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1" r:id="rId3"/>
    <p:sldId id="381" r:id="rId4"/>
    <p:sldId id="397" r:id="rId5"/>
    <p:sldId id="399" r:id="rId6"/>
    <p:sldId id="384" r:id="rId7"/>
    <p:sldId id="382" r:id="rId8"/>
    <p:sldId id="383" r:id="rId9"/>
    <p:sldId id="398" r:id="rId10"/>
    <p:sldId id="375" r:id="rId11"/>
    <p:sldId id="400" r:id="rId12"/>
    <p:sldId id="372" r:id="rId13"/>
    <p:sldId id="376" r:id="rId14"/>
    <p:sldId id="401" r:id="rId15"/>
    <p:sldId id="374" r:id="rId16"/>
    <p:sldId id="377" r:id="rId17"/>
    <p:sldId id="378" r:id="rId18"/>
    <p:sldId id="379" r:id="rId19"/>
    <p:sldId id="402" r:id="rId20"/>
    <p:sldId id="380" r:id="rId21"/>
    <p:sldId id="385" r:id="rId22"/>
    <p:sldId id="403" r:id="rId23"/>
    <p:sldId id="386" r:id="rId24"/>
    <p:sldId id="40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EA679DE-DDBB-426E-AF0A-39274977C2BC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1690688"/>
            <a:ext cx="7772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1800" b="1" dirty="0"/>
              <a:t>#include &lt;</a:t>
            </a:r>
            <a:r>
              <a:rPr lang="en-US" altLang="zh-CN" sz="1800" b="1" dirty="0" err="1"/>
              <a:t>string.h</a:t>
            </a:r>
            <a:r>
              <a:rPr lang="en-US" altLang="zh-CN" sz="1800" b="1" dirty="0"/>
              <a:t>&gt;</a:t>
            </a:r>
          </a:p>
          <a:p>
            <a:pPr>
              <a:buFontTx/>
              <a:buNone/>
            </a:pPr>
            <a:r>
              <a:rPr lang="en-US" altLang="zh-CN" sz="1800" b="1" dirty="0"/>
              <a:t>class SYMTAB;</a:t>
            </a:r>
          </a:p>
          <a:p>
            <a:pPr>
              <a:buFontTx/>
              <a:buNone/>
            </a:pPr>
            <a:r>
              <a:rPr lang="en-US" altLang="zh-CN" sz="1800" b="1" dirty="0"/>
              <a:t>struct SYMBOL{</a:t>
            </a:r>
          </a:p>
          <a:p>
            <a:pPr>
              <a:buFontTx/>
              <a:buNone/>
            </a:pPr>
            <a:r>
              <a:rPr lang="en-US" altLang="zh-CN" sz="1800" b="1" dirty="0"/>
              <a:t>	char *name;  int  value;  SYMBOL *next;   friend SYMTAB;</a:t>
            </a:r>
          </a:p>
          <a:p>
            <a:pPr>
              <a:buFontTx/>
              <a:buNone/>
            </a:pPr>
            <a:r>
              <a:rPr lang="en-US" altLang="zh-CN" sz="1800" b="1" dirty="0"/>
              <a:t>private:</a:t>
            </a:r>
          </a:p>
          <a:p>
            <a:pPr>
              <a:buFontTx/>
              <a:buNone/>
            </a:pPr>
            <a:r>
              <a:rPr lang="en-US" altLang="zh-CN" sz="1800" b="1" dirty="0"/>
              <a:t>	SYMBOL(char*</a:t>
            </a:r>
            <a:r>
              <a:rPr lang="en-US" altLang="zh-CN" sz="1800" b="1" dirty="0" err="1"/>
              <a:t>s,int</a:t>
            </a:r>
            <a:r>
              <a:rPr lang="en-US" altLang="zh-CN" sz="1800" b="1" dirty="0"/>
              <a:t> v, SYMBOL *n){/*...*/}; ~SYMBOL( ) { /*…*/ }</a:t>
            </a:r>
          </a:p>
          <a:p>
            <a:pPr>
              <a:buFontTx/>
              <a:buNone/>
            </a:pPr>
            <a:r>
              <a:rPr lang="en-US" altLang="zh-CN" sz="1800" b="1" dirty="0"/>
              <a:t>} *s;</a:t>
            </a:r>
          </a:p>
          <a:p>
            <a:pPr>
              <a:buFontTx/>
              <a:buNone/>
            </a:pPr>
            <a:r>
              <a:rPr lang="en-US" altLang="zh-CN" sz="1800" b="1" dirty="0"/>
              <a:t>class SYMTAB{</a:t>
            </a:r>
          </a:p>
          <a:p>
            <a:pPr>
              <a:buFontTx/>
              <a:buNone/>
            </a:pPr>
            <a:r>
              <a:rPr lang="en-US" altLang="zh-CN" sz="1800" b="1" dirty="0"/>
              <a:t>	SYMBOL *head;</a:t>
            </a:r>
          </a:p>
          <a:p>
            <a:pPr>
              <a:buFontTx/>
              <a:buNone/>
            </a:pPr>
            <a:r>
              <a:rPr lang="en-US" altLang="zh-CN" sz="1800" b="1" dirty="0"/>
              <a:t>public:</a:t>
            </a:r>
          </a:p>
          <a:p>
            <a:pPr>
              <a:buFontTx/>
              <a:buNone/>
            </a:pPr>
            <a:r>
              <a:rPr lang="en-US" altLang="zh-CN" sz="1800" b="1" dirty="0"/>
              <a:t>	SYMTAB( ) { head=0; };     ~SYMTAB( ){/*...*/  } </a:t>
            </a:r>
          </a:p>
          <a:p>
            <a:pPr>
              <a:buFontTx/>
              <a:buNone/>
            </a:pPr>
            <a:r>
              <a:rPr lang="en-US" altLang="zh-CN" sz="1800" b="1" dirty="0"/>
              <a:t>	SYMBOL *operator( )(char *s, int v, int w){ /*…*/};</a:t>
            </a:r>
          </a:p>
          <a:p>
            <a:pPr>
              <a:buFontTx/>
              <a:buNone/>
            </a:pPr>
            <a:r>
              <a:rPr lang="en-US" altLang="zh-CN" sz="1800" b="1" dirty="0"/>
              <a:t>} tab;</a:t>
            </a:r>
          </a:p>
          <a:p>
            <a:pPr>
              <a:buFontTx/>
              <a:buNone/>
            </a:pPr>
            <a:r>
              <a:rPr lang="en-US" altLang="zh-CN" sz="1800" b="1" dirty="0"/>
              <a:t>void main(void){ s=</a:t>
            </a:r>
            <a:r>
              <a:rPr lang="en-US" altLang="zh-CN" sz="1800" b="1" dirty="0">
                <a:solidFill>
                  <a:srgbClr val="FF0000"/>
                </a:solidFill>
              </a:rPr>
              <a:t>tab</a:t>
            </a:r>
            <a:r>
              <a:rPr lang="en-US" altLang="zh-CN" sz="1800" b="1" dirty="0"/>
              <a:t>(</a:t>
            </a:r>
            <a:r>
              <a:rPr lang="en-US" altLang="zh-CN" sz="1800" b="1" dirty="0">
                <a:solidFill>
                  <a:srgbClr val="FF0000"/>
                </a:solidFill>
              </a:rPr>
              <a:t>"a"</a:t>
            </a:r>
            <a:r>
              <a:rPr lang="en-US" altLang="zh-CN" sz="1800" b="1" dirty="0"/>
              <a:t>, </a:t>
            </a:r>
            <a:r>
              <a:rPr lang="en-US" altLang="zh-CN" sz="1800" b="1" dirty="0">
                <a:solidFill>
                  <a:srgbClr val="FF0000"/>
                </a:solidFill>
              </a:rPr>
              <a:t>1</a:t>
            </a:r>
            <a:r>
              <a:rPr lang="en-US" altLang="zh-CN" sz="1800" b="1" dirty="0"/>
              <a:t>,</a:t>
            </a:r>
            <a:r>
              <a:rPr lang="en-US" altLang="zh-CN" sz="1800" b="1" dirty="0">
                <a:solidFill>
                  <a:srgbClr val="FF0000"/>
                </a:solidFill>
              </a:rPr>
              <a:t> 2</a:t>
            </a:r>
            <a:r>
              <a:rPr lang="en-US" altLang="zh-CN" sz="1800" b="1" dirty="0"/>
              <a:t>);} //</a:t>
            </a:r>
            <a:r>
              <a:rPr lang="zh-CN" altLang="en-US" sz="1800" b="1" dirty="0"/>
              <a:t>包括</a:t>
            </a:r>
            <a:r>
              <a:rPr lang="en-US" altLang="zh-CN" sz="1800" b="1" dirty="0"/>
              <a:t>this(</a:t>
            </a:r>
            <a:r>
              <a:rPr lang="zh-CN" altLang="en-US" sz="1800" b="1" dirty="0"/>
              <a:t>指向</a:t>
            </a:r>
            <a:r>
              <a:rPr lang="en-US" altLang="zh-CN" sz="1800" b="1" dirty="0"/>
              <a:t>tab)</a:t>
            </a:r>
            <a:r>
              <a:rPr lang="zh-CN" altLang="en-US" sz="1800" b="1" dirty="0"/>
              <a:t>实际有四个参数</a:t>
            </a:r>
          </a:p>
        </p:txBody>
      </p:sp>
    </p:spTree>
    <p:extLst>
      <p:ext uri="{BB962C8B-B14F-4D97-AF65-F5344CB8AC3E}">
        <p14:creationId xmlns:p14="http://schemas.microsoft.com/office/powerpoint/2010/main" val="270987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11.2  </a:t>
            </a:r>
            <a:r>
              <a:rPr lang="zh-CN" altLang="en-US" dirty="0"/>
              <a:t>运算符参数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99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运算符</a:t>
            </a:r>
            <a:r>
              <a:rPr lang="en-US" altLang="zh-CN" sz="2400" b="1" dirty="0">
                <a:latin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--</a:t>
            </a:r>
            <a:r>
              <a:rPr lang="zh-CN" altLang="en-US" sz="2400" b="1" dirty="0">
                <a:latin typeface="Times New Roman" panose="02020603050405020304" pitchFamily="18" charset="0"/>
              </a:rPr>
              <a:t>都会改变当前对象的值，重载时最好将参数定义为非只读引用类型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左值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，左值形参在函数返回时能使实参带出执行结果。前置运算是先运算再取值，后置运算是先取值再运算。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后置运算应重载为返回右值的双目运算符函数：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如果重载为类的普通函数成员，则该函数只需定义一个</a:t>
            </a:r>
            <a:r>
              <a:rPr lang="en-US" altLang="zh-CN" sz="2000" b="1" dirty="0">
                <a:latin typeface="Times New Roman" panose="02020603050405020304" pitchFamily="18" charset="0"/>
              </a:rPr>
              <a:t>int</a:t>
            </a:r>
            <a:r>
              <a:rPr lang="zh-CN" altLang="en-US" sz="2000" b="1" dirty="0">
                <a:latin typeface="Times New Roman" panose="02020603050405020304" pitchFamily="18" charset="0"/>
              </a:rPr>
              <a:t>类型的参数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</a:rPr>
              <a:t>已包含一个不用</a:t>
            </a:r>
            <a:r>
              <a:rPr lang="en-US" altLang="zh-CN" sz="2000" b="1" dirty="0">
                <a:latin typeface="Times New Roman" panose="02020603050405020304" pitchFamily="18" charset="0"/>
              </a:rPr>
              <a:t>const</a:t>
            </a:r>
            <a:r>
              <a:rPr lang="zh-CN" altLang="en-US" sz="2000" b="1" dirty="0">
                <a:latin typeface="Times New Roman" panose="02020603050405020304" pitchFamily="18" charset="0"/>
              </a:rPr>
              <a:t>修饰的</a:t>
            </a:r>
            <a:r>
              <a:rPr lang="en-US" altLang="zh-CN" sz="2000" b="1" dirty="0">
                <a:latin typeface="Times New Roman" panose="02020603050405020304" pitchFamily="18" charset="0"/>
              </a:rPr>
              <a:t>this</a:t>
            </a:r>
            <a:r>
              <a:rPr lang="zh-CN" altLang="en-US" sz="2000" b="1" dirty="0">
                <a:latin typeface="Times New Roman" panose="02020603050405020304" pitchFamily="18" charset="0"/>
              </a:rPr>
              <a:t>参数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</a:rPr>
              <a:t>；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如果重载为普通函数</a:t>
            </a:r>
            <a:r>
              <a:rPr lang="en-US" altLang="zh-CN" sz="2000" b="1" dirty="0">
                <a:latin typeface="Times New Roman" panose="02020603050405020304" pitchFamily="18" charset="0"/>
              </a:rPr>
              <a:t>(C</a:t>
            </a:r>
            <a:r>
              <a:rPr lang="zh-CN" altLang="en-US" sz="2000" b="1" dirty="0">
                <a:latin typeface="Times New Roman" panose="02020603050405020304" pitchFamily="18" charset="0"/>
              </a:rPr>
              <a:t>函数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</a:rPr>
              <a:t>，则最好声明非</a:t>
            </a:r>
            <a:r>
              <a:rPr lang="en-US" altLang="zh-CN" sz="2000" b="1" dirty="0">
                <a:latin typeface="Times New Roman" panose="02020603050405020304" pitchFamily="18" charset="0"/>
              </a:rPr>
              <a:t>const</a:t>
            </a:r>
            <a:r>
              <a:rPr lang="zh-CN" altLang="en-US" sz="2000" b="1" dirty="0">
                <a:latin typeface="Times New Roman" panose="02020603050405020304" pitchFamily="18" charset="0"/>
              </a:rPr>
              <a:t>引用类型和</a:t>
            </a:r>
            <a:r>
              <a:rPr lang="en-US" altLang="zh-CN" sz="2000" b="1" dirty="0">
                <a:latin typeface="Times New Roman" panose="02020603050405020304" pitchFamily="18" charset="0"/>
              </a:rPr>
              <a:t>int</a:t>
            </a:r>
            <a:r>
              <a:rPr lang="zh-CN" altLang="en-US" sz="2000" b="1" dirty="0">
                <a:latin typeface="Times New Roman" panose="02020603050405020304" pitchFamily="18" charset="0"/>
              </a:rPr>
              <a:t>类型的两个参数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</a:rPr>
              <a:t>无</a:t>
            </a:r>
            <a:r>
              <a:rPr lang="en-US" altLang="zh-CN" sz="2000" b="1" dirty="0">
                <a:latin typeface="Times New Roman" panose="02020603050405020304" pitchFamily="18" charset="0"/>
              </a:rPr>
              <a:t>this</a:t>
            </a:r>
            <a:r>
              <a:rPr lang="zh-CN" altLang="en-US" sz="2000" b="1" dirty="0">
                <a:latin typeface="Times New Roman" panose="02020603050405020304" pitchFamily="18" charset="0"/>
              </a:rPr>
              <a:t>参数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前置运算应重载为返回左值的单目运算符函数：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Times New Roman" panose="02020603050405020304" pitchFamily="18" charset="0"/>
              </a:rPr>
              <a:t>前置运算结果应为左值，其返回类型应该定义为非只读类型的引用类型；左值运算结果可继续</a:t>
            </a:r>
            <a:r>
              <a:rPr lang="en-US" altLang="zh-CN" b="1" dirty="0">
                <a:latin typeface="Times New Roman" panose="02020603050405020304" pitchFamily="18" charset="0"/>
              </a:rPr>
              <a:t>++</a:t>
            </a:r>
            <a:r>
              <a:rPr lang="zh-CN" altLang="en-US" b="1" dirty="0">
                <a:latin typeface="Times New Roman" panose="02020603050405020304" pitchFamily="18" charset="0"/>
              </a:rPr>
              <a:t>或</a:t>
            </a:r>
            <a:r>
              <a:rPr lang="en-US" altLang="zh-CN" b="1" dirty="0">
                <a:latin typeface="Times New Roman" panose="02020603050405020304" pitchFamily="18" charset="0"/>
              </a:rPr>
              <a:t>--</a:t>
            </a:r>
            <a:r>
              <a:rPr lang="zh-CN" altLang="en-US" b="1" dirty="0">
                <a:latin typeface="Times New Roman" panose="02020603050405020304" pitchFamily="18" charset="0"/>
              </a:rPr>
              <a:t>运算。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Times New Roman" panose="02020603050405020304" pitchFamily="18" charset="0"/>
              </a:rPr>
              <a:t>如果重载为普通函数</a:t>
            </a:r>
            <a:r>
              <a:rPr lang="en-US" altLang="zh-CN" b="1" dirty="0">
                <a:latin typeface="Times New Roman" panose="02020603050405020304" pitchFamily="18" charset="0"/>
              </a:rPr>
              <a:t>(C</a:t>
            </a:r>
            <a:r>
              <a:rPr lang="zh-CN" altLang="en-US" b="1" dirty="0">
                <a:latin typeface="Times New Roman" panose="02020603050405020304" pitchFamily="18" charset="0"/>
              </a:rPr>
              <a:t>函数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，则最好声明非</a:t>
            </a:r>
            <a:r>
              <a:rPr lang="en-US" altLang="zh-CN" b="1" dirty="0">
                <a:latin typeface="Times New Roman" panose="02020603050405020304" pitchFamily="18" charset="0"/>
              </a:rPr>
              <a:t>const</a:t>
            </a:r>
            <a:r>
              <a:rPr lang="zh-CN" altLang="en-US" b="1" dirty="0">
                <a:latin typeface="Times New Roman" panose="02020603050405020304" pitchFamily="18" charset="0"/>
              </a:rPr>
              <a:t>引用类型一个参数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无</a:t>
            </a:r>
            <a:r>
              <a:rPr lang="en-US" altLang="zh-CN" b="1" dirty="0">
                <a:latin typeface="Times New Roman" panose="02020603050405020304" pitchFamily="18" charset="0"/>
              </a:rPr>
              <a:t>this</a:t>
            </a:r>
            <a:r>
              <a:rPr lang="zh-CN" altLang="en-US" b="1" dirty="0">
                <a:latin typeface="Times New Roman" panose="02020603050405020304" pitchFamily="18" charset="0"/>
              </a:rPr>
              <a:t>参数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9663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F9E924E-1CA5-409F-A85F-2DF20FD17252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981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000" dirty="0"/>
              <a:t>class A{</a:t>
            </a:r>
          </a:p>
          <a:p>
            <a:pPr>
              <a:buFontTx/>
              <a:buNone/>
            </a:pPr>
            <a:r>
              <a:rPr lang="en-US" altLang="zh-CN" sz="2000" dirty="0"/>
              <a:t>    int  a;</a:t>
            </a:r>
          </a:p>
          <a:p>
            <a:pPr>
              <a:buFontTx/>
              <a:buNone/>
            </a:pPr>
            <a:r>
              <a:rPr lang="en-US" altLang="zh-CN" sz="2000" dirty="0"/>
              <a:t>    friend </a:t>
            </a:r>
            <a:r>
              <a:rPr lang="en-US" altLang="zh-CN" sz="2000" dirty="0">
                <a:solidFill>
                  <a:srgbClr val="FF0000"/>
                </a:solidFill>
              </a:rPr>
              <a:t>A &amp;</a:t>
            </a:r>
            <a:r>
              <a:rPr lang="en-US" altLang="zh-CN" sz="2000" dirty="0"/>
              <a:t>operator</a:t>
            </a:r>
            <a:r>
              <a:rPr lang="en-US" altLang="zh-CN" sz="2000" dirty="0">
                <a:latin typeface="Batang" panose="02030600000101010101" pitchFamily="18" charset="-127"/>
                <a:ea typeface="Batang" panose="02030600000101010101" pitchFamily="18" charset="-127"/>
              </a:rPr>
              <a:t>--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A&amp;x</a:t>
            </a:r>
            <a:r>
              <a:rPr lang="en-US" altLang="zh-CN" sz="2000" dirty="0"/>
              <a:t>){</a:t>
            </a:r>
            <a:r>
              <a:rPr lang="en-US" altLang="zh-CN" sz="2000" dirty="0" err="1"/>
              <a:t>x.a</a:t>
            </a:r>
            <a:r>
              <a:rPr lang="en-US" altLang="zh-CN" sz="2000" dirty="0">
                <a:latin typeface="Batang" panose="02030600000101010101" pitchFamily="18" charset="-127"/>
                <a:ea typeface="Batang" panose="02030600000101010101" pitchFamily="18" charset="-127"/>
              </a:rPr>
              <a:t>--</a:t>
            </a:r>
            <a:r>
              <a:rPr lang="en-US" altLang="zh-CN" sz="2000" dirty="0"/>
              <a:t>; return x; }//</a:t>
            </a:r>
            <a:r>
              <a:rPr lang="zh-CN" altLang="en-US" sz="2000" dirty="0"/>
              <a:t>自动内联，返回左值</a:t>
            </a:r>
          </a:p>
          <a:p>
            <a:pPr>
              <a:buFontTx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friend 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en-US" altLang="zh-CN" sz="2000" dirty="0"/>
              <a:t> operator</a:t>
            </a:r>
            <a:r>
              <a:rPr lang="en-US" altLang="zh-CN" sz="2000" dirty="0">
                <a:latin typeface="Batang" panose="02030600000101010101" pitchFamily="18" charset="-127"/>
                <a:ea typeface="Batang" panose="02030600000101010101" pitchFamily="18" charset="-127"/>
              </a:rPr>
              <a:t>--</a:t>
            </a:r>
            <a:r>
              <a:rPr lang="en-US" altLang="zh-CN" sz="2000" dirty="0"/>
              <a:t>(A&amp;, int); //</a:t>
            </a:r>
            <a:r>
              <a:rPr lang="zh-CN" altLang="en-US" sz="2000" dirty="0"/>
              <a:t>后置运算，返回右值</a:t>
            </a:r>
          </a:p>
          <a:p>
            <a:pPr>
              <a:buFontTx/>
              <a:buNone/>
            </a:pPr>
            <a:r>
              <a:rPr lang="en-US" altLang="zh-CN" sz="2000" dirty="0"/>
              <a:t>public:</a:t>
            </a:r>
          </a:p>
          <a:p>
            <a:pPr>
              <a:buFontTx/>
              <a:buNone/>
            </a:pPr>
            <a:r>
              <a:rPr lang="en-US" altLang="zh-CN" sz="2000" dirty="0"/>
              <a:t>    A &amp;operator++( ){ </a:t>
            </a:r>
            <a:r>
              <a:rPr lang="en-US" altLang="zh-CN" sz="2000" dirty="0">
                <a:solidFill>
                  <a:srgbClr val="FF0000"/>
                </a:solidFill>
              </a:rPr>
              <a:t>a++;   return *this</a:t>
            </a:r>
            <a:r>
              <a:rPr lang="en-US" altLang="zh-CN" sz="2000" dirty="0"/>
              <a:t>; }//</a:t>
            </a:r>
            <a:r>
              <a:rPr lang="zh-CN" altLang="en-US" sz="2000" dirty="0"/>
              <a:t>单目，</a:t>
            </a:r>
            <a:r>
              <a:rPr lang="zh-CN" altLang="en-US" sz="2000" dirty="0">
                <a:solidFill>
                  <a:srgbClr val="FF0000"/>
                </a:solidFill>
              </a:rPr>
              <a:t>前置运算</a:t>
            </a:r>
          </a:p>
          <a:p>
            <a:pPr>
              <a:buFontTx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A operator++(int){ return  A(</a:t>
            </a:r>
            <a:r>
              <a:rPr lang="en-US" altLang="zh-CN" sz="2000" dirty="0">
                <a:solidFill>
                  <a:srgbClr val="FF0000"/>
                </a:solidFill>
              </a:rPr>
              <a:t>a++</a:t>
            </a:r>
            <a:r>
              <a:rPr lang="en-US" altLang="zh-CN" sz="2000" dirty="0"/>
              <a:t>); }//</a:t>
            </a:r>
            <a:r>
              <a:rPr lang="zh-CN" altLang="en-US" sz="2000" dirty="0"/>
              <a:t>双目，</a:t>
            </a:r>
            <a:r>
              <a:rPr lang="zh-CN" altLang="en-US" sz="2000" dirty="0">
                <a:solidFill>
                  <a:srgbClr val="FF0000"/>
                </a:solidFill>
              </a:rPr>
              <a:t>后置运算</a:t>
            </a:r>
          </a:p>
          <a:p>
            <a:pPr>
              <a:buFontTx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A(int x) { a=x; }</a:t>
            </a:r>
          </a:p>
          <a:p>
            <a:pPr>
              <a:buFontTx/>
              <a:buNone/>
            </a:pPr>
            <a:r>
              <a:rPr lang="en-US" altLang="zh-CN" sz="2000" dirty="0"/>
              <a:t>};//A m(3); </a:t>
            </a:r>
            <a:r>
              <a:rPr lang="en-US" altLang="zh-CN" sz="2000" dirty="0">
                <a:solidFill>
                  <a:srgbClr val="0000FF"/>
                </a:solidFill>
              </a:rPr>
              <a:t>(</a:t>
            </a:r>
            <a:r>
              <a:rPr lang="en-US" altLang="zh-CN" sz="2000" dirty="0">
                <a:latin typeface="Batang" panose="02030600000101010101" pitchFamily="18" charset="-127"/>
                <a:ea typeface="Batang" panose="02030600000101010101" pitchFamily="18" charset="-127"/>
              </a:rPr>
              <a:t>--</a:t>
            </a:r>
            <a:r>
              <a:rPr lang="en-US" altLang="zh-CN" sz="2000" dirty="0">
                <a:solidFill>
                  <a:srgbClr val="0000FF"/>
                </a:solidFill>
              </a:rPr>
              <a:t>m)</a:t>
            </a:r>
            <a:r>
              <a:rPr lang="en-US" altLang="zh-CN" sz="2000" b="1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--</a:t>
            </a:r>
            <a:r>
              <a:rPr lang="zh-CN" altLang="en-US" sz="2000" dirty="0"/>
              <a:t>可以；因为</a:t>
            </a:r>
            <a:r>
              <a:rPr lang="en-US" altLang="zh-CN" sz="2000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--</a:t>
            </a:r>
            <a:r>
              <a:rPr lang="en-US" altLang="zh-CN" sz="2000" dirty="0">
                <a:solidFill>
                  <a:srgbClr val="0000FF"/>
                </a:solidFill>
              </a:rPr>
              <a:t>m</a:t>
            </a:r>
            <a:r>
              <a:rPr lang="zh-CN" altLang="en-US" sz="2000" dirty="0"/>
              <a:t>左值，其后</a:t>
            </a:r>
            <a:r>
              <a:rPr lang="en-US" altLang="zh-CN" sz="2000" b="1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--</a:t>
            </a:r>
            <a:r>
              <a:rPr lang="zh-CN" altLang="en-US" sz="2000" dirty="0">
                <a:latin typeface="Batang" panose="02030600000101010101" pitchFamily="18" charset="-127"/>
              </a:rPr>
              <a:t>要求左值操作数</a:t>
            </a:r>
            <a:endParaRPr lang="zh-CN" altLang="en-US" sz="2000" dirty="0"/>
          </a:p>
          <a:p>
            <a:pPr>
              <a:buFontTx/>
              <a:buNone/>
            </a:pPr>
            <a:r>
              <a:rPr lang="en-US" altLang="zh-CN" sz="2000" dirty="0"/>
              <a:t>A operator</a:t>
            </a:r>
            <a:r>
              <a:rPr lang="en-US" altLang="zh-CN" sz="2000" dirty="0">
                <a:latin typeface="Batang" panose="02030600000101010101" pitchFamily="18" charset="-127"/>
                <a:ea typeface="Batang" panose="02030600000101010101" pitchFamily="18" charset="-127"/>
              </a:rPr>
              <a:t>--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A&amp;x</a:t>
            </a:r>
            <a:r>
              <a:rPr lang="en-US" altLang="zh-CN" sz="2000" dirty="0"/>
              <a:t>, int){	//x</a:t>
            </a:r>
            <a:r>
              <a:rPr lang="zh-CN" altLang="en-US" sz="2000" dirty="0"/>
              <a:t>左值引用，实参被修改</a:t>
            </a:r>
          </a:p>
          <a:p>
            <a:pPr>
              <a:buFontTx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return  A(</a:t>
            </a:r>
            <a:r>
              <a:rPr lang="en-US" altLang="zh-CN" sz="2000" dirty="0" err="1"/>
              <a:t>x.a</a:t>
            </a:r>
            <a:r>
              <a:rPr lang="en-US" altLang="zh-CN" sz="2000" dirty="0">
                <a:latin typeface="Batang" panose="02030600000101010101" pitchFamily="18" charset="-127"/>
                <a:ea typeface="Batang" panose="02030600000101010101" pitchFamily="18" charset="-127"/>
              </a:rPr>
              <a:t>--</a:t>
            </a:r>
            <a:r>
              <a:rPr lang="en-US" altLang="zh-CN" sz="2000" dirty="0"/>
              <a:t>);	//</a:t>
            </a:r>
            <a:r>
              <a:rPr lang="zh-CN" altLang="en-US" sz="2000" dirty="0"/>
              <a:t>先取</a:t>
            </a:r>
            <a:r>
              <a:rPr lang="en-US" altLang="zh-CN" sz="2000" dirty="0" err="1"/>
              <a:t>x.a</a:t>
            </a:r>
            <a:r>
              <a:rPr lang="zh-CN" altLang="en-US" sz="2000" dirty="0"/>
              <a:t>返回</a:t>
            </a:r>
            <a:r>
              <a:rPr lang="en-US" altLang="zh-CN" sz="2000" dirty="0"/>
              <a:t>A(</a:t>
            </a:r>
            <a:r>
              <a:rPr lang="en-US" altLang="zh-CN" sz="2000" dirty="0" err="1"/>
              <a:t>x.a</a:t>
            </a:r>
            <a:r>
              <a:rPr lang="en-US" altLang="zh-CN" sz="2000" dirty="0"/>
              <a:t>)</a:t>
            </a:r>
            <a:r>
              <a:rPr lang="zh-CN" altLang="en-US" sz="2000" dirty="0"/>
              <a:t>右值，再</a:t>
            </a:r>
            <a:r>
              <a:rPr lang="en-US" altLang="zh-CN" sz="2000" dirty="0" err="1"/>
              <a:t>x.a</a:t>
            </a:r>
            <a:r>
              <a:rPr lang="en-US" altLang="zh-CN" sz="2000" dirty="0">
                <a:latin typeface="Batang" panose="02030600000101010101" pitchFamily="18" charset="-127"/>
                <a:ea typeface="Batang" panose="02030600000101010101" pitchFamily="18" charset="-127"/>
              </a:rPr>
              <a:t>--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} //A m(3); </a:t>
            </a:r>
            <a:r>
              <a:rPr lang="en-US" altLang="zh-CN" sz="2000" b="1" dirty="0">
                <a:solidFill>
                  <a:srgbClr val="0000FF"/>
                </a:solidFill>
              </a:rPr>
              <a:t>(m</a:t>
            </a:r>
            <a:r>
              <a:rPr lang="en-US" altLang="zh-CN" sz="2000" b="1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--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  <a:r>
              <a:rPr lang="en-US" altLang="zh-CN" sz="2000" b="1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--</a:t>
            </a:r>
            <a:r>
              <a:rPr lang="zh-CN" altLang="en-US" sz="2000" dirty="0"/>
              <a:t>不可；因为</a:t>
            </a:r>
            <a:r>
              <a:rPr lang="en-US" altLang="zh-CN" sz="2000" dirty="0">
                <a:solidFill>
                  <a:srgbClr val="0000FF"/>
                </a:solidFill>
              </a:rPr>
              <a:t>m</a:t>
            </a:r>
            <a:r>
              <a:rPr lang="en-US" altLang="zh-CN" sz="2000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--</a:t>
            </a:r>
            <a:r>
              <a:rPr lang="zh-CN" altLang="en-US" sz="2000" dirty="0"/>
              <a:t>右值，其后</a:t>
            </a:r>
            <a:r>
              <a:rPr lang="en-US" altLang="zh-CN" sz="2000" b="1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--</a:t>
            </a:r>
            <a:r>
              <a:rPr lang="zh-CN" altLang="en-US" sz="2000" dirty="0">
                <a:latin typeface="Batang" panose="02030600000101010101" pitchFamily="18" charset="-127"/>
              </a:rPr>
              <a:t>要求左值操作数</a:t>
            </a:r>
          </a:p>
        </p:txBody>
      </p:sp>
    </p:spTree>
    <p:extLst>
      <p:ext uri="{BB962C8B-B14F-4D97-AF65-F5344CB8AC3E}">
        <p14:creationId xmlns:p14="http://schemas.microsoft.com/office/powerpoint/2010/main" val="2824844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106FB79-AF87-4098-BA67-02586E23F5F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922477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b="1" dirty="0">
                <a:ea typeface="华康简宋" charset="-122"/>
              </a:rPr>
              <a:t>//</a:t>
            </a:r>
            <a:r>
              <a:rPr lang="zh-CN" altLang="en-US" sz="2400" b="1" dirty="0">
                <a:ea typeface="华康简宋" charset="-122"/>
              </a:rPr>
              <a:t>重载双目</a:t>
            </a:r>
            <a:r>
              <a:rPr lang="en-US" altLang="zh-CN" sz="2400" b="1" dirty="0"/>
              <a:t>–&gt;</a:t>
            </a:r>
            <a:r>
              <a:rPr lang="zh-CN" altLang="en-US" sz="2400" b="1" dirty="0">
                <a:ea typeface="华康简宋" charset="-122"/>
              </a:rPr>
              <a:t>，使其只有一个参数</a:t>
            </a:r>
            <a:r>
              <a:rPr lang="en-US" altLang="zh-CN" sz="2400" b="1" dirty="0">
                <a:ea typeface="华康简宋" charset="-122"/>
              </a:rPr>
              <a:t>(</a:t>
            </a:r>
            <a:r>
              <a:rPr lang="zh-CN" altLang="en-US" sz="2400" b="1" dirty="0">
                <a:ea typeface="华康简宋" charset="-122"/>
              </a:rPr>
              <a:t>单目</a:t>
            </a:r>
            <a:r>
              <a:rPr lang="en-US" altLang="zh-CN" sz="2400" b="1" dirty="0">
                <a:ea typeface="华康简宋" charset="-122"/>
              </a:rPr>
              <a:t>)</a:t>
            </a:r>
            <a:r>
              <a:rPr lang="zh-CN" altLang="en-US" sz="2400" b="1" dirty="0">
                <a:ea typeface="华康简宋" charset="-122"/>
              </a:rPr>
              <a:t>，返回指针类型</a:t>
            </a:r>
            <a:endParaRPr lang="zh-CN" altLang="en-US" dirty="0"/>
          </a:p>
          <a:p>
            <a:pPr>
              <a:buFontTx/>
              <a:buNone/>
            </a:pPr>
            <a:r>
              <a:rPr lang="en-US" altLang="zh-CN" sz="1800" b="1" dirty="0"/>
              <a:t>struct A{ int a; A(int x) { a=x; } };</a:t>
            </a:r>
          </a:p>
          <a:p>
            <a:pPr>
              <a:buFontTx/>
              <a:buNone/>
            </a:pPr>
            <a:r>
              <a:rPr lang="en-US" altLang="zh-CN" sz="1800" b="1" dirty="0"/>
              <a:t>class  B{</a:t>
            </a:r>
          </a:p>
          <a:p>
            <a:pPr>
              <a:buFontTx/>
              <a:buNone/>
            </a:pPr>
            <a:r>
              <a:rPr lang="en-US" altLang="zh-CN" sz="1800" b="1" dirty="0"/>
              <a:t>	A  x;</a:t>
            </a:r>
          </a:p>
          <a:p>
            <a:pPr>
              <a:buFontTx/>
              <a:buNone/>
            </a:pPr>
            <a:r>
              <a:rPr lang="en-US" altLang="zh-CN" sz="1800" b="1" dirty="0"/>
              <a:t>public:</a:t>
            </a:r>
          </a:p>
          <a:p>
            <a:pPr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>
                <a:solidFill>
                  <a:srgbClr val="FF0000"/>
                </a:solidFill>
              </a:rPr>
              <a:t>A *operator -&gt;( )</a:t>
            </a:r>
            <a:r>
              <a:rPr lang="en-US" altLang="zh-CN" sz="1800" b="1" dirty="0"/>
              <a:t>{ return &amp;x; }; //</a:t>
            </a:r>
            <a:r>
              <a:rPr lang="zh-CN" altLang="en-US" sz="1800" b="1" dirty="0"/>
              <a:t>只有一个参数</a:t>
            </a:r>
            <a:r>
              <a:rPr lang="en-US" altLang="zh-CN" sz="1800" b="1" dirty="0"/>
              <a:t>this</a:t>
            </a:r>
            <a:r>
              <a:rPr lang="zh-CN" altLang="en-US" sz="1800" b="1" dirty="0"/>
              <a:t>，故重载为单目</a:t>
            </a:r>
          </a:p>
          <a:p>
            <a:pPr>
              <a:buFontTx/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/>
              <a:t>B(int v):x(v) { }</a:t>
            </a:r>
          </a:p>
          <a:p>
            <a:pPr>
              <a:buFontTx/>
              <a:buNone/>
            </a:pPr>
            <a:r>
              <a:rPr lang="en-US" altLang="zh-CN" sz="1800" b="1" dirty="0"/>
              <a:t>}b(5);  </a:t>
            </a:r>
          </a:p>
          <a:p>
            <a:pPr>
              <a:buFontTx/>
              <a:buNone/>
            </a:pPr>
            <a:r>
              <a:rPr lang="en-US" altLang="zh-CN" sz="1800" b="1" dirty="0"/>
              <a:t>void  main(void){</a:t>
            </a:r>
          </a:p>
          <a:p>
            <a:pPr>
              <a:buFontTx/>
              <a:buNone/>
            </a:pPr>
            <a:r>
              <a:rPr lang="en-US" altLang="zh-CN" sz="1800" b="1" dirty="0"/>
              <a:t>	int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=b-&gt;a;  	//</a:t>
            </a:r>
            <a:r>
              <a:rPr lang="zh-CN" altLang="en-US" sz="1800" b="1" dirty="0"/>
              <a:t>等价于下一条语句，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</a:t>
            </a:r>
            <a:r>
              <a:rPr lang="en-US" altLang="zh-CN" sz="1800" b="1" dirty="0" err="1"/>
              <a:t>b.x.a</a:t>
            </a:r>
            <a:r>
              <a:rPr lang="en-US" altLang="zh-CN" sz="1800" b="1" dirty="0"/>
              <a:t>=5</a:t>
            </a:r>
          </a:p>
          <a:p>
            <a:pPr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</a:t>
            </a:r>
            <a:r>
              <a:rPr lang="en-US" altLang="zh-CN" sz="1800" b="1" dirty="0" err="1"/>
              <a:t>b.operator</a:t>
            </a:r>
            <a:r>
              <a:rPr lang="en-US" altLang="zh-CN" sz="1800" b="1" dirty="0"/>
              <a:t> -&gt;( )-&gt;a;  //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</a:t>
            </a:r>
            <a:r>
              <a:rPr lang="en-US" altLang="zh-CN" sz="1800" b="1" dirty="0" err="1"/>
              <a:t>b.x.a</a:t>
            </a:r>
            <a:r>
              <a:rPr lang="en-US" altLang="zh-CN" sz="1800" b="1" dirty="0"/>
              <a:t>=5</a:t>
            </a:r>
          </a:p>
          <a:p>
            <a:pPr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=(*</a:t>
            </a:r>
            <a:r>
              <a:rPr lang="en-US" altLang="zh-CN" sz="1800" b="1" dirty="0" err="1"/>
              <a:t>b.operator</a:t>
            </a:r>
            <a:r>
              <a:rPr lang="en-US" altLang="zh-CN" sz="1800" b="1" dirty="0"/>
              <a:t>-&gt;( )).a; //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=(</a:t>
            </a:r>
            <a:r>
              <a:rPr lang="en-US" altLang="zh-CN" sz="1800" b="1" dirty="0">
                <a:solidFill>
                  <a:srgbClr val="FF0000"/>
                </a:solidFill>
              </a:rPr>
              <a:t>&amp;*</a:t>
            </a:r>
            <a:r>
              <a:rPr lang="en-US" altLang="zh-CN" sz="1800" b="1" dirty="0" err="1"/>
              <a:t>b.operator</a:t>
            </a:r>
            <a:r>
              <a:rPr lang="en-US" altLang="zh-CN" sz="1800" b="1" dirty="0"/>
              <a:t>-&gt;( ))-&gt;a= </a:t>
            </a:r>
            <a:r>
              <a:rPr lang="en-US" altLang="zh-CN" sz="1800" b="1" dirty="0" err="1"/>
              <a:t>b.operator</a:t>
            </a:r>
            <a:r>
              <a:rPr lang="en-US" altLang="zh-CN" sz="1800" b="1" dirty="0"/>
              <a:t> -&gt;( )-&gt;a</a:t>
            </a:r>
          </a:p>
          <a:p>
            <a:pPr>
              <a:buFontTx/>
              <a:buNone/>
            </a:pPr>
            <a:r>
              <a:rPr lang="en-US" altLang="zh-CN" sz="1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5016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11.3  </a:t>
            </a:r>
            <a:r>
              <a:rPr lang="zh-CN" altLang="en-US" dirty="0"/>
              <a:t>赋值与调用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编译程序为每个类提供了缺省赋值运算符函数，对类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而言，其成员函数原型为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A&amp;operator</a:t>
            </a:r>
            <a:r>
              <a:rPr lang="en-US" altLang="zh-CN" sz="2400" b="1" dirty="0">
                <a:latin typeface="Times New Roman" panose="02020603050405020304" pitchFamily="18" charset="0"/>
              </a:rPr>
              <a:t>=(const A&amp;)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如果类自定义或重载了赋值运算函数，则优先调用类自定义或重载的赋值运算函数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不管是否取代型定义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缺省赋值运算实现数据成员的复制或浅拷贝赋值，如果数据成员为指针类型，则不复制指针所指存储单元的内容。若类不包含指针，浅拷贝赋值不存在问题。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如果函数参数要值参传递一个对象，当实参传值给形参时，若类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没有定义</a:t>
            </a:r>
            <a:r>
              <a:rPr lang="en-US" altLang="zh-CN" sz="2400" b="1" dirty="0">
                <a:latin typeface="Times New Roman" panose="02020603050405020304" pitchFamily="18" charset="0"/>
              </a:rPr>
              <a:t>A(const A&amp;)</a:t>
            </a:r>
            <a:r>
              <a:rPr lang="zh-CN" altLang="en-US" sz="2400" b="1" dirty="0">
                <a:latin typeface="Times New Roman" panose="02020603050405020304" pitchFamily="18" charset="0"/>
              </a:rPr>
              <a:t>形式的构造函数，则值参传递也通过浅拷贝赋值实现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149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218E92-6474-4EE7-8E84-66280C5D2280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587364"/>
            <a:ext cx="8357532" cy="1003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FontTx/>
              <a:buNone/>
            </a:pPr>
            <a:r>
              <a:rPr lang="zh-CN" altLang="en-US" sz="9600" dirty="0">
                <a:ea typeface="华康简宋" charset="-122"/>
              </a:rPr>
              <a:t>当类包含指针时，浅拷贝赋值可造成内存泄漏，并可导致页面保护错误或变量产生副作用。</a:t>
            </a:r>
          </a:p>
        </p:txBody>
      </p:sp>
      <p:grpSp>
        <p:nvGrpSpPr>
          <p:cNvPr id="6" name="Group 93">
            <a:extLst>
              <a:ext uri="{FF2B5EF4-FFF2-40B4-BE49-F238E27FC236}">
                <a16:creationId xmlns:a16="http://schemas.microsoft.com/office/drawing/2014/main" id="{588092D2-9783-4925-BE6C-AB2EB4676504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95600"/>
            <a:ext cx="4800600" cy="2971800"/>
            <a:chOff x="1152" y="1632"/>
            <a:chExt cx="3120" cy="2208"/>
          </a:xfrm>
        </p:grpSpPr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3A1B65EB-5E06-498A-9582-F7F6A097B9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004"/>
              <a:ext cx="288" cy="144"/>
              <a:chOff x="1392" y="3300"/>
              <a:chExt cx="288" cy="144"/>
            </a:xfrm>
          </p:grpSpPr>
          <p:sp>
            <p:nvSpPr>
              <p:cNvPr id="72" name="Line 8">
                <a:extLst>
                  <a:ext uri="{FF2B5EF4-FFF2-40B4-BE49-F238E27FC236}">
                    <a16:creationId xmlns:a16="http://schemas.microsoft.com/office/drawing/2014/main" id="{AA383D3D-3A65-4A52-BE8E-7FDBA6D75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3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" name="Line 9">
                <a:extLst>
                  <a:ext uri="{FF2B5EF4-FFF2-40B4-BE49-F238E27FC236}">
                    <a16:creationId xmlns:a16="http://schemas.microsoft.com/office/drawing/2014/main" id="{B1EB6BA8-DEDB-4742-B9CB-EC5CA99C4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3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90BACA0-6ECB-43C9-8F90-71E3BB5C8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160"/>
              <a:ext cx="576" cy="528"/>
              <a:chOff x="1584" y="3408"/>
              <a:chExt cx="576" cy="528"/>
            </a:xfrm>
          </p:grpSpPr>
          <p:sp>
            <p:nvSpPr>
              <p:cNvPr id="67" name="Line 11">
                <a:extLst>
                  <a:ext uri="{FF2B5EF4-FFF2-40B4-BE49-F238E27FC236}">
                    <a16:creationId xmlns:a16="http://schemas.microsoft.com/office/drawing/2014/main" id="{DDFAB536-02F7-4346-AEFC-3A47786AA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" name="Line 12">
                <a:extLst>
                  <a:ext uri="{FF2B5EF4-FFF2-40B4-BE49-F238E27FC236}">
                    <a16:creationId xmlns:a16="http://schemas.microsoft.com/office/drawing/2014/main" id="{290D4710-E231-4252-95CB-160589FD6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69" name="Group 13">
                <a:extLst>
                  <a:ext uri="{FF2B5EF4-FFF2-40B4-BE49-F238E27FC236}">
                    <a16:creationId xmlns:a16="http://schemas.microsoft.com/office/drawing/2014/main" id="{998BF082-4180-47C5-B736-618C08FDDC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3408"/>
                <a:ext cx="576" cy="528"/>
                <a:chOff x="1584" y="3408"/>
                <a:chExt cx="576" cy="528"/>
              </a:xfrm>
            </p:grpSpPr>
            <p:sp>
              <p:nvSpPr>
                <p:cNvPr id="70" name="Rectangle 14">
                  <a:extLst>
                    <a:ext uri="{FF2B5EF4-FFF2-40B4-BE49-F238E27FC236}">
                      <a16:creationId xmlns:a16="http://schemas.microsoft.com/office/drawing/2014/main" id="{820E1A0F-4346-4E30-90D5-C9A6B759D6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408"/>
                  <a:ext cx="43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71" name="Rectangle 15">
                  <a:extLst>
                    <a:ext uri="{FF2B5EF4-FFF2-40B4-BE49-F238E27FC236}">
                      <a16:creationId xmlns:a16="http://schemas.microsoft.com/office/drawing/2014/main" id="{2F224A26-113A-4DE8-A437-5A513A7AB6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3696"/>
                  <a:ext cx="57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800">
                      <a:latin typeface="宋体" panose="02010600030101010101" pitchFamily="2" charset="-122"/>
                    </a:rPr>
                    <a:t>字符串</a:t>
                  </a:r>
                </a:p>
              </p:txBody>
            </p:sp>
          </p:grpSp>
        </p:grpSp>
        <p:sp>
          <p:nvSpPr>
            <p:cNvPr id="9" name="Rectangle 17">
              <a:extLst>
                <a:ext uri="{FF2B5EF4-FFF2-40B4-BE49-F238E27FC236}">
                  <a16:creationId xmlns:a16="http://schemas.microsoft.com/office/drawing/2014/main" id="{BBD2D251-95D5-46F4-B2B7-124494B9E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48"/>
              <a:ext cx="8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 dirty="0">
                  <a:latin typeface="宋体" panose="02010600030101010101" pitchFamily="2" charset="-122"/>
                </a:rPr>
                <a:t>对象</a:t>
              </a:r>
              <a:r>
                <a:rPr kumimoji="0" lang="en-US" altLang="zh-CN" sz="1800" dirty="0">
                  <a:latin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10" name="Group 18">
              <a:extLst>
                <a:ext uri="{FF2B5EF4-FFF2-40B4-BE49-F238E27FC236}">
                  <a16:creationId xmlns:a16="http://schemas.microsoft.com/office/drawing/2014/main" id="{FF027D24-C78F-44EF-9CA4-65D8FD4411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9" y="1632"/>
              <a:ext cx="768" cy="732"/>
              <a:chOff x="661" y="2400"/>
              <a:chExt cx="768" cy="732"/>
            </a:xfrm>
          </p:grpSpPr>
          <p:sp>
            <p:nvSpPr>
              <p:cNvPr id="61" name="Rectangle 19">
                <a:extLst>
                  <a:ext uri="{FF2B5EF4-FFF2-40B4-BE49-F238E27FC236}">
                    <a16:creationId xmlns:a16="http://schemas.microsoft.com/office/drawing/2014/main" id="{2E9566CF-51C5-4FBE-8B77-1B11149C6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2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2" name="Line 20">
                <a:extLst>
                  <a:ext uri="{FF2B5EF4-FFF2-40B4-BE49-F238E27FC236}">
                    <a16:creationId xmlns:a16="http://schemas.microsoft.com/office/drawing/2014/main" id="{F0C03190-53B5-4851-945E-DE633D327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8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" name="Line 21">
                <a:extLst>
                  <a:ext uri="{FF2B5EF4-FFF2-40B4-BE49-F238E27FC236}">
                    <a16:creationId xmlns:a16="http://schemas.microsoft.com/office/drawing/2014/main" id="{C1F55AC1-F501-4DD6-8242-4F75A012D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64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" name="Rectangle 22">
                <a:extLst>
                  <a:ext uri="{FF2B5EF4-FFF2-40B4-BE49-F238E27FC236}">
                    <a16:creationId xmlns:a16="http://schemas.microsoft.com/office/drawing/2014/main" id="{E1B6FBE3-DA3D-42FB-A162-A3B673FA5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400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宋体" panose="02010600030101010101" pitchFamily="2" charset="-122"/>
                  </a:rPr>
                  <a:t>int i</a:t>
                </a:r>
              </a:p>
            </p:txBody>
          </p:sp>
          <p:sp>
            <p:nvSpPr>
              <p:cNvPr id="65" name="Rectangle 23">
                <a:extLst>
                  <a:ext uri="{FF2B5EF4-FFF2-40B4-BE49-F238E27FC236}">
                    <a16:creationId xmlns:a16="http://schemas.microsoft.com/office/drawing/2014/main" id="{AEF40F64-9582-4DC8-A855-A9E7C138B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40"/>
                <a:ext cx="68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宋体" panose="02010600030101010101" pitchFamily="2" charset="-122"/>
                  </a:rPr>
                  <a:t>char *p</a:t>
                </a:r>
              </a:p>
            </p:txBody>
          </p:sp>
          <p:sp>
            <p:nvSpPr>
              <p:cNvPr id="66" name="Rectangle 24">
                <a:extLst>
                  <a:ext uri="{FF2B5EF4-FFF2-40B4-BE49-F238E27FC236}">
                    <a16:creationId xmlns:a16="http://schemas.microsoft.com/office/drawing/2014/main" id="{0D55F5A3-654E-4B26-9F50-4AF698C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892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宋体" panose="02010600030101010101" pitchFamily="2" charset="-122"/>
                  </a:rPr>
                  <a:t>int j</a:t>
                </a:r>
              </a:p>
            </p:txBody>
          </p:sp>
        </p:grpSp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E8D8E607-2AB2-4C7A-89A6-6582E0F66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448"/>
              <a:ext cx="8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宋体" panose="02010600030101010101" pitchFamily="2" charset="-122"/>
                </a:rPr>
                <a:t>对象</a:t>
              </a:r>
              <a:r>
                <a:rPr kumimoji="0" lang="en-US" altLang="zh-CN" sz="1800">
                  <a:latin typeface="宋体" panose="02010600030101010101" pitchFamily="2" charset="-122"/>
                </a:rPr>
                <a:t>b</a:t>
              </a:r>
            </a:p>
          </p:txBody>
        </p:sp>
        <p:grpSp>
          <p:nvGrpSpPr>
            <p:cNvPr id="12" name="Group 28">
              <a:extLst>
                <a:ext uri="{FF2B5EF4-FFF2-40B4-BE49-F238E27FC236}">
                  <a16:creationId xmlns:a16="http://schemas.microsoft.com/office/drawing/2014/main" id="{96CCF1D3-7C58-4B66-BFA7-6B6A35FFF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3" y="1632"/>
              <a:ext cx="768" cy="732"/>
              <a:chOff x="661" y="2400"/>
              <a:chExt cx="768" cy="732"/>
            </a:xfrm>
          </p:grpSpPr>
          <p:sp>
            <p:nvSpPr>
              <p:cNvPr id="55" name="Rectangle 29">
                <a:extLst>
                  <a:ext uri="{FF2B5EF4-FFF2-40B4-BE49-F238E27FC236}">
                    <a16:creationId xmlns:a16="http://schemas.microsoft.com/office/drawing/2014/main" id="{C99B45CE-57A7-4419-BA40-1E1CB93B0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2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6" name="Line 30">
                <a:extLst>
                  <a:ext uri="{FF2B5EF4-FFF2-40B4-BE49-F238E27FC236}">
                    <a16:creationId xmlns:a16="http://schemas.microsoft.com/office/drawing/2014/main" id="{855969EA-D696-456C-B432-A682C23F5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8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Line 31">
                <a:extLst>
                  <a:ext uri="{FF2B5EF4-FFF2-40B4-BE49-F238E27FC236}">
                    <a16:creationId xmlns:a16="http://schemas.microsoft.com/office/drawing/2014/main" id="{4B8F3054-D09A-4794-8EE9-397A7CAE27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64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Rectangle 32">
                <a:extLst>
                  <a:ext uri="{FF2B5EF4-FFF2-40B4-BE49-F238E27FC236}">
                    <a16:creationId xmlns:a16="http://schemas.microsoft.com/office/drawing/2014/main" id="{78E60123-CBAD-4BED-A7E8-A88FCD4DF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400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宋体" panose="02010600030101010101" pitchFamily="2" charset="-122"/>
                  </a:rPr>
                  <a:t>int i</a:t>
                </a:r>
              </a:p>
            </p:txBody>
          </p:sp>
          <p:sp>
            <p:nvSpPr>
              <p:cNvPr id="59" name="Rectangle 33">
                <a:extLst>
                  <a:ext uri="{FF2B5EF4-FFF2-40B4-BE49-F238E27FC236}">
                    <a16:creationId xmlns:a16="http://schemas.microsoft.com/office/drawing/2014/main" id="{6B7BE6ED-D9F1-4663-BAAD-281BA62C6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40"/>
                <a:ext cx="68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宋体" panose="02010600030101010101" pitchFamily="2" charset="-122"/>
                  </a:rPr>
                  <a:t>char *p</a:t>
                </a:r>
              </a:p>
            </p:txBody>
          </p:sp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6C9DF740-C728-4D8F-B65B-717F10177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892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宋体" panose="02010600030101010101" pitchFamily="2" charset="-122"/>
                  </a:rPr>
                  <a:t>int j</a:t>
                </a:r>
              </a:p>
            </p:txBody>
          </p:sp>
        </p:grpSp>
        <p:grpSp>
          <p:nvGrpSpPr>
            <p:cNvPr id="13" name="Group 36">
              <a:extLst>
                <a:ext uri="{FF2B5EF4-FFF2-40B4-BE49-F238E27FC236}">
                  <a16:creationId xmlns:a16="http://schemas.microsoft.com/office/drawing/2014/main" id="{1555E72B-2179-4BE7-A353-22D24546B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160"/>
              <a:ext cx="576" cy="528"/>
              <a:chOff x="1584" y="3408"/>
              <a:chExt cx="576" cy="528"/>
            </a:xfrm>
          </p:grpSpPr>
          <p:sp>
            <p:nvSpPr>
              <p:cNvPr id="50" name="Line 37">
                <a:extLst>
                  <a:ext uri="{FF2B5EF4-FFF2-40B4-BE49-F238E27FC236}">
                    <a16:creationId xmlns:a16="http://schemas.microsoft.com/office/drawing/2014/main" id="{0E5496E2-488C-4DEB-B61C-3C620D979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38">
                <a:extLst>
                  <a:ext uri="{FF2B5EF4-FFF2-40B4-BE49-F238E27FC236}">
                    <a16:creationId xmlns:a16="http://schemas.microsoft.com/office/drawing/2014/main" id="{F4F03707-B85D-46E6-9735-DE1DCC4CC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2" name="Group 39">
                <a:extLst>
                  <a:ext uri="{FF2B5EF4-FFF2-40B4-BE49-F238E27FC236}">
                    <a16:creationId xmlns:a16="http://schemas.microsoft.com/office/drawing/2014/main" id="{9A5E6D5D-0772-4DFB-BAAC-A2F4943FE1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3408"/>
                <a:ext cx="576" cy="528"/>
                <a:chOff x="1584" y="3408"/>
                <a:chExt cx="576" cy="528"/>
              </a:xfrm>
            </p:grpSpPr>
            <p:sp>
              <p:nvSpPr>
                <p:cNvPr id="53" name="Rectangle 40">
                  <a:extLst>
                    <a:ext uri="{FF2B5EF4-FFF2-40B4-BE49-F238E27FC236}">
                      <a16:creationId xmlns:a16="http://schemas.microsoft.com/office/drawing/2014/main" id="{3864C2D0-BDDA-4B11-A40D-360E723B5F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408"/>
                  <a:ext cx="43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54" name="Rectangle 41">
                  <a:extLst>
                    <a:ext uri="{FF2B5EF4-FFF2-40B4-BE49-F238E27FC236}">
                      <a16:creationId xmlns:a16="http://schemas.microsoft.com/office/drawing/2014/main" id="{32D057D0-B759-466F-A869-1CC82D633A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3696"/>
                  <a:ext cx="57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800">
                      <a:latin typeface="宋体" panose="02010600030101010101" pitchFamily="2" charset="-122"/>
                    </a:rPr>
                    <a:t>字符串</a:t>
                  </a:r>
                </a:p>
              </p:txBody>
            </p:sp>
          </p:grpSp>
        </p:grpSp>
        <p:grpSp>
          <p:nvGrpSpPr>
            <p:cNvPr id="14" name="Group 42">
              <a:extLst>
                <a:ext uri="{FF2B5EF4-FFF2-40B4-BE49-F238E27FC236}">
                  <a16:creationId xmlns:a16="http://schemas.microsoft.com/office/drawing/2014/main" id="{4F30B296-5A23-4885-BCEE-46F950EA9F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8" y="2004"/>
              <a:ext cx="624" cy="156"/>
              <a:chOff x="2340" y="3300"/>
              <a:chExt cx="624" cy="156"/>
            </a:xfrm>
          </p:grpSpPr>
          <p:sp>
            <p:nvSpPr>
              <p:cNvPr id="48" name="Line 43">
                <a:extLst>
                  <a:ext uri="{FF2B5EF4-FFF2-40B4-BE49-F238E27FC236}">
                    <a16:creationId xmlns:a16="http://schemas.microsoft.com/office/drawing/2014/main" id="{1783C9A9-0984-46FD-A09E-9F8BAEE2E0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330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44">
                <a:extLst>
                  <a:ext uri="{FF2B5EF4-FFF2-40B4-BE49-F238E27FC236}">
                    <a16:creationId xmlns:a16="http://schemas.microsoft.com/office/drawing/2014/main" id="{B11B3808-3D67-473E-9914-721201D62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" name="Text Box 45">
              <a:extLst>
                <a:ext uri="{FF2B5EF4-FFF2-40B4-BE49-F238E27FC236}">
                  <a16:creationId xmlns:a16="http://schemas.microsoft.com/office/drawing/2014/main" id="{32A40357-81A6-4475-8C5D-DD5B6FFE7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632"/>
              <a:ext cx="1316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7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rgbClr val="FF0000"/>
                  </a:solidFill>
                </a:rPr>
                <a:t>开始时，对象</a:t>
              </a:r>
              <a:r>
                <a:rPr lang="en-US" altLang="zh-CN" sz="1600">
                  <a:solidFill>
                    <a:srgbClr val="FF0000"/>
                  </a:solidFill>
                </a:rPr>
                <a:t>a</a:t>
              </a:r>
              <a:r>
                <a:rPr lang="zh-CN" altLang="en-US" sz="1600">
                  <a:solidFill>
                    <a:srgbClr val="FF0000"/>
                  </a:solidFill>
                </a:rPr>
                <a:t>，</a:t>
              </a:r>
              <a:r>
                <a:rPr lang="en-US" altLang="zh-CN" sz="1600">
                  <a:solidFill>
                    <a:srgbClr val="FF0000"/>
                  </a:solidFill>
                </a:rPr>
                <a:t>b</a:t>
              </a:r>
              <a:r>
                <a:rPr lang="zh-CN" altLang="en-US" sz="1600">
                  <a:solidFill>
                    <a:srgbClr val="FF0000"/>
                  </a:solidFill>
                </a:rPr>
                <a:t>的</a:t>
              </a:r>
            </a:p>
            <a:p>
              <a:pPr algn="just" eaLnBrk="1" hangingPunct="1">
                <a:lnSpc>
                  <a:spcPct val="7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rgbClr val="FF0000"/>
                  </a:solidFill>
                </a:rPr>
                <a:t>指针</a:t>
              </a:r>
              <a:r>
                <a:rPr lang="en-US" altLang="zh-CN" sz="1600">
                  <a:solidFill>
                    <a:srgbClr val="FF0000"/>
                  </a:solidFill>
                </a:rPr>
                <a:t>p</a:t>
              </a:r>
              <a:r>
                <a:rPr lang="zh-CN" altLang="en-US" sz="1600">
                  <a:solidFill>
                    <a:srgbClr val="FF0000"/>
                  </a:solidFill>
                </a:rPr>
                <a:t>指向各自内存</a:t>
              </a:r>
            </a:p>
          </p:txBody>
        </p:sp>
        <p:grpSp>
          <p:nvGrpSpPr>
            <p:cNvPr id="16" name="Group 48">
              <a:extLst>
                <a:ext uri="{FF2B5EF4-FFF2-40B4-BE49-F238E27FC236}">
                  <a16:creationId xmlns:a16="http://schemas.microsoft.com/office/drawing/2014/main" id="{B6CA427F-FBD2-473A-9F62-4F2FEBC99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3204"/>
              <a:ext cx="288" cy="144"/>
              <a:chOff x="1392" y="3300"/>
              <a:chExt cx="288" cy="144"/>
            </a:xfrm>
          </p:grpSpPr>
          <p:sp>
            <p:nvSpPr>
              <p:cNvPr id="46" name="Line 49">
                <a:extLst>
                  <a:ext uri="{FF2B5EF4-FFF2-40B4-BE49-F238E27FC236}">
                    <a16:creationId xmlns:a16="http://schemas.microsoft.com/office/drawing/2014/main" id="{1D06B11B-7873-453F-A686-BE1ECE228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3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" name="Line 50">
                <a:extLst>
                  <a:ext uri="{FF2B5EF4-FFF2-40B4-BE49-F238E27FC236}">
                    <a16:creationId xmlns:a16="http://schemas.microsoft.com/office/drawing/2014/main" id="{2361067D-04A5-4A0D-B64C-356447927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3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" name="Line 52">
              <a:extLst>
                <a:ext uri="{FF2B5EF4-FFF2-40B4-BE49-F238E27FC236}">
                  <a16:creationId xmlns:a16="http://schemas.microsoft.com/office/drawing/2014/main" id="{98EAD1D7-3D26-48AC-AFD0-FDE8A1CF5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53">
              <a:extLst>
                <a:ext uri="{FF2B5EF4-FFF2-40B4-BE49-F238E27FC236}">
                  <a16:creationId xmlns:a16="http://schemas.microsoft.com/office/drawing/2014/main" id="{DBD59D2C-E12C-4965-B579-7940A2896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Rectangle 55">
              <a:extLst>
                <a:ext uri="{FF2B5EF4-FFF2-40B4-BE49-F238E27FC236}">
                  <a16:creationId xmlns:a16="http://schemas.microsoft.com/office/drawing/2014/main" id="{D20F65BF-962C-4268-907F-DC8DD7367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360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0" name="Rectangle 56">
              <a:extLst>
                <a:ext uri="{FF2B5EF4-FFF2-40B4-BE49-F238E27FC236}">
                  <a16:creationId xmlns:a16="http://schemas.microsoft.com/office/drawing/2014/main" id="{F4072DAD-3CB9-4ADB-BC20-6E2BDDF36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600"/>
              <a:ext cx="5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宋体" panose="02010600030101010101" pitchFamily="2" charset="-122"/>
                </a:rPr>
                <a:t>字符串</a:t>
              </a:r>
            </a:p>
          </p:txBody>
        </p:sp>
        <p:sp>
          <p:nvSpPr>
            <p:cNvPr id="21" name="Rectangle 58">
              <a:extLst>
                <a:ext uri="{FF2B5EF4-FFF2-40B4-BE49-F238E27FC236}">
                  <a16:creationId xmlns:a16="http://schemas.microsoft.com/office/drawing/2014/main" id="{39710C4B-6E8C-4234-8F17-B6E6CAD8A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600"/>
              <a:ext cx="8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宋体" panose="02010600030101010101" pitchFamily="2" charset="-122"/>
                </a:rPr>
                <a:t>对象</a:t>
              </a:r>
              <a:r>
                <a:rPr kumimoji="0" lang="en-US" altLang="zh-CN" sz="1800">
                  <a:latin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22" name="Group 59">
              <a:extLst>
                <a:ext uri="{FF2B5EF4-FFF2-40B4-BE49-F238E27FC236}">
                  <a16:creationId xmlns:a16="http://schemas.microsoft.com/office/drawing/2014/main" id="{A5C81A63-2D64-417E-AB93-955C8B569B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9" y="2832"/>
              <a:ext cx="768" cy="732"/>
              <a:chOff x="661" y="2400"/>
              <a:chExt cx="768" cy="732"/>
            </a:xfrm>
          </p:grpSpPr>
          <p:sp>
            <p:nvSpPr>
              <p:cNvPr id="40" name="Rectangle 60">
                <a:extLst>
                  <a:ext uri="{FF2B5EF4-FFF2-40B4-BE49-F238E27FC236}">
                    <a16:creationId xmlns:a16="http://schemas.microsoft.com/office/drawing/2014/main" id="{C9022B5B-BF39-4478-A226-83D6892F5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2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41" name="Line 61">
                <a:extLst>
                  <a:ext uri="{FF2B5EF4-FFF2-40B4-BE49-F238E27FC236}">
                    <a16:creationId xmlns:a16="http://schemas.microsoft.com/office/drawing/2014/main" id="{BBB1C0AB-6C33-4ECE-B34B-C8892B2646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8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" name="Line 62">
                <a:extLst>
                  <a:ext uri="{FF2B5EF4-FFF2-40B4-BE49-F238E27FC236}">
                    <a16:creationId xmlns:a16="http://schemas.microsoft.com/office/drawing/2014/main" id="{DE0E5607-453A-45A3-91CD-97753B342C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64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D71A5D7F-E32A-4337-B695-C8270D1E0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400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宋体" panose="02010600030101010101" pitchFamily="2" charset="-122"/>
                  </a:rPr>
                  <a:t>int i</a:t>
                </a:r>
              </a:p>
            </p:txBody>
          </p:sp>
          <p:sp>
            <p:nvSpPr>
              <p:cNvPr id="44" name="Rectangle 64">
                <a:extLst>
                  <a:ext uri="{FF2B5EF4-FFF2-40B4-BE49-F238E27FC236}">
                    <a16:creationId xmlns:a16="http://schemas.microsoft.com/office/drawing/2014/main" id="{A7F03464-7D4C-4979-8AF9-66CD410C4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40"/>
                <a:ext cx="68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宋体" panose="02010600030101010101" pitchFamily="2" charset="-122"/>
                  </a:rPr>
                  <a:t>char *p</a:t>
                </a:r>
              </a:p>
            </p:txBody>
          </p:sp>
          <p:sp>
            <p:nvSpPr>
              <p:cNvPr id="45" name="Rectangle 65">
                <a:extLst>
                  <a:ext uri="{FF2B5EF4-FFF2-40B4-BE49-F238E27FC236}">
                    <a16:creationId xmlns:a16="http://schemas.microsoft.com/office/drawing/2014/main" id="{EA5A8E40-6DBC-44A0-9D9A-49D45619B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892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宋体" panose="02010600030101010101" pitchFamily="2" charset="-122"/>
                  </a:rPr>
                  <a:t>int j</a:t>
                </a:r>
              </a:p>
            </p:txBody>
          </p:sp>
        </p:grpSp>
        <p:sp>
          <p:nvSpPr>
            <p:cNvPr id="23" name="Rectangle 67">
              <a:extLst>
                <a:ext uri="{FF2B5EF4-FFF2-40B4-BE49-F238E27FC236}">
                  <a16:creationId xmlns:a16="http://schemas.microsoft.com/office/drawing/2014/main" id="{4FCB22BC-FBC7-4166-84D0-1516CCDCE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600"/>
              <a:ext cx="8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宋体" panose="02010600030101010101" pitchFamily="2" charset="-122"/>
                </a:rPr>
                <a:t>对象</a:t>
              </a:r>
              <a:r>
                <a:rPr kumimoji="0" lang="en-US" altLang="zh-CN" sz="1800">
                  <a:latin typeface="宋体" panose="02010600030101010101" pitchFamily="2" charset="-122"/>
                </a:rPr>
                <a:t>b</a:t>
              </a:r>
            </a:p>
          </p:txBody>
        </p: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ACFF7262-06D1-4897-A24B-3DB6B9711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3" y="2832"/>
              <a:ext cx="768" cy="732"/>
              <a:chOff x="661" y="2400"/>
              <a:chExt cx="768" cy="732"/>
            </a:xfrm>
          </p:grpSpPr>
          <p:sp>
            <p:nvSpPr>
              <p:cNvPr id="34" name="Rectangle 69">
                <a:extLst>
                  <a:ext uri="{FF2B5EF4-FFF2-40B4-BE49-F238E27FC236}">
                    <a16:creationId xmlns:a16="http://schemas.microsoft.com/office/drawing/2014/main" id="{05182D93-B249-43E0-9A8D-D341CDE78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2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7C3D84DC-20DD-4AEE-A2B3-E477CCEB8A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8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71">
                <a:extLst>
                  <a:ext uri="{FF2B5EF4-FFF2-40B4-BE49-F238E27FC236}">
                    <a16:creationId xmlns:a16="http://schemas.microsoft.com/office/drawing/2014/main" id="{E8272A95-CAFB-4D75-8A3C-9B6888EDF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64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" name="Rectangle 72">
                <a:extLst>
                  <a:ext uri="{FF2B5EF4-FFF2-40B4-BE49-F238E27FC236}">
                    <a16:creationId xmlns:a16="http://schemas.microsoft.com/office/drawing/2014/main" id="{AE727C86-E027-4CBC-BEA2-FCFAAAFD4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400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宋体" panose="02010600030101010101" pitchFamily="2" charset="-122"/>
                  </a:rPr>
                  <a:t>int i</a:t>
                </a:r>
              </a:p>
            </p:txBody>
          </p:sp>
          <p:sp>
            <p:nvSpPr>
              <p:cNvPr id="38" name="Rectangle 73">
                <a:extLst>
                  <a:ext uri="{FF2B5EF4-FFF2-40B4-BE49-F238E27FC236}">
                    <a16:creationId xmlns:a16="http://schemas.microsoft.com/office/drawing/2014/main" id="{44379149-9520-4409-BCD7-62861BDA2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40"/>
                <a:ext cx="68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宋体" panose="02010600030101010101" pitchFamily="2" charset="-122"/>
                  </a:rPr>
                  <a:t>char *p</a:t>
                </a:r>
              </a:p>
            </p:txBody>
          </p:sp>
          <p:sp>
            <p:nvSpPr>
              <p:cNvPr id="39" name="Rectangle 74">
                <a:extLst>
                  <a:ext uri="{FF2B5EF4-FFF2-40B4-BE49-F238E27FC236}">
                    <a16:creationId xmlns:a16="http://schemas.microsoft.com/office/drawing/2014/main" id="{63C38499-4364-4AD1-9881-CB94B53AC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892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宋体" panose="02010600030101010101" pitchFamily="2" charset="-122"/>
                  </a:rPr>
                  <a:t>int j</a:t>
                </a:r>
              </a:p>
            </p:txBody>
          </p:sp>
        </p:grpSp>
        <p:sp>
          <p:nvSpPr>
            <p:cNvPr id="25" name="Line 76">
              <a:extLst>
                <a:ext uri="{FF2B5EF4-FFF2-40B4-BE49-F238E27FC236}">
                  <a16:creationId xmlns:a16="http://schemas.microsoft.com/office/drawing/2014/main" id="{D1DF1DCF-D323-4959-BD3C-387D8A2D0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77">
              <a:extLst>
                <a:ext uri="{FF2B5EF4-FFF2-40B4-BE49-F238E27FC236}">
                  <a16:creationId xmlns:a16="http://schemas.microsoft.com/office/drawing/2014/main" id="{5D5A18C3-1A55-4073-8110-30C2AFFFA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Rectangle 79">
              <a:extLst>
                <a:ext uri="{FF2B5EF4-FFF2-40B4-BE49-F238E27FC236}">
                  <a16:creationId xmlns:a16="http://schemas.microsoft.com/office/drawing/2014/main" id="{E9A79236-FDCC-42DD-B84D-A3F28B5FD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360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8" name="Rectangle 80">
              <a:extLst>
                <a:ext uri="{FF2B5EF4-FFF2-40B4-BE49-F238E27FC236}">
                  <a16:creationId xmlns:a16="http://schemas.microsoft.com/office/drawing/2014/main" id="{99DEE244-83EA-4D95-B877-4A73A474A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600"/>
              <a:ext cx="5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宋体" panose="02010600030101010101" pitchFamily="2" charset="-122"/>
                </a:rPr>
                <a:t>字符串</a:t>
              </a:r>
            </a:p>
          </p:txBody>
        </p:sp>
        <p:sp>
          <p:nvSpPr>
            <p:cNvPr id="29" name="Text Box 81">
              <a:extLst>
                <a:ext uri="{FF2B5EF4-FFF2-40B4-BE49-F238E27FC236}">
                  <a16:creationId xmlns:a16="http://schemas.microsoft.com/office/drawing/2014/main" id="{12A71605-8D53-4B19-9FCE-61DCACD08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768"/>
              <a:ext cx="863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7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rgbClr val="FF0000"/>
                  </a:solidFill>
                </a:rPr>
                <a:t>浅拷贝赋值</a:t>
              </a:r>
            </a:p>
            <a:p>
              <a:pPr algn="just" eaLnBrk="1" hangingPunct="1">
                <a:lnSpc>
                  <a:spcPct val="7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b=a</a:t>
              </a:r>
              <a:r>
                <a:rPr lang="zh-CN" altLang="en-US" sz="2000">
                  <a:solidFill>
                    <a:srgbClr val="FF0000"/>
                  </a:solidFill>
                </a:rPr>
                <a:t>，</a:t>
              </a:r>
              <a:r>
                <a:rPr lang="zh-CN" altLang="en-US" sz="1800">
                  <a:solidFill>
                    <a:srgbClr val="FF0000"/>
                  </a:solidFill>
                </a:rPr>
                <a:t>泄漏</a:t>
              </a:r>
            </a:p>
          </p:txBody>
        </p:sp>
        <p:sp>
          <p:nvSpPr>
            <p:cNvPr id="30" name="AutoShape 86">
              <a:extLst>
                <a:ext uri="{FF2B5EF4-FFF2-40B4-BE49-F238E27FC236}">
                  <a16:creationId xmlns:a16="http://schemas.microsoft.com/office/drawing/2014/main" id="{963A3451-F53D-4BB8-A3A6-8BC0114F4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3110"/>
              <a:ext cx="720" cy="648"/>
            </a:xfrm>
            <a:prstGeom prst="wedgeEllipseCallout">
              <a:avLst>
                <a:gd name="adj1" fmla="val 47917"/>
                <a:gd name="adj2" fmla="val 72222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5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</a:pPr>
              <a:endParaRPr lang="zh-CN" altLang="zh-CN" sz="2400">
                <a:solidFill>
                  <a:srgbClr val="FF0000"/>
                </a:solidFill>
                <a:ea typeface="华康简宋" charset="-122"/>
              </a:endParaRPr>
            </a:p>
          </p:txBody>
        </p:sp>
        <p:sp>
          <p:nvSpPr>
            <p:cNvPr id="31" name="Line 89">
              <a:extLst>
                <a:ext uri="{FF2B5EF4-FFF2-40B4-BE49-F238E27FC236}">
                  <a16:creationId xmlns:a16="http://schemas.microsoft.com/office/drawing/2014/main" id="{CD68F958-CC3B-4907-BD5A-F9398C216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216"/>
              <a:ext cx="12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91">
              <a:extLst>
                <a:ext uri="{FF2B5EF4-FFF2-40B4-BE49-F238E27FC236}">
                  <a16:creationId xmlns:a16="http://schemas.microsoft.com/office/drawing/2014/main" id="{86E27F54-A860-42B2-985F-BE3939468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216"/>
              <a:ext cx="0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92">
              <a:extLst>
                <a:ext uri="{FF2B5EF4-FFF2-40B4-BE49-F238E27FC236}">
                  <a16:creationId xmlns:a16="http://schemas.microsoft.com/office/drawing/2014/main" id="{99FF23DE-B5AD-493D-8A54-2B8862EAF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093"/>
              <a:ext cx="192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2385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801CD1-7794-4719-B593-1E118294DB81}"/>
              </a:ext>
            </a:extLst>
          </p:cNvPr>
          <p:cNvSpPr txBox="1"/>
          <p:nvPr/>
        </p:nvSpPr>
        <p:spPr>
          <a:xfrm>
            <a:off x="838200" y="1436251"/>
            <a:ext cx="930409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#define _CRT_SECURE_NO_WARNINGS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class STRING {</a:t>
            </a:r>
          </a:p>
          <a:p>
            <a:r>
              <a:rPr lang="en-US" altLang="zh-CN" dirty="0"/>
              <a:t>    char *s;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STRING(const char *c) { </a:t>
            </a:r>
            <a:r>
              <a:rPr lang="en-US" altLang="zh-CN" dirty="0" err="1"/>
              <a:t>strcpy</a:t>
            </a:r>
            <a:r>
              <a:rPr lang="en-US" altLang="zh-CN" dirty="0"/>
              <a:t>(s = new char[</a:t>
            </a:r>
            <a:r>
              <a:rPr lang="en-US" altLang="zh-CN" dirty="0" err="1"/>
              <a:t>strlen</a:t>
            </a:r>
            <a:r>
              <a:rPr lang="en-US" altLang="zh-CN" dirty="0"/>
              <a:t>(c) + 1], c); }</a:t>
            </a:r>
          </a:p>
          <a:p>
            <a:r>
              <a:rPr lang="en-US" altLang="zh-CN" dirty="0"/>
              <a:t>    STRING(const STRING &amp;s);			//</a:t>
            </a:r>
            <a:r>
              <a:rPr lang="zh-CN" altLang="en-US" dirty="0"/>
              <a:t>深拷贝构造函数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STRING(STRING &amp;&amp;s) </a:t>
            </a:r>
            <a:r>
              <a:rPr lang="en-US" altLang="zh-CN" dirty="0" err="1"/>
              <a:t>noexcept</a:t>
            </a:r>
            <a:r>
              <a:rPr lang="en-US" altLang="zh-CN" dirty="0"/>
              <a:t>;			//</a:t>
            </a:r>
            <a:r>
              <a:rPr lang="zh-CN" altLang="en-US" dirty="0"/>
              <a:t>移动构造函数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virtual STRING&amp; operator=(const STRING &amp;s);	//</a:t>
            </a:r>
            <a:r>
              <a:rPr lang="zh-CN" altLang="en-US" dirty="0"/>
              <a:t>深拷贝赋值函数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virtual STRING&amp; operator=(STRING &amp;&amp;s) </a:t>
            </a:r>
            <a:r>
              <a:rPr lang="en-US" altLang="zh-CN" dirty="0" err="1"/>
              <a:t>noexcept</a:t>
            </a:r>
            <a:r>
              <a:rPr lang="en-US" altLang="zh-CN" dirty="0"/>
              <a:t>;//</a:t>
            </a:r>
            <a:r>
              <a:rPr lang="zh-CN" altLang="en-US" dirty="0"/>
              <a:t>移动赋值函数</a:t>
            </a:r>
          </a:p>
          <a:p>
            <a:r>
              <a:rPr lang="en-US" altLang="zh-CN" dirty="0"/>
              <a:t>    virtual char &amp;operator[ ](int x) { return s[x]; }</a:t>
            </a:r>
          </a:p>
          <a:p>
            <a:r>
              <a:rPr lang="en-US" altLang="zh-CN" dirty="0"/>
              <a:t>    virtual STRING operator+(const STRING &amp;)const;</a:t>
            </a:r>
          </a:p>
          <a:p>
            <a:r>
              <a:rPr lang="en-US" altLang="zh-CN" dirty="0"/>
              <a:t>    virtual STRING &amp;operator+=(const STRING&amp;s) { return *this = *this + s; };</a:t>
            </a:r>
          </a:p>
          <a:p>
            <a:r>
              <a:rPr lang="en-US" altLang="zh-CN" dirty="0"/>
              <a:t>    virtual ~STRING( ) </a:t>
            </a:r>
            <a:r>
              <a:rPr lang="en-US" altLang="zh-CN" dirty="0" err="1"/>
              <a:t>noexcept</a:t>
            </a:r>
            <a:r>
              <a:rPr lang="en-US" altLang="zh-CN" dirty="0"/>
              <a:t> { if (s) { delete[ ]s; s = 0; }; };</a:t>
            </a:r>
          </a:p>
          <a:p>
            <a:r>
              <a:rPr lang="en-US" altLang="zh-C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8866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9FE097-C6EF-4746-A901-81425B4B3EEC}"/>
              </a:ext>
            </a:extLst>
          </p:cNvPr>
          <p:cNvSpPr txBox="1"/>
          <p:nvPr/>
        </p:nvSpPr>
        <p:spPr>
          <a:xfrm>
            <a:off x="945859" y="1690688"/>
            <a:ext cx="93725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STRING STRING::operator+(const STRING &amp;c)const{</a:t>
            </a:r>
          </a:p>
          <a:p>
            <a:r>
              <a:rPr lang="en-US" altLang="zh-CN" dirty="0"/>
              <a:t>    char *t=new char[</a:t>
            </a:r>
            <a:r>
              <a:rPr lang="en-US" altLang="zh-CN" dirty="0" err="1"/>
              <a:t>strlen</a:t>
            </a:r>
            <a:r>
              <a:rPr lang="en-US" altLang="zh-CN" dirty="0"/>
              <a:t>(s)+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en-US" altLang="zh-CN" dirty="0" err="1"/>
              <a:t>c.s</a:t>
            </a:r>
            <a:r>
              <a:rPr lang="en-US" altLang="zh-CN" dirty="0"/>
              <a:t>)+1];</a:t>
            </a:r>
          </a:p>
          <a:p>
            <a:r>
              <a:rPr lang="en-US" altLang="zh-CN" dirty="0"/>
              <a:t>    STRING r(</a:t>
            </a:r>
            <a:r>
              <a:rPr lang="en-US" altLang="zh-CN" dirty="0" err="1"/>
              <a:t>strcat</a:t>
            </a:r>
            <a:r>
              <a:rPr lang="en-US" altLang="zh-CN" dirty="0"/>
              <a:t>(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t,s</a:t>
            </a:r>
            <a:r>
              <a:rPr lang="en-US" altLang="zh-CN" dirty="0"/>
              <a:t>),</a:t>
            </a:r>
            <a:r>
              <a:rPr lang="en-US" altLang="zh-CN" dirty="0" err="1"/>
              <a:t>c.s</a:t>
            </a:r>
            <a:r>
              <a:rPr lang="en-US" altLang="zh-CN" dirty="0"/>
              <a:t>));  //</a:t>
            </a:r>
            <a:r>
              <a:rPr lang="en-US" altLang="zh-CN" dirty="0" err="1"/>
              <a:t>strcpy</a:t>
            </a:r>
            <a:r>
              <a:rPr lang="zh-CN" altLang="en-US" dirty="0"/>
              <a:t>、</a:t>
            </a:r>
            <a:r>
              <a:rPr lang="en-US" altLang="zh-CN" dirty="0" err="1"/>
              <a:t>strcat</a:t>
            </a:r>
            <a:r>
              <a:rPr lang="zh-CN" altLang="en-US" dirty="0"/>
              <a:t>返回</a:t>
            </a:r>
            <a:r>
              <a:rPr lang="en-US" altLang="zh-CN" dirty="0"/>
              <a:t>t</a:t>
            </a:r>
          </a:p>
          <a:p>
            <a:r>
              <a:rPr lang="en-US" altLang="zh-CN" dirty="0"/>
              <a:t>    delete [ ]t;    return r;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STRING &amp;STRING::operator=(const STRING &amp;cs){</a:t>
            </a:r>
          </a:p>
          <a:p>
            <a:r>
              <a:rPr lang="en-US" altLang="zh-CN" dirty="0"/>
              <a:t>    delete [ ]s;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strcpy</a:t>
            </a:r>
            <a:r>
              <a:rPr lang="en-US" altLang="zh-CN" dirty="0"/>
              <a:t>(s=new char[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en-US" altLang="zh-CN" dirty="0" err="1"/>
              <a:t>cs.s</a:t>
            </a:r>
            <a:r>
              <a:rPr lang="en-US" altLang="zh-CN" dirty="0"/>
              <a:t>)+1], </a:t>
            </a:r>
            <a:r>
              <a:rPr lang="en-US" altLang="zh-CN" dirty="0" err="1"/>
              <a:t>cs.s</a:t>
            </a:r>
            <a:r>
              <a:rPr lang="en-US" altLang="zh-CN" dirty="0"/>
              <a:t>);      return *this;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main(void){</a:t>
            </a:r>
          </a:p>
          <a:p>
            <a:r>
              <a:rPr lang="en-US" altLang="zh-CN" dirty="0"/>
              <a:t>    (s1=s1+s2)=s2;  //</a:t>
            </a:r>
            <a:r>
              <a:rPr lang="zh-CN" altLang="en-US" dirty="0"/>
              <a:t>重载“</a:t>
            </a:r>
            <a:r>
              <a:rPr lang="en-US" altLang="zh-CN" dirty="0"/>
              <a:t>=”</a:t>
            </a:r>
            <a:r>
              <a:rPr lang="zh-CN" altLang="en-US" dirty="0"/>
              <a:t>返回左值，可连续赋值否则不可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//</a:t>
            </a:r>
            <a:r>
              <a:rPr lang="zh-CN" altLang="en-US" dirty="0"/>
              <a:t>等价于</a:t>
            </a:r>
            <a:r>
              <a:rPr lang="en-US" altLang="zh-CN" dirty="0"/>
              <a:t>s1=s1+s2; s1=s2;s1</a:t>
            </a:r>
            <a:r>
              <a:rPr lang="zh-CN" altLang="en-US" dirty="0"/>
              <a:t>被连续赋值</a:t>
            </a:r>
          </a:p>
          <a:p>
            <a:r>
              <a:rPr lang="en-US" altLang="zh-CN" dirty="0"/>
              <a:t>    s1+=s3;</a:t>
            </a:r>
          </a:p>
          <a:p>
            <a:r>
              <a:rPr lang="en-US" altLang="zh-CN" dirty="0"/>
              <a:t>    s3[0]=‘T’;// s3[0]=</a:t>
            </a:r>
            <a:r>
              <a:rPr lang="zh-CN" altLang="en-US" dirty="0"/>
              <a:t>调用</a:t>
            </a:r>
            <a:r>
              <a:rPr lang="en-US" altLang="zh-CN" dirty="0"/>
              <a:t>char &amp;operator[ ](int x)</a:t>
            </a:r>
            <a:r>
              <a:rPr lang="zh-CN" altLang="en-US" dirty="0"/>
              <a:t>返回左值</a:t>
            </a:r>
          </a:p>
          <a:p>
            <a:r>
              <a:rPr lang="en-US" altLang="zh-C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77200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94BAF5-DA56-48C6-8887-74DEC97E99CD}"/>
              </a:ext>
            </a:extLst>
          </p:cNvPr>
          <p:cNvSpPr txBox="1"/>
          <p:nvPr/>
        </p:nvSpPr>
        <p:spPr>
          <a:xfrm>
            <a:off x="744522" y="2406559"/>
            <a:ext cx="961588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）应定义“</a:t>
            </a:r>
            <a:r>
              <a:rPr lang="en-US" altLang="zh-CN" sz="2000" dirty="0"/>
              <a:t>T(const T &amp;)”</a:t>
            </a:r>
            <a:r>
              <a:rPr lang="zh-CN" altLang="en-US" sz="2000" dirty="0"/>
              <a:t>形式的深拷贝构造函数；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）应定义“</a:t>
            </a:r>
            <a:r>
              <a:rPr lang="en-US" altLang="zh-CN" sz="2000" dirty="0"/>
              <a:t>T(T &amp;&amp;) </a:t>
            </a:r>
            <a:r>
              <a:rPr lang="en-US" altLang="zh-CN" sz="2000" dirty="0" err="1"/>
              <a:t>noexcept</a:t>
            </a:r>
            <a:r>
              <a:rPr lang="en-US" altLang="zh-CN" sz="2000" dirty="0"/>
              <a:t>”</a:t>
            </a:r>
            <a:r>
              <a:rPr lang="zh-CN" altLang="en-US" sz="2000" dirty="0"/>
              <a:t>形式的移动构造函数；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）应定义“</a:t>
            </a:r>
            <a:r>
              <a:rPr lang="en-US" altLang="zh-CN" sz="2000" dirty="0"/>
              <a:t>virtual T &amp;operator=(const T &amp;)”</a:t>
            </a:r>
            <a:r>
              <a:rPr lang="zh-CN" altLang="en-US" sz="2000" dirty="0"/>
              <a:t>形式的深拷贝赋值运算符；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）应定义“</a:t>
            </a:r>
            <a:r>
              <a:rPr lang="en-US" altLang="zh-CN" sz="2000" dirty="0"/>
              <a:t>virtual T &amp;operator=(T &amp;&amp;) </a:t>
            </a:r>
            <a:r>
              <a:rPr lang="en-US" altLang="zh-CN" sz="2000" dirty="0" err="1"/>
              <a:t>noexcept</a:t>
            </a:r>
            <a:r>
              <a:rPr lang="en-US" altLang="zh-CN" sz="2000" dirty="0"/>
              <a:t>”</a:t>
            </a:r>
            <a:r>
              <a:rPr lang="zh-CN" altLang="en-US" sz="2000" dirty="0"/>
              <a:t>形式的移动赋值运算符；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）应定义“</a:t>
            </a:r>
            <a:r>
              <a:rPr lang="en-US" altLang="zh-CN" sz="2000" dirty="0"/>
              <a:t>virtual ~T( )”</a:t>
            </a:r>
            <a:r>
              <a:rPr lang="zh-CN" altLang="en-US" sz="2000" dirty="0"/>
              <a:t>形式的虚析构函数；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6</a:t>
            </a:r>
            <a:r>
              <a:rPr lang="zh-CN" altLang="en-US" sz="2000" dirty="0"/>
              <a:t>）在定义引用“</a:t>
            </a:r>
            <a:r>
              <a:rPr lang="en-US" altLang="zh-CN" sz="2000" dirty="0"/>
              <a:t>T &amp;p=*new T( )”</a:t>
            </a:r>
            <a:r>
              <a:rPr lang="zh-CN" altLang="en-US" sz="2000" dirty="0"/>
              <a:t>后，要用“</a:t>
            </a:r>
            <a:r>
              <a:rPr lang="en-US" altLang="zh-CN" sz="2000" dirty="0"/>
              <a:t>delete &amp;p”</a:t>
            </a:r>
            <a:r>
              <a:rPr lang="zh-CN" altLang="en-US" sz="2000" dirty="0"/>
              <a:t>删除对象；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7</a:t>
            </a:r>
            <a:r>
              <a:rPr lang="zh-CN" altLang="en-US" sz="2000" dirty="0"/>
              <a:t>）在定义指针“</a:t>
            </a:r>
            <a:r>
              <a:rPr lang="en-US" altLang="zh-CN" sz="2000" dirty="0"/>
              <a:t>T *p=new T( )”</a:t>
            </a:r>
            <a:r>
              <a:rPr lang="zh-CN" altLang="en-US" sz="2000" dirty="0"/>
              <a:t>后，要用“</a:t>
            </a:r>
            <a:r>
              <a:rPr lang="en-US" altLang="zh-CN" sz="2000" dirty="0"/>
              <a:t>delete p”</a:t>
            </a:r>
            <a:r>
              <a:rPr lang="zh-CN" altLang="en-US" sz="2000" dirty="0"/>
              <a:t>删除对象；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8</a:t>
            </a:r>
            <a:r>
              <a:rPr lang="zh-CN" altLang="en-US" sz="2000" dirty="0"/>
              <a:t>）对于形如“</a:t>
            </a:r>
            <a:r>
              <a:rPr lang="en-US" altLang="zh-CN" sz="2000" dirty="0"/>
              <a:t>T a; T&amp;&amp;f( );”</a:t>
            </a:r>
            <a:r>
              <a:rPr lang="zh-CN" altLang="en-US" sz="2000" dirty="0"/>
              <a:t>的定义，不要使用“</a:t>
            </a:r>
            <a:r>
              <a:rPr lang="en-US" altLang="zh-CN" sz="2000" dirty="0"/>
              <a:t>T &amp;&amp;b=f( );”</a:t>
            </a:r>
            <a:r>
              <a:rPr lang="zh-CN" altLang="en-US" sz="2000" dirty="0"/>
              <a:t>之类的声明和“</a:t>
            </a:r>
            <a:r>
              <a:rPr lang="en-US" altLang="zh-CN" sz="2000" dirty="0"/>
              <a:t>a=f( );”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9</a:t>
            </a:r>
            <a:r>
              <a:rPr lang="zh-CN" altLang="en-US" sz="2000" dirty="0"/>
              <a:t>）不要随便使用</a:t>
            </a:r>
            <a:r>
              <a:rPr lang="en-US" altLang="zh-CN" sz="2000" dirty="0"/>
              <a:t>exit</a:t>
            </a:r>
            <a:r>
              <a:rPr lang="zh-CN" altLang="en-US" sz="2000" dirty="0"/>
              <a:t>和</a:t>
            </a:r>
            <a:r>
              <a:rPr lang="en-US" altLang="zh-CN" sz="2000" dirty="0"/>
              <a:t>abort</a:t>
            </a:r>
            <a:r>
              <a:rPr lang="zh-CN" altLang="en-US" sz="2000" dirty="0"/>
              <a:t>退出程序。</a:t>
            </a:r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10</a:t>
            </a:r>
            <a:r>
              <a:rPr lang="zh-CN" altLang="en-US" sz="2000" dirty="0"/>
              <a:t>）最好使用异常处理机制。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18E786-82CA-4DCF-BFE0-202FD676294D}"/>
              </a:ext>
            </a:extLst>
          </p:cNvPr>
          <p:cNvSpPr txBox="1"/>
          <p:nvPr/>
        </p:nvSpPr>
        <p:spPr>
          <a:xfrm>
            <a:off x="912303" y="1863957"/>
            <a:ext cx="6153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对于类</a:t>
            </a:r>
            <a:r>
              <a:rPr lang="en-US" altLang="zh-CN" dirty="0"/>
              <a:t>T</a:t>
            </a:r>
            <a:r>
              <a:rPr lang="zh-CN" altLang="en-US" dirty="0"/>
              <a:t>，防止内存泄露要注意以下几点：</a:t>
            </a:r>
          </a:p>
        </p:txBody>
      </p:sp>
    </p:spTree>
    <p:extLst>
      <p:ext uri="{BB962C8B-B14F-4D97-AF65-F5344CB8AC3E}">
        <p14:creationId xmlns:p14="http://schemas.microsoft.com/office/powerpoint/2010/main" val="3542014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11.4   </a:t>
            </a:r>
            <a:r>
              <a:rPr lang="zh-CN" altLang="en-US" dirty="0"/>
              <a:t>强制类型转换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94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是强类型的语言，运算时要求类型相容或匹配。隐含参数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</a:t>
            </a:r>
            <a:r>
              <a:rPr lang="zh-CN" altLang="en-US" sz="2400" b="1" dirty="0">
                <a:latin typeface="Times New Roman" panose="02020603050405020304" pitchFamily="18" charset="0"/>
              </a:rPr>
              <a:t>匹配调用当前函数的对象，若用</a:t>
            </a:r>
            <a:r>
              <a:rPr lang="en-US" altLang="zh-CN" sz="2400" b="1" dirty="0">
                <a:latin typeface="Times New Roman" panose="02020603050405020304" pitchFamily="18" charset="0"/>
              </a:rPr>
              <a:t>const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volatile</a:t>
            </a:r>
            <a:r>
              <a:rPr lang="zh-CN" altLang="en-US" sz="2400" b="1" dirty="0">
                <a:latin typeface="Times New Roman" panose="02020603050405020304" pitchFamily="18" charset="0"/>
              </a:rPr>
              <a:t>说明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</a:t>
            </a:r>
            <a:r>
              <a:rPr lang="zh-CN" altLang="en-US" sz="2400" b="1" dirty="0">
                <a:latin typeface="Times New Roman" panose="02020603050405020304" pitchFamily="18" charset="0"/>
              </a:rPr>
              <a:t>指向的对象，则匹配的是</a:t>
            </a:r>
            <a:r>
              <a:rPr lang="en-US" altLang="zh-CN" sz="2400" b="1" dirty="0">
                <a:latin typeface="Times New Roman" panose="02020603050405020304" pitchFamily="18" charset="0"/>
              </a:rPr>
              <a:t>const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volatile</a:t>
            </a:r>
            <a:r>
              <a:rPr lang="zh-CN" altLang="en-US" sz="2400" b="1" dirty="0">
                <a:latin typeface="Times New Roman" panose="02020603050405020304" pitchFamily="18" charset="0"/>
              </a:rPr>
              <a:t>对象。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如定义了合适的类型转换函数，就可以完成操作数的类型转换；如定义了合适的构造函数，就可以构造符合类型要求的对象，构造函数也可以起到类型转换的作用。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对象与不同类型的数据进行运算，可能出现在双目运算符的左边和右边，为此，可能需要定义多种运算符重载函数。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只定义几种运算符重载函数是可能的，即限定操作数的类型为少数几种乃至一种。如果运算时对象类型不符合操作数的类型，则可以通过类型转换函数转换对象类型，或者通过构造函数构造出符合类型要求的对象。</a:t>
            </a:r>
          </a:p>
        </p:txBody>
      </p:sp>
    </p:spTree>
    <p:extLst>
      <p:ext uri="{BB962C8B-B14F-4D97-AF65-F5344CB8AC3E}">
        <p14:creationId xmlns:p14="http://schemas.microsoft.com/office/powerpoint/2010/main" val="315218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11.1  </a:t>
            </a:r>
            <a:r>
              <a:rPr lang="zh-CN" altLang="en-US" dirty="0"/>
              <a:t>运算符概述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46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纯单目运算符，只能有一个操作数，包括：</a:t>
            </a:r>
            <a:r>
              <a:rPr lang="en-US" altLang="zh-CN" sz="2400" b="1" dirty="0">
                <a:latin typeface="Times New Roman" panose="02020603050405020304" pitchFamily="18" charset="0"/>
              </a:rPr>
              <a:t>!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~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sizeof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new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delete </a:t>
            </a:r>
            <a:r>
              <a:rPr lang="zh-CN" altLang="en-US" sz="2400" b="1" dirty="0">
                <a:latin typeface="Times New Roman" panose="02020603050405020304" pitchFamily="18" charset="0"/>
              </a:rPr>
              <a:t>等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纯双目运算符，只能有两个操作数，包括：</a:t>
            </a:r>
            <a:r>
              <a:rPr lang="en-US" altLang="zh-CN" sz="2400" b="1" dirty="0">
                <a:latin typeface="Times New Roman" panose="02020603050405020304" pitchFamily="18" charset="0"/>
              </a:rPr>
              <a:t>[ ]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-&gt;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%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= </a:t>
            </a:r>
            <a:r>
              <a:rPr lang="zh-CN" altLang="en-US" sz="2400" b="1" dirty="0">
                <a:latin typeface="Times New Roman" panose="02020603050405020304" pitchFamily="18" charset="0"/>
              </a:rPr>
              <a:t>等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三目运算符，有三个操作数，如“</a:t>
            </a:r>
            <a:r>
              <a:rPr lang="en-US" altLang="zh-CN" sz="2400" b="1" dirty="0">
                <a:latin typeface="Times New Roman" panose="02020603050405020304" pitchFamily="18" charset="0"/>
              </a:rPr>
              <a:t>? :”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既是单目又是双目的运算符，包括：</a:t>
            </a:r>
            <a:r>
              <a:rPr lang="en-US" altLang="zh-CN" sz="2400" b="1" dirty="0">
                <a:latin typeface="Times New Roman" panose="02020603050405020304" pitchFamily="18" charset="0"/>
              </a:rPr>
              <a:t>+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&amp;</a:t>
            </a:r>
            <a:r>
              <a:rPr lang="zh-CN" altLang="en-US" sz="2400" b="1" dirty="0">
                <a:latin typeface="Times New Roman" panose="02020603050405020304" pitchFamily="18" charset="0"/>
              </a:rPr>
              <a:t>、* 等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多目运算符，如函数参数表 “</a:t>
            </a:r>
            <a:r>
              <a:rPr lang="en-US" altLang="zh-CN" sz="2400" b="1" dirty="0">
                <a:latin typeface="Times New Roman" panose="02020603050405020304" pitchFamily="18" charset="0"/>
              </a:rPr>
              <a:t>( )”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左值运算符是运算结果为左值的运算符，其表达式可出现在等号左边，如前置</a:t>
            </a:r>
            <a:r>
              <a:rPr lang="en-US" altLang="zh-CN" sz="2400" b="1" dirty="0">
                <a:latin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--</a:t>
            </a:r>
            <a:r>
              <a:rPr lang="zh-CN" altLang="en-US" sz="2400" b="1" dirty="0">
                <a:latin typeface="Times New Roman" panose="02020603050405020304" pitchFamily="18" charset="0"/>
              </a:rPr>
              <a:t>以及赋值运算</a:t>
            </a:r>
            <a:r>
              <a:rPr lang="en-US" altLang="zh-CN" sz="2400" b="1" dirty="0">
                <a:latin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+=</a:t>
            </a:r>
            <a:r>
              <a:rPr lang="zh-CN" altLang="en-US" sz="2400" b="1" dirty="0">
                <a:latin typeface="Times New Roman" panose="02020603050405020304" pitchFamily="18" charset="0"/>
              </a:rPr>
              <a:t>、*</a:t>
            </a:r>
            <a:r>
              <a:rPr lang="en-US" altLang="zh-CN" sz="2400" b="1" dirty="0">
                <a:latin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&amp;=</a:t>
            </a:r>
            <a:r>
              <a:rPr lang="zh-CN" altLang="en-US" sz="2400" b="1" dirty="0">
                <a:latin typeface="Times New Roman" panose="02020603050405020304" pitchFamily="18" charset="0"/>
              </a:rPr>
              <a:t>等。右值运算符是运算结果为右值的运算符，如</a:t>
            </a:r>
            <a:r>
              <a:rPr lang="en-US" altLang="zh-CN" sz="2400" b="1" dirty="0">
                <a:latin typeface="Times New Roman" panose="02020603050405020304" pitchFamily="18" charset="0"/>
              </a:rPr>
              <a:t>+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、 </a:t>
            </a:r>
            <a:r>
              <a:rPr lang="en-US" altLang="zh-CN" sz="2400" b="1" dirty="0">
                <a:latin typeface="Times New Roman" panose="02020603050405020304" pitchFamily="18" charset="0"/>
              </a:rPr>
              <a:t>%</a:t>
            </a:r>
            <a:r>
              <a:rPr lang="zh-CN" altLang="en-US" sz="2400" b="1" dirty="0">
                <a:latin typeface="Times New Roman" panose="02020603050405020304" pitchFamily="18" charset="0"/>
              </a:rPr>
              <a:t>、后置</a:t>
            </a:r>
            <a:r>
              <a:rPr lang="en-US" altLang="zh-CN" sz="2400" b="1" dirty="0">
                <a:latin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--</a:t>
            </a:r>
            <a:r>
              <a:rPr lang="zh-CN" altLang="en-US" sz="2400" b="1" dirty="0">
                <a:latin typeface="Times New Roman" panose="02020603050405020304" pitchFamily="18" charset="0"/>
              </a:rPr>
              <a:t>等。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某些运算符要求第一个操作数为左值，如 </a:t>
            </a:r>
            <a:r>
              <a:rPr lang="en-US" altLang="zh-CN" sz="2400" b="1" dirty="0">
                <a:latin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-- 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+=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&amp;=</a:t>
            </a:r>
            <a:r>
              <a:rPr lang="zh-CN" altLang="en-US" sz="2400" b="1" dirty="0">
                <a:latin typeface="Times New Roman" panose="02020603050405020304" pitchFamily="18" charset="0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176978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DE53382-D4BD-4655-BA53-8B4F99B8D4B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668462"/>
            <a:ext cx="8496300" cy="48244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en-US" sz="2400" dirty="0"/>
              <a:t>定义“复数</a:t>
            </a:r>
            <a:r>
              <a:rPr lang="en-US" altLang="zh-CN" sz="2400" dirty="0"/>
              <a:t>+</a:t>
            </a:r>
            <a:r>
              <a:rPr lang="zh-CN" altLang="en-US" sz="2400" dirty="0"/>
              <a:t>复数”、“复数</a:t>
            </a:r>
            <a:r>
              <a:rPr lang="en-US" altLang="zh-CN" sz="2400" dirty="0"/>
              <a:t>+</a:t>
            </a:r>
            <a:r>
              <a:rPr lang="zh-CN" altLang="en-US" sz="2400" dirty="0"/>
              <a:t>实数”、“复数</a:t>
            </a:r>
            <a:r>
              <a:rPr lang="en-US" altLang="zh-CN" sz="2400" dirty="0"/>
              <a:t>+</a:t>
            </a:r>
            <a:r>
              <a:rPr lang="zh-CN" altLang="en-US" sz="2400" dirty="0"/>
              <a:t>整数”、 “复数</a:t>
            </a:r>
            <a:r>
              <a:rPr lang="en-US" altLang="zh-CN" sz="2400" dirty="0">
                <a:latin typeface="Batang" panose="02030600000101010101" pitchFamily="18" charset="-127"/>
                <a:ea typeface="Batang" panose="02030600000101010101" pitchFamily="18" charset="-127"/>
              </a:rPr>
              <a:t>-</a:t>
            </a:r>
            <a:r>
              <a:rPr lang="zh-CN" altLang="en-US" sz="2400" dirty="0"/>
              <a:t>复数”、“复数</a:t>
            </a:r>
            <a:r>
              <a:rPr lang="en-US" altLang="zh-CN" sz="2400" dirty="0">
                <a:latin typeface="Batang" panose="02030600000101010101" pitchFamily="18" charset="-127"/>
                <a:ea typeface="Batang" panose="02030600000101010101" pitchFamily="18" charset="-127"/>
              </a:rPr>
              <a:t>-</a:t>
            </a:r>
            <a:r>
              <a:rPr lang="zh-CN" altLang="en-US" sz="2400" dirty="0"/>
              <a:t>实数”、“复数</a:t>
            </a:r>
            <a:r>
              <a:rPr lang="en-US" altLang="zh-CN" sz="2400" dirty="0">
                <a:latin typeface="Batang" panose="02030600000101010101" pitchFamily="18" charset="-127"/>
                <a:ea typeface="Batang" panose="02030600000101010101" pitchFamily="18" charset="-127"/>
              </a:rPr>
              <a:t>-</a:t>
            </a:r>
            <a:r>
              <a:rPr lang="zh-CN" altLang="en-US" sz="2400" dirty="0"/>
              <a:t>整数”几种运算（还有复数同实数乘除运算等等，</a:t>
            </a:r>
            <a:r>
              <a:rPr lang="zh-CN" altLang="en-US" sz="2400" dirty="0">
                <a:solidFill>
                  <a:srgbClr val="FF0000"/>
                </a:solidFill>
              </a:rPr>
              <a:t>实在太多</a:t>
            </a:r>
            <a:r>
              <a:rPr lang="zh-CN" altLang="en-US" sz="2400" dirty="0"/>
              <a:t>）：</a:t>
            </a:r>
          </a:p>
          <a:p>
            <a:pPr lvl="1">
              <a:buFontTx/>
              <a:buNone/>
            </a:pPr>
            <a:r>
              <a:rPr lang="en-US" altLang="zh-CN" sz="2000" b="1" dirty="0"/>
              <a:t>class COMPLEX{</a:t>
            </a:r>
          </a:p>
          <a:p>
            <a:pPr lvl="2">
              <a:buFontTx/>
              <a:buNone/>
            </a:pPr>
            <a:r>
              <a:rPr lang="en-US" altLang="zh-CN" b="1" dirty="0"/>
              <a:t>double r, v;</a:t>
            </a:r>
          </a:p>
          <a:p>
            <a:pPr lvl="1">
              <a:buFontTx/>
              <a:buNone/>
            </a:pPr>
            <a:r>
              <a:rPr lang="en-US" altLang="zh-CN" sz="2000" b="1" dirty="0"/>
              <a:t>public:</a:t>
            </a:r>
          </a:p>
          <a:p>
            <a:pPr lvl="2">
              <a:buFontTx/>
              <a:buNone/>
            </a:pPr>
            <a:r>
              <a:rPr lang="en-US" altLang="zh-CN" b="1" dirty="0"/>
              <a:t>COMPLEX(double r1, double v1);</a:t>
            </a:r>
          </a:p>
          <a:p>
            <a:pPr lvl="2">
              <a:buFontTx/>
              <a:buNone/>
            </a:pPr>
            <a:r>
              <a:rPr lang="en-US" altLang="zh-CN" b="1" dirty="0"/>
              <a:t>COMPLEX operator</a:t>
            </a:r>
            <a:r>
              <a:rPr lang="en-US" altLang="zh-CN" b="1" dirty="0">
                <a:latin typeface="Batang" panose="02030600000101010101" pitchFamily="18" charset="-127"/>
                <a:ea typeface="Batang" panose="02030600000101010101" pitchFamily="18" charset="-127"/>
              </a:rPr>
              <a:t>+</a:t>
            </a:r>
            <a:r>
              <a:rPr lang="en-US" altLang="zh-CN" b="1" dirty="0"/>
              <a:t>(const COMPLEX &amp;c)const;</a:t>
            </a:r>
          </a:p>
          <a:p>
            <a:pPr lvl="2">
              <a:buFontTx/>
              <a:buNone/>
            </a:pPr>
            <a:r>
              <a:rPr lang="en-US" altLang="zh-CN" b="1" dirty="0"/>
              <a:t>COMPLEX operator</a:t>
            </a:r>
            <a:r>
              <a:rPr lang="en-US" altLang="zh-CN" b="1" dirty="0">
                <a:latin typeface="Batang" panose="02030600000101010101" pitchFamily="18" charset="-127"/>
                <a:ea typeface="Batang" panose="02030600000101010101" pitchFamily="18" charset="-127"/>
              </a:rPr>
              <a:t>+</a:t>
            </a:r>
            <a:r>
              <a:rPr lang="en-US" altLang="zh-CN" b="1" dirty="0"/>
              <a:t>(double d)const;</a:t>
            </a:r>
          </a:p>
          <a:p>
            <a:pPr lvl="2">
              <a:buFontTx/>
              <a:buNone/>
            </a:pPr>
            <a:r>
              <a:rPr lang="en-US" altLang="zh-CN" b="1" dirty="0"/>
              <a:t>COMPLEX operator</a:t>
            </a:r>
            <a:r>
              <a:rPr lang="en-US" altLang="zh-CN" b="1" dirty="0">
                <a:latin typeface="Batang" panose="02030600000101010101" pitchFamily="18" charset="-127"/>
                <a:ea typeface="Batang" panose="02030600000101010101" pitchFamily="18" charset="-127"/>
              </a:rPr>
              <a:t>+</a:t>
            </a:r>
            <a:r>
              <a:rPr lang="en-US" altLang="zh-CN" b="1" dirty="0"/>
              <a:t>(int d)const;</a:t>
            </a:r>
          </a:p>
          <a:p>
            <a:pPr lvl="2">
              <a:buFontTx/>
              <a:buNone/>
            </a:pPr>
            <a:r>
              <a:rPr lang="en-US" altLang="zh-CN" b="1" dirty="0"/>
              <a:t>COMPLEX operator</a:t>
            </a:r>
            <a:r>
              <a:rPr lang="en-US" altLang="zh-CN" b="1" dirty="0">
                <a:latin typeface="Batang" panose="02030600000101010101" pitchFamily="18" charset="-127"/>
                <a:ea typeface="Batang" panose="02030600000101010101" pitchFamily="18" charset="-127"/>
              </a:rPr>
              <a:t>-</a:t>
            </a:r>
            <a:r>
              <a:rPr lang="en-US" altLang="zh-CN" b="1" dirty="0"/>
              <a:t>(const COMPLEX &amp;c)const;</a:t>
            </a:r>
          </a:p>
          <a:p>
            <a:pPr lvl="2">
              <a:buFontTx/>
              <a:buNone/>
            </a:pPr>
            <a:r>
              <a:rPr lang="en-US" altLang="zh-CN" b="1" dirty="0"/>
              <a:t>COMPLEX operator</a:t>
            </a:r>
            <a:r>
              <a:rPr lang="en-US" altLang="zh-CN" b="1" dirty="0">
                <a:latin typeface="Batang" panose="02030600000101010101" pitchFamily="18" charset="-127"/>
                <a:ea typeface="Batang" panose="02030600000101010101" pitchFamily="18" charset="-127"/>
              </a:rPr>
              <a:t>-</a:t>
            </a:r>
            <a:r>
              <a:rPr lang="en-US" altLang="zh-CN" b="1" dirty="0"/>
              <a:t>(double d)const;</a:t>
            </a:r>
          </a:p>
          <a:p>
            <a:pPr lvl="2">
              <a:buFontTx/>
              <a:buNone/>
            </a:pPr>
            <a:r>
              <a:rPr lang="en-US" altLang="zh-CN" b="1" dirty="0"/>
              <a:t>COMPLEX operator</a:t>
            </a:r>
            <a:r>
              <a:rPr lang="en-US" altLang="zh-CN" b="1" dirty="0">
                <a:latin typeface="Batang" panose="02030600000101010101" pitchFamily="18" charset="-127"/>
                <a:ea typeface="Batang" panose="02030600000101010101" pitchFamily="18" charset="-127"/>
              </a:rPr>
              <a:t>-</a:t>
            </a:r>
            <a:r>
              <a:rPr lang="en-US" altLang="zh-CN" b="1" dirty="0"/>
              <a:t>(int d)const;</a:t>
            </a:r>
          </a:p>
          <a:p>
            <a:pPr lvl="1">
              <a:buFontTx/>
              <a:buNone/>
            </a:pPr>
            <a:r>
              <a:rPr lang="en-US" altLang="zh-CN" sz="2000" b="1" dirty="0"/>
              <a:t>}</a:t>
            </a:r>
            <a:r>
              <a:rPr lang="zh-CN" altLang="en-US" sz="2000" b="1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821983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20FAFFA-FAEC-49FF-8330-398FCAEC6064}"/>
              </a:ext>
            </a:extLst>
          </p:cNvPr>
          <p:cNvSpPr txBox="1">
            <a:spLocks noChangeArrowheads="1"/>
          </p:cNvSpPr>
          <p:nvPr/>
        </p:nvSpPr>
        <p:spPr>
          <a:xfrm>
            <a:off x="912929" y="1690688"/>
            <a:ext cx="82073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单参数的构造函数具备类型转换作用，必要时能自动将参数类型的值转换为要构造的类型。以下通过定义单参数构造函数简化重载（同时注意</a:t>
            </a:r>
            <a:r>
              <a:rPr lang="en-US" altLang="zh-CN" sz="2400" dirty="0"/>
              <a:t>C++</a:t>
            </a:r>
            <a:r>
              <a:rPr lang="zh-CN" altLang="en-US" sz="2400" dirty="0"/>
              <a:t>会</a:t>
            </a:r>
            <a:r>
              <a:rPr lang="zh-CN" altLang="en-US" sz="2400" dirty="0">
                <a:solidFill>
                  <a:srgbClr val="FF0000"/>
                </a:solidFill>
              </a:rPr>
              <a:t>自动将</a:t>
            </a:r>
            <a:r>
              <a:rPr lang="en-US" altLang="zh-CN" sz="2400" dirty="0">
                <a:solidFill>
                  <a:srgbClr val="FF0000"/>
                </a:solidFill>
              </a:rPr>
              <a:t>int</a:t>
            </a:r>
            <a:r>
              <a:rPr lang="zh-CN" altLang="en-US" sz="2400" dirty="0">
                <a:solidFill>
                  <a:srgbClr val="FF0000"/>
                </a:solidFill>
              </a:rPr>
              <a:t>转为</a:t>
            </a:r>
            <a:r>
              <a:rPr lang="en-US" altLang="zh-CN" sz="2400" dirty="0">
                <a:solidFill>
                  <a:srgbClr val="FF0000"/>
                </a:solidFill>
              </a:rPr>
              <a:t>double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/>
              <a:t>：</a:t>
            </a:r>
          </a:p>
          <a:p>
            <a:pPr>
              <a:buFontTx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class COMPLEX{</a:t>
            </a:r>
          </a:p>
          <a:p>
            <a:pPr lvl="1">
              <a:buFontTx/>
              <a:buNone/>
            </a:pPr>
            <a:r>
              <a:rPr lang="en-US" altLang="zh-CN" sz="2000" b="1" dirty="0"/>
              <a:t>	double r, v;</a:t>
            </a:r>
          </a:p>
          <a:p>
            <a:pPr>
              <a:buFontTx/>
              <a:buNone/>
            </a:pPr>
            <a:r>
              <a:rPr lang="en-US" altLang="zh-CN" sz="2000" b="1" dirty="0"/>
              <a:t>	public:</a:t>
            </a:r>
          </a:p>
          <a:p>
            <a:pPr lvl="1">
              <a:buFontTx/>
              <a:buNone/>
            </a:pPr>
            <a:r>
              <a:rPr lang="en-US" altLang="zh-CN" sz="2000" b="1" dirty="0"/>
              <a:t>	COMPLEX(</a:t>
            </a:r>
            <a:r>
              <a:rPr lang="en-US" altLang="zh-CN" sz="2000" b="1" dirty="0">
                <a:solidFill>
                  <a:srgbClr val="FF0000"/>
                </a:solidFill>
              </a:rPr>
              <a:t>double</a:t>
            </a:r>
            <a:r>
              <a:rPr lang="en-US" altLang="zh-CN" sz="2000" b="1" dirty="0"/>
              <a:t>  r1);</a:t>
            </a:r>
          </a:p>
          <a:p>
            <a:pPr lvl="1">
              <a:buFontTx/>
              <a:buNone/>
            </a:pPr>
            <a:r>
              <a:rPr lang="en-US" altLang="zh-CN" sz="2000" b="1" dirty="0"/>
              <a:t>	COMPLEX(double  r1, double v1){ r=r1; v=v1; }               </a:t>
            </a:r>
            <a:r>
              <a:rPr lang="zh-CN" altLang="en-US" sz="2000" b="1" dirty="0">
                <a:solidFill>
                  <a:srgbClr val="FF0000"/>
                </a:solidFill>
              </a:rPr>
              <a:t>调用单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rgbClr val="FF0000"/>
                </a:solidFill>
              </a:rPr>
              <a:t>COMPLEX operator+(const COMPLEX &amp;c)const</a:t>
            </a:r>
            <a:r>
              <a:rPr lang="en-US" altLang="zh-CN" sz="2000" b="1" dirty="0"/>
              <a:t>;           </a:t>
            </a:r>
            <a:r>
              <a:rPr lang="zh-CN" altLang="en-US" sz="2000" b="1" dirty="0">
                <a:solidFill>
                  <a:srgbClr val="FF0000"/>
                </a:solidFill>
              </a:rPr>
              <a:t>参数构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en-US" altLang="zh-CN" sz="2000" b="1" dirty="0"/>
              <a:t>	COMPLEX operator</a:t>
            </a:r>
            <a:r>
              <a:rPr lang="en-US" altLang="zh-CN" sz="2000" b="1" dirty="0">
                <a:latin typeface="Batang" panose="02030600000101010101" pitchFamily="18" charset="-127"/>
                <a:ea typeface="Batang" panose="02030600000101010101" pitchFamily="18" charset="-127"/>
              </a:rPr>
              <a:t>-</a:t>
            </a:r>
            <a:r>
              <a:rPr lang="en-US" altLang="zh-CN" sz="2000" b="1" dirty="0"/>
              <a:t>(const COMPLEX &amp;c)const;           </a:t>
            </a:r>
            <a:r>
              <a:rPr lang="zh-CN" altLang="en-US" sz="2000" b="1" dirty="0">
                <a:solidFill>
                  <a:srgbClr val="FF0000"/>
                </a:solidFill>
              </a:rPr>
              <a:t>造函数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z="2000" b="1" dirty="0"/>
              <a:t>	};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/>
              <a:t>定义</a:t>
            </a:r>
            <a:r>
              <a:rPr lang="en-US" altLang="zh-CN" sz="2000" dirty="0"/>
              <a:t>COMPLEX m(3)</a:t>
            </a:r>
            <a:r>
              <a:rPr lang="zh-CN" altLang="en-US" sz="2000" dirty="0"/>
              <a:t>，</a:t>
            </a:r>
            <a:r>
              <a:rPr lang="en-US" altLang="zh-CN" sz="2000" dirty="0"/>
              <a:t>m+2</a:t>
            </a:r>
            <a:r>
              <a:rPr lang="zh-CN" altLang="en-US" sz="2000" dirty="0"/>
              <a:t>转换为</a:t>
            </a:r>
            <a:r>
              <a:rPr lang="en-US" altLang="zh-CN" sz="2000" dirty="0"/>
              <a:t>m+2.0</a:t>
            </a:r>
            <a:r>
              <a:rPr lang="zh-CN" altLang="en-US" sz="2000" dirty="0"/>
              <a:t>转换为</a:t>
            </a:r>
            <a:r>
              <a:rPr lang="en-US" altLang="zh-CN" sz="2000" dirty="0" err="1">
                <a:solidFill>
                  <a:srgbClr val="FF0000"/>
                </a:solidFill>
              </a:rPr>
              <a:t>m</a:t>
            </a:r>
            <a:r>
              <a:rPr lang="en-US" altLang="zh-CN" sz="2000" dirty="0" err="1"/>
              <a:t>+</a:t>
            </a:r>
            <a:r>
              <a:rPr lang="en-US" altLang="zh-CN" sz="2000" dirty="0" err="1">
                <a:solidFill>
                  <a:srgbClr val="FF0000"/>
                </a:solidFill>
              </a:rPr>
              <a:t>COMPLEX</a:t>
            </a:r>
            <a:r>
              <a:rPr lang="en-US" altLang="zh-CN" sz="2000" dirty="0">
                <a:solidFill>
                  <a:srgbClr val="FF0000"/>
                </a:solidFill>
              </a:rPr>
              <a:t>(2.0)</a:t>
            </a:r>
            <a:r>
              <a:rPr lang="zh-CN" altLang="en-US" sz="2000" dirty="0"/>
              <a:t>。</a:t>
            </a: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48043E01-010E-4FCF-87C5-30606AE5491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969366" y="4211638"/>
            <a:ext cx="0" cy="14398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4">
            <a:extLst>
              <a:ext uri="{FF2B5EF4-FFF2-40B4-BE49-F238E27FC236}">
                <a16:creationId xmlns:a16="http://schemas.microsoft.com/office/drawing/2014/main" id="{6E62A8A4-4080-4365-BFA9-00DDF756A44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800716" y="4211638"/>
            <a:ext cx="31686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6">
            <a:extLst>
              <a:ext uri="{FF2B5EF4-FFF2-40B4-BE49-F238E27FC236}">
                <a16:creationId xmlns:a16="http://schemas.microsoft.com/office/drawing/2014/main" id="{808910F7-31C7-40FC-B323-5981A710614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153016" y="5003801"/>
            <a:ext cx="2592388" cy="863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11">
            <a:extLst>
              <a:ext uri="{FF2B5EF4-FFF2-40B4-BE49-F238E27FC236}">
                <a16:creationId xmlns:a16="http://schemas.microsoft.com/office/drawing/2014/main" id="{61E3CCCF-5A2D-4F76-8EF0-B63BD8DA099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03729" y="2843213"/>
            <a:ext cx="3457575" cy="3024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83012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11.4   </a:t>
            </a:r>
            <a:r>
              <a:rPr lang="zh-CN" altLang="en-US" dirty="0"/>
              <a:t>强制类型转换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863743" cy="3672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单参数的构造函数相当于类型转换函数，单参数的</a:t>
            </a:r>
            <a:r>
              <a:rPr lang="en-US" altLang="zh-CN" sz="2400" b="1" dirty="0">
                <a:latin typeface="Times New Roman" panose="02020603050405020304" pitchFamily="18" charset="0"/>
              </a:rPr>
              <a:t>T::T(const A) T::T(A&amp;&amp;) 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T::T(const A&amp;)</a:t>
            </a:r>
            <a:r>
              <a:rPr lang="zh-CN" altLang="en-US" sz="2400" b="1" dirty="0">
                <a:latin typeface="Times New Roman" panose="02020603050405020304" pitchFamily="18" charset="0"/>
              </a:rPr>
              <a:t>等相当于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类到</a:t>
            </a:r>
            <a:r>
              <a:rPr lang="en-US" altLang="zh-CN" sz="2400" b="1" dirty="0">
                <a:latin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</a:rPr>
              <a:t>类的强制转换函数。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也可以用</a:t>
            </a:r>
            <a:r>
              <a:rPr lang="en-US" altLang="zh-CN" sz="2400" b="1" dirty="0">
                <a:latin typeface="Times New Roman" panose="02020603050405020304" pitchFamily="18" charset="0"/>
              </a:rPr>
              <a:t>operator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定义强制类型转换函数。由于转换后的类型就是函数的返回类型，所以强制类型转换函数不需要定义返回类型。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不应该同时定义</a:t>
            </a:r>
            <a:r>
              <a:rPr lang="en-US" altLang="zh-CN" sz="2400" b="1">
                <a:latin typeface="Times New Roman" panose="02020603050405020304" pitchFamily="18" charset="0"/>
              </a:rPr>
              <a:t>A::</a:t>
            </a:r>
            <a:r>
              <a:rPr lang="en-US" altLang="zh-CN" sz="2400" b="1" dirty="0">
                <a:latin typeface="Times New Roman" panose="02020603050405020304" pitchFamily="18" charset="0"/>
              </a:rPr>
              <a:t>operator T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T::T(const A&amp;)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，否则容易出现二义性错误。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按照</a:t>
            </a: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约定，类型转换的结果通常为右值，故最好不要将类型转换函数的返回值定义为左值，也不应该修改当前被转换的对象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参数表后用</a:t>
            </a:r>
            <a:r>
              <a:rPr lang="en-US" altLang="zh-CN" sz="2400" b="1" dirty="0">
                <a:latin typeface="Times New Roman" panose="02020603050405020304" pitchFamily="18" charset="0"/>
              </a:rPr>
              <a:t>const</a:t>
            </a:r>
            <a:r>
              <a:rPr lang="zh-CN" altLang="en-US" sz="2400" b="1" dirty="0">
                <a:latin typeface="Times New Roman" panose="02020603050405020304" pitchFamily="18" charset="0"/>
              </a:rPr>
              <a:t>说明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规定转换的类型表达式不包含</a:t>
            </a:r>
            <a:r>
              <a:rPr lang="en-US" altLang="zh-CN" sz="2400" b="1" dirty="0">
                <a:latin typeface="Times New Roman" panose="02020603050405020304" pitchFamily="18" charset="0"/>
              </a:rPr>
              <a:t>( )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[ ], </a:t>
            </a:r>
            <a:r>
              <a:rPr lang="zh-CN" altLang="en-US" sz="2400" b="1" dirty="0">
                <a:latin typeface="Times New Roman" panose="02020603050405020304" pitchFamily="18" charset="0"/>
              </a:rPr>
              <a:t>只能使用引用、指针。如</a:t>
            </a:r>
            <a:r>
              <a:rPr lang="en-US" altLang="zh-CN" sz="2400" b="1" dirty="0">
                <a:latin typeface="Times New Roman" panose="02020603050405020304" pitchFamily="18" charset="0"/>
              </a:rPr>
              <a:t>operator int A::**const&amp;( )</a:t>
            </a:r>
            <a:r>
              <a:rPr lang="zh-CN" altLang="en-US" sz="2400" b="1" dirty="0">
                <a:latin typeface="Times New Roman" panose="02020603050405020304" pitchFamily="18" charset="0"/>
              </a:rPr>
              <a:t>正确，而</a:t>
            </a:r>
            <a:r>
              <a:rPr lang="en-US" altLang="zh-CN" sz="2400" b="1" dirty="0">
                <a:latin typeface="Times New Roman" panose="02020603050405020304" pitchFamily="18" charset="0"/>
              </a:rPr>
              <a:t>operator int(*)*( )</a:t>
            </a:r>
            <a:r>
              <a:rPr lang="zh-CN" altLang="en-US" sz="2400" b="1" dirty="0">
                <a:latin typeface="Times New Roman" panose="02020603050405020304" pitchFamily="18" charset="0"/>
              </a:rPr>
              <a:t>是错误的。</a:t>
            </a:r>
          </a:p>
        </p:txBody>
      </p:sp>
    </p:spTree>
    <p:extLst>
      <p:ext uri="{BB962C8B-B14F-4D97-AF65-F5344CB8AC3E}">
        <p14:creationId xmlns:p14="http://schemas.microsoft.com/office/powerpoint/2010/main" val="1909424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6EC950-4651-4FF9-94D2-7DB621E45C3B}"/>
              </a:ext>
            </a:extLst>
          </p:cNvPr>
          <p:cNvSpPr txBox="1">
            <a:spLocks noChangeArrowheads="1"/>
          </p:cNvSpPr>
          <p:nvPr/>
        </p:nvSpPr>
        <p:spPr>
          <a:xfrm>
            <a:off x="971026" y="1838587"/>
            <a:ext cx="8684702" cy="4471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struct A{</a:t>
            </a:r>
          </a:p>
          <a:p>
            <a:pPr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int  i; 	A(int v) { i=v; }</a:t>
            </a:r>
          </a:p>
          <a:p>
            <a:pPr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virtual operator int( ) </a:t>
            </a: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</a:rPr>
              <a:t>const</a:t>
            </a:r>
            <a:r>
              <a:rPr lang="en-US" altLang="zh-CN" sz="1800" b="1">
                <a:latin typeface="Arial" panose="020B0604020202020204" pitchFamily="34" charset="0"/>
              </a:rPr>
              <a:t>{ return  i; } //</a:t>
            </a:r>
            <a:r>
              <a:rPr lang="zh-CN" altLang="en-US" sz="2000"/>
              <a:t>类型转换</a:t>
            </a:r>
            <a:r>
              <a:rPr lang="zh-CN" altLang="en-US" sz="1800">
                <a:latin typeface="Arial" panose="020B0604020202020204" pitchFamily="34" charset="0"/>
              </a:rPr>
              <a:t>返回右值</a:t>
            </a:r>
          </a:p>
          <a:p>
            <a:pPr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}a(5);</a:t>
            </a:r>
          </a:p>
          <a:p>
            <a:pPr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struct B{</a:t>
            </a:r>
          </a:p>
          <a:p>
            <a:pPr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int  i, j; 	B(int x, int y) { i=x; j=y; }</a:t>
            </a:r>
          </a:p>
          <a:p>
            <a:pPr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operator int( ) </a:t>
            </a: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</a:rPr>
              <a:t>const</a:t>
            </a:r>
            <a:r>
              <a:rPr lang="en-US" altLang="zh-CN" sz="1800" b="1">
                <a:latin typeface="Arial" panose="020B0604020202020204" pitchFamily="34" charset="0"/>
              </a:rPr>
              <a:t>{ return  i+j; } 	//</a:t>
            </a:r>
            <a:r>
              <a:rPr lang="zh-CN" altLang="en-US" sz="2000"/>
              <a:t>类型转换</a:t>
            </a:r>
            <a:r>
              <a:rPr lang="zh-CN" altLang="en-US" sz="1800">
                <a:latin typeface="Arial" panose="020B0604020202020204" pitchFamily="34" charset="0"/>
              </a:rPr>
              <a:t>返回右值</a:t>
            </a:r>
          </a:p>
          <a:p>
            <a:pPr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        </a:t>
            </a:r>
            <a:r>
              <a:rPr lang="en-US" altLang="zh-CN" sz="1800" b="1">
                <a:latin typeface="Arial" panose="020B0604020202020204" pitchFamily="34" charset="0"/>
              </a:rPr>
              <a:t>operator A( ) </a:t>
            </a: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</a:rPr>
              <a:t>const</a:t>
            </a:r>
            <a:r>
              <a:rPr lang="en-US" altLang="zh-CN" sz="1800" b="1">
                <a:latin typeface="Arial" panose="020B0604020202020204" pitchFamily="34" charset="0"/>
              </a:rPr>
              <a:t>{ return A(i+j); } 	//</a:t>
            </a:r>
            <a:r>
              <a:rPr lang="zh-CN" altLang="en-US" sz="2000"/>
              <a:t>类型转换</a:t>
            </a:r>
            <a:r>
              <a:rPr lang="zh-CN" altLang="en-US" sz="1800">
                <a:latin typeface="Arial" panose="020B0604020202020204" pitchFamily="34" charset="0"/>
              </a:rPr>
              <a:t>返回右值</a:t>
            </a:r>
          </a:p>
          <a:p>
            <a:pPr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}b(7, 9),  c(a, b);</a:t>
            </a:r>
          </a:p>
          <a:p>
            <a:pPr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void  main(void){</a:t>
            </a:r>
          </a:p>
          <a:p>
            <a:pPr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int  i=1+</a:t>
            </a: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</a:rPr>
              <a:t>(int)</a:t>
            </a:r>
            <a:r>
              <a:rPr lang="en-US" altLang="zh-CN" sz="1800" b="1">
                <a:latin typeface="Arial" panose="020B0604020202020204" pitchFamily="34" charset="0"/>
              </a:rPr>
              <a:t>a; //</a:t>
            </a:r>
            <a:r>
              <a:rPr lang="zh-CN" altLang="en-US" sz="1800" b="1">
                <a:latin typeface="Arial" panose="020B0604020202020204" pitchFamily="34" charset="0"/>
              </a:rPr>
              <a:t>强制转换，调用</a:t>
            </a:r>
            <a:r>
              <a:rPr lang="en-US" altLang="zh-CN" sz="1800" b="1">
                <a:latin typeface="Arial" panose="020B0604020202020204" pitchFamily="34" charset="0"/>
              </a:rPr>
              <a:t>A::operator int( )</a:t>
            </a:r>
            <a:r>
              <a:rPr lang="zh-CN" altLang="en-US" sz="1800" b="1">
                <a:latin typeface="Arial" panose="020B0604020202020204" pitchFamily="34" charset="0"/>
              </a:rPr>
              <a:t>转换</a:t>
            </a:r>
            <a:r>
              <a:rPr lang="en-US" altLang="zh-CN" sz="1800" b="1">
                <a:latin typeface="Arial" panose="020B0604020202020204" pitchFamily="34" charset="0"/>
              </a:rPr>
              <a:t>a</a:t>
            </a:r>
            <a:r>
              <a:rPr lang="zh-CN" altLang="en-US" sz="1800" b="1">
                <a:latin typeface="Arial" panose="020B0604020202020204" pitchFamily="34" charset="0"/>
              </a:rPr>
              <a:t>，</a:t>
            </a:r>
            <a:r>
              <a:rPr lang="en-US" altLang="zh-CN" sz="1800" b="1">
                <a:latin typeface="Arial" panose="020B0604020202020204" pitchFamily="34" charset="0"/>
              </a:rPr>
              <a:t>i=6</a:t>
            </a:r>
          </a:p>
          <a:p>
            <a:pPr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i=b+3;	//</a:t>
            </a:r>
            <a:r>
              <a:rPr lang="zh-CN" altLang="en-US" sz="1800" b="1">
                <a:latin typeface="Arial" panose="020B0604020202020204" pitchFamily="34" charset="0"/>
              </a:rPr>
              <a:t>自动转换，调用</a:t>
            </a:r>
            <a:r>
              <a:rPr lang="en-US" altLang="zh-CN" sz="1800" b="1">
                <a:latin typeface="Arial" panose="020B0604020202020204" pitchFamily="34" charset="0"/>
              </a:rPr>
              <a:t>B::operator int( )</a:t>
            </a:r>
            <a:r>
              <a:rPr lang="zh-CN" altLang="en-US" sz="1800" b="1">
                <a:latin typeface="Arial" panose="020B0604020202020204" pitchFamily="34" charset="0"/>
              </a:rPr>
              <a:t>转换</a:t>
            </a:r>
            <a:r>
              <a:rPr lang="en-US" altLang="zh-CN" sz="1800" b="1">
                <a:latin typeface="Arial" panose="020B0604020202020204" pitchFamily="34" charset="0"/>
              </a:rPr>
              <a:t>b</a:t>
            </a:r>
            <a:r>
              <a:rPr lang="zh-CN" altLang="en-US" sz="1800" b="1">
                <a:latin typeface="Arial" panose="020B0604020202020204" pitchFamily="34" charset="0"/>
              </a:rPr>
              <a:t>，</a:t>
            </a:r>
            <a:r>
              <a:rPr lang="en-US" altLang="zh-CN" sz="1800" b="1">
                <a:latin typeface="Arial" panose="020B0604020202020204" pitchFamily="34" charset="0"/>
              </a:rPr>
              <a:t>i=19</a:t>
            </a:r>
          </a:p>
          <a:p>
            <a:pPr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i=a=b;	//</a:t>
            </a:r>
            <a:r>
              <a:rPr lang="zh-CN" altLang="en-US" sz="1800" b="1">
                <a:latin typeface="Arial" panose="020B0604020202020204" pitchFamily="34" charset="0"/>
              </a:rPr>
              <a:t>调用</a:t>
            </a:r>
            <a:r>
              <a:rPr lang="en-US" altLang="zh-CN" sz="1800" b="1">
                <a:latin typeface="Arial" panose="020B0604020202020204" pitchFamily="34" charset="0"/>
              </a:rPr>
              <a:t>B::operator A( )</a:t>
            </a:r>
            <a:r>
              <a:rPr lang="zh-CN" altLang="en-US" sz="1800" b="1">
                <a:latin typeface="Arial" panose="020B0604020202020204" pitchFamily="34" charset="0"/>
              </a:rPr>
              <a:t>和</a:t>
            </a:r>
            <a:r>
              <a:rPr lang="en-US" altLang="zh-CN" sz="1800" b="1">
                <a:latin typeface="Arial" panose="020B0604020202020204" pitchFamily="34" charset="0"/>
              </a:rPr>
              <a:t>A::operator int( )</a:t>
            </a:r>
            <a:r>
              <a:rPr lang="zh-CN" altLang="en-US" sz="1800" b="1">
                <a:latin typeface="Arial" panose="020B0604020202020204" pitchFamily="34" charset="0"/>
              </a:rPr>
              <a:t>，</a:t>
            </a:r>
            <a:r>
              <a:rPr lang="en-US" altLang="zh-CN" sz="1800" b="1">
                <a:latin typeface="Arial" panose="020B0604020202020204" pitchFamily="34" charset="0"/>
              </a:rPr>
              <a:t>i=16</a:t>
            </a:r>
          </a:p>
          <a:p>
            <a:pPr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}//</a:t>
            </a:r>
            <a:r>
              <a:rPr lang="zh-CN" altLang="en-US" sz="1800" b="1">
                <a:latin typeface="Arial" panose="020B0604020202020204" pitchFamily="34" charset="0"/>
              </a:rPr>
              <a:t>若</a:t>
            </a:r>
            <a:r>
              <a:rPr lang="en-US" altLang="zh-CN" sz="1800" b="1">
                <a:latin typeface="Arial" panose="020B0604020202020204" pitchFamily="34" charset="0"/>
              </a:rPr>
              <a:t>B::operator int( ) </a:t>
            </a: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</a:rPr>
              <a:t>const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  <a:r>
              <a:rPr lang="zh-CN" altLang="en-US" sz="1800" b="1">
                <a:latin typeface="Arial" panose="020B0604020202020204" pitchFamily="34" charset="0"/>
              </a:rPr>
              <a:t>或</a:t>
            </a:r>
            <a:r>
              <a:rPr lang="en-US" altLang="zh-CN" sz="1800" b="1">
                <a:latin typeface="Arial" panose="020B0604020202020204" pitchFamily="34" charset="0"/>
              </a:rPr>
              <a:t>B:: operator A( ) </a:t>
            </a: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</a:rPr>
              <a:t>const</a:t>
            </a:r>
            <a:r>
              <a:rPr lang="zh-CN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，可否使程序正常执行？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57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11.5</a:t>
            </a:r>
            <a:r>
              <a:rPr lang="zh-CN" altLang="en-US" dirty="0"/>
              <a:t>重载</a:t>
            </a:r>
            <a:r>
              <a:rPr lang="en-US" altLang="zh-CN" dirty="0"/>
              <a:t>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863743" cy="4069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运算符函数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new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delete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定义在头文件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new.h</a:t>
            </a:r>
            <a:r>
              <a:rPr lang="zh-CN" altLang="en-US" sz="2400" b="1" dirty="0">
                <a:latin typeface="Times New Roman" panose="02020603050405020304" pitchFamily="18" charset="0"/>
              </a:rPr>
              <a:t>中，</a:t>
            </a:r>
            <a:r>
              <a:rPr lang="en-US" altLang="zh-CN" sz="2400" b="1" dirty="0">
                <a:latin typeface="Times New Roman" panose="02020603050405020304" pitchFamily="18" charset="0"/>
              </a:rPr>
              <a:t>new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的参数就是要分配的内存的字节数。其函数原型为：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extern void * operator new(unsigned bytes); 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extern void operator delete(void *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ptr</a:t>
            </a:r>
            <a:r>
              <a:rPr lang="en-US" altLang="zh-CN" sz="2000" b="1" dirty="0">
                <a:latin typeface="Times New Roman" panose="02020603050405020304" pitchFamily="18" charset="0"/>
              </a:rPr>
              <a:t>);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在使用运算符</a:t>
            </a:r>
            <a:r>
              <a:rPr lang="en-US" altLang="zh-CN" sz="2400" b="1" dirty="0">
                <a:latin typeface="Times New Roman" panose="02020603050405020304" pitchFamily="18" charset="0"/>
              </a:rPr>
              <a:t>new</a:t>
            </a:r>
            <a:r>
              <a:rPr lang="zh-CN" altLang="en-US" sz="2400" b="1" dirty="0">
                <a:latin typeface="Times New Roman" panose="02020603050405020304" pitchFamily="18" charset="0"/>
              </a:rPr>
              <a:t>分配内存时，使用类型表达式而不是值表达式作为实参，编译程序会根据类型表达式计算内存大小并调用上述</a:t>
            </a:r>
            <a:r>
              <a:rPr lang="en-US" altLang="zh-CN" sz="2400" b="1" dirty="0">
                <a:latin typeface="Times New Roman" panose="02020603050405020304" pitchFamily="18" charset="0"/>
              </a:rPr>
              <a:t>new</a:t>
            </a:r>
            <a:r>
              <a:rPr lang="zh-CN" altLang="en-US" sz="2400" b="1" dirty="0">
                <a:latin typeface="Times New Roman" panose="02020603050405020304" pitchFamily="18" charset="0"/>
              </a:rPr>
              <a:t>函数。例如：</a:t>
            </a:r>
            <a:r>
              <a:rPr lang="en-US" altLang="zh-CN" sz="2400" b="1" dirty="0">
                <a:latin typeface="Times New Roman" panose="02020603050405020304" pitchFamily="18" charset="0"/>
              </a:rPr>
              <a:t>new long[20] 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按上述函数原型重载，</a:t>
            </a:r>
            <a:r>
              <a:rPr lang="en-US" altLang="zh-CN" sz="2400" b="1" dirty="0">
                <a:latin typeface="Times New Roman" panose="02020603050405020304" pitchFamily="18" charset="0"/>
              </a:rPr>
              <a:t>new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delete</a:t>
            </a:r>
            <a:r>
              <a:rPr lang="zh-CN" altLang="en-US" sz="2400" b="1" dirty="0">
                <a:latin typeface="Times New Roman" panose="02020603050405020304" pitchFamily="18" charset="0"/>
              </a:rPr>
              <a:t>可重载为普通函数，也可重载为静态函数成员。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OS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的最小内存分配单位为节</a:t>
            </a:r>
            <a:r>
              <a:rPr lang="en-US" altLang="zh-CN" sz="2400" b="1" dirty="0">
                <a:latin typeface="Times New Roman" panose="02020603050405020304" pitchFamily="18" charset="0"/>
              </a:rPr>
              <a:t>(16</a:t>
            </a:r>
            <a:r>
              <a:rPr lang="zh-CN" altLang="en-US" sz="2400" b="1" dirty="0">
                <a:latin typeface="Times New Roman" panose="02020603050405020304" pitchFamily="18" charset="0"/>
              </a:rPr>
              <a:t>字节</a:t>
            </a:r>
            <a:r>
              <a:rPr lang="en-US" altLang="zh-CN" sz="2400" b="1" dirty="0">
                <a:latin typeface="Times New Roman" panose="02020603050405020304" pitchFamily="18" charset="0"/>
              </a:rPr>
              <a:t>:</a:t>
            </a:r>
            <a:r>
              <a:rPr lang="zh-CN" altLang="en-US" sz="2400" b="1" dirty="0">
                <a:latin typeface="Times New Roman" panose="02020603050405020304" pitchFamily="18" charset="0"/>
              </a:rPr>
              <a:t>即使</a:t>
            </a:r>
            <a:r>
              <a:rPr lang="en-US" altLang="zh-CN" sz="2400" b="1" dirty="0">
                <a:latin typeface="Times New Roman" panose="02020603050405020304" pitchFamily="18" charset="0"/>
              </a:rPr>
              <a:t>new char), </a:t>
            </a:r>
            <a:r>
              <a:rPr lang="zh-CN" altLang="en-US" sz="2400" b="1" dirty="0">
                <a:latin typeface="Times New Roman" panose="02020603050405020304" pitchFamily="18" charset="0"/>
              </a:rPr>
              <a:t>故重载</a:t>
            </a:r>
            <a:r>
              <a:rPr lang="en-US" altLang="zh-CN" sz="2400" b="1" dirty="0">
                <a:latin typeface="Times New Roman" panose="02020603050405020304" pitchFamily="18" charset="0"/>
              </a:rPr>
              <a:t>new</a:t>
            </a:r>
            <a:r>
              <a:rPr lang="zh-CN" altLang="en-US" sz="2400" b="1" dirty="0">
                <a:latin typeface="Times New Roman" panose="02020603050405020304" pitchFamily="18" charset="0"/>
              </a:rPr>
              <a:t>可先分得</a:t>
            </a:r>
            <a:r>
              <a:rPr lang="en-US" altLang="zh-CN" sz="2400" b="1" dirty="0">
                <a:latin typeface="Times New Roman" panose="02020603050405020304" pitchFamily="18" charset="0"/>
              </a:rPr>
              <a:t>OS</a:t>
            </a:r>
            <a:r>
              <a:rPr lang="zh-CN" altLang="en-US" sz="2400" b="1" dirty="0">
                <a:latin typeface="Times New Roman" panose="02020603050405020304" pitchFamily="18" charset="0"/>
              </a:rPr>
              <a:t>一大块内存，然后再分给需要单个字符的指针变量。</a:t>
            </a:r>
          </a:p>
        </p:txBody>
      </p:sp>
    </p:spTree>
    <p:extLst>
      <p:ext uri="{BB962C8B-B14F-4D97-AF65-F5344CB8AC3E}">
        <p14:creationId xmlns:p14="http://schemas.microsoft.com/office/powerpoint/2010/main" val="33722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843C32F-11BD-4810-9072-BCC21A657503}"/>
              </a:ext>
            </a:extLst>
          </p:cNvPr>
          <p:cNvSpPr txBox="1">
            <a:spLocks noChangeArrowheads="1"/>
          </p:cNvSpPr>
          <p:nvPr/>
        </p:nvSpPr>
        <p:spPr>
          <a:xfrm>
            <a:off x="979415" y="2193724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b="1" dirty="0"/>
              <a:t>#include &lt;</a:t>
            </a:r>
            <a:r>
              <a:rPr lang="en-US" altLang="zh-CN" sz="2400" b="1" dirty="0" err="1"/>
              <a:t>stdio.h</a:t>
            </a:r>
            <a:r>
              <a:rPr lang="en-US" altLang="zh-CN" sz="2400" b="1" dirty="0"/>
              <a:t>&gt;</a:t>
            </a:r>
          </a:p>
          <a:p>
            <a:pPr>
              <a:buFontTx/>
              <a:buNone/>
            </a:pPr>
            <a:r>
              <a:rPr lang="en-US" altLang="zh-CN" sz="2400" b="1" dirty="0"/>
              <a:t>void main(int </a:t>
            </a:r>
            <a:r>
              <a:rPr lang="en-US" altLang="zh-CN" sz="2400" b="1" dirty="0" err="1"/>
              <a:t>argc</a:t>
            </a:r>
            <a:r>
              <a:rPr lang="en-US" altLang="zh-CN" sz="2400" b="1" dirty="0"/>
              <a:t>, char *</a:t>
            </a:r>
            <a:r>
              <a:rPr lang="en-US" altLang="zh-CN" sz="2400" b="1" dirty="0" err="1"/>
              <a:t>argv</a:t>
            </a:r>
            <a:r>
              <a:rPr lang="en-US" altLang="zh-CN" sz="2400" b="1" dirty="0"/>
              <a:t>[ ])</a:t>
            </a:r>
          </a:p>
          <a:p>
            <a:pPr>
              <a:buFontTx/>
              <a:buNone/>
            </a:pPr>
            <a:r>
              <a:rPr lang="en-US" altLang="zh-CN" sz="2400" b="1" dirty="0"/>
              <a:t>{     int x=0;</a:t>
            </a:r>
          </a:p>
          <a:p>
            <a:pPr>
              <a:buFontTx/>
              <a:buNone/>
            </a:pPr>
            <a:r>
              <a:rPr lang="en-US" altLang="zh-CN" sz="2400" b="1" dirty="0"/>
              <a:t>       ++x;            //++x</a:t>
            </a:r>
            <a:r>
              <a:rPr lang="zh-CN" altLang="en-US" sz="2400" b="1" dirty="0"/>
              <a:t>的结果为</a:t>
            </a:r>
            <a:r>
              <a:rPr lang="zh-CN" altLang="en-US" sz="2400" b="1" dirty="0">
                <a:solidFill>
                  <a:srgbClr val="FF0000"/>
                </a:solidFill>
              </a:rPr>
              <a:t>左值（可出现在等号左边）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z="2400" b="1" dirty="0"/>
              <a:t>       ++  ++x;	  //++x</a:t>
            </a:r>
            <a:r>
              <a:rPr lang="zh-CN" altLang="en-US" sz="2400" b="1" dirty="0"/>
              <a:t>仍为左值，故可连续运算，</a:t>
            </a:r>
            <a:r>
              <a:rPr lang="en-US" altLang="zh-CN" sz="2400" b="1" dirty="0"/>
              <a:t>x=3</a:t>
            </a:r>
          </a:p>
          <a:p>
            <a:pPr>
              <a:buFontTx/>
              <a:buNone/>
            </a:pPr>
            <a:r>
              <a:rPr lang="en-US" altLang="zh-CN" sz="2400" b="1" dirty="0"/>
              <a:t>       </a:t>
            </a:r>
            <a:r>
              <a:rPr lang="en-US" altLang="zh-CN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--</a:t>
            </a:r>
            <a:r>
              <a:rPr lang="en-US" altLang="zh-CN" sz="2400" b="1" dirty="0"/>
              <a:t>x=10;	  //</a:t>
            </a:r>
            <a:r>
              <a:rPr lang="en-US" altLang="zh-CN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--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仍为左值，故可再次赋值，</a:t>
            </a:r>
            <a:r>
              <a:rPr lang="en-US" altLang="zh-CN" sz="2400" b="1" dirty="0"/>
              <a:t>x=10</a:t>
            </a:r>
          </a:p>
          <a:p>
            <a:pPr>
              <a:buFontTx/>
              <a:buNone/>
            </a:pPr>
            <a:r>
              <a:rPr lang="en-US" altLang="zh-CN" sz="2400" b="1" dirty="0"/>
              <a:t>       (x=5)=12;	  //x=5</a:t>
            </a:r>
            <a:r>
              <a:rPr lang="zh-CN" altLang="en-US" sz="2400" b="1" dirty="0"/>
              <a:t>仍为左值，故可再次赋值，</a:t>
            </a:r>
            <a:r>
              <a:rPr lang="en-US" altLang="zh-CN" sz="2400" b="1" dirty="0"/>
              <a:t>x=12</a:t>
            </a:r>
          </a:p>
          <a:p>
            <a:pPr>
              <a:buFontTx/>
              <a:buNone/>
            </a:pPr>
            <a:r>
              <a:rPr lang="en-US" altLang="zh-CN" sz="2400" b="1" dirty="0"/>
              <a:t>       (x+=5)=7;	  //x+=5</a:t>
            </a:r>
            <a:r>
              <a:rPr lang="zh-CN" altLang="en-US" sz="2400" b="1" dirty="0"/>
              <a:t>仍为左值，故可再次赋值，</a:t>
            </a:r>
            <a:r>
              <a:rPr lang="en-US" altLang="zh-CN" sz="2400" b="1" dirty="0"/>
              <a:t>x=7</a:t>
            </a:r>
          </a:p>
          <a:p>
            <a:pPr>
              <a:buFontTx/>
              <a:buNone/>
            </a:pPr>
            <a:r>
              <a:rPr lang="en-US" altLang="zh-CN" sz="2400" b="1" dirty="0"/>
              <a:t>   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("%d %d", x, x++); //( )</a:t>
            </a:r>
            <a:r>
              <a:rPr lang="zh-CN" altLang="en-US" sz="2400" b="1" dirty="0"/>
              <a:t>可看作任意目运算符</a:t>
            </a:r>
          </a:p>
          <a:p>
            <a:pPr>
              <a:buFontTx/>
              <a:buNone/>
            </a:pPr>
            <a:r>
              <a:rPr lang="en-US" altLang="zh-CN" sz="2400" b="1" dirty="0"/>
              <a:t>}//(x--)++</a:t>
            </a:r>
            <a:r>
              <a:rPr lang="zh-CN" altLang="en-US" sz="2400" b="1" dirty="0"/>
              <a:t>是错的：</a:t>
            </a:r>
            <a:r>
              <a:rPr lang="en-US" altLang="zh-CN" sz="2400" b="1" dirty="0">
                <a:solidFill>
                  <a:srgbClr val="FF0000"/>
                </a:solidFill>
              </a:rPr>
              <a:t>x--</a:t>
            </a:r>
            <a:r>
              <a:rPr lang="zh-CN" altLang="en-US" sz="2400" b="1" dirty="0">
                <a:solidFill>
                  <a:srgbClr val="FF0000"/>
                </a:solidFill>
              </a:rPr>
              <a:t>的结果为右值</a:t>
            </a:r>
            <a:r>
              <a:rPr lang="zh-CN" altLang="en-US" sz="2400" b="1" dirty="0"/>
              <a:t>，而</a:t>
            </a:r>
            <a:r>
              <a:rPr lang="en-US" altLang="zh-CN" sz="2400" b="1" dirty="0"/>
              <a:t>++</a:t>
            </a:r>
            <a:r>
              <a:rPr lang="zh-CN" altLang="en-US" sz="2400" b="1" dirty="0"/>
              <a:t>要求一个左值</a:t>
            </a:r>
            <a:endParaRPr lang="en-US" altLang="zh-CN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46265B-0B94-46CE-8EDB-1C80A014629D}"/>
              </a:ext>
            </a:extLst>
          </p:cNvPr>
          <p:cNvSpPr txBox="1"/>
          <p:nvPr/>
        </p:nvSpPr>
        <p:spPr>
          <a:xfrm>
            <a:off x="838200" y="1649636"/>
            <a:ext cx="614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11.1】</a:t>
            </a:r>
            <a:r>
              <a:rPr lang="zh-CN" altLang="en-US" dirty="0"/>
              <a:t>传统左值运算符的用法</a:t>
            </a:r>
          </a:p>
        </p:txBody>
      </p:sp>
    </p:spTree>
    <p:extLst>
      <p:ext uri="{BB962C8B-B14F-4D97-AF65-F5344CB8AC3E}">
        <p14:creationId xmlns:p14="http://schemas.microsoft.com/office/powerpoint/2010/main" val="291364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11.1  </a:t>
            </a:r>
            <a:r>
              <a:rPr lang="zh-CN" altLang="en-US" dirty="0"/>
              <a:t>运算符概述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57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预定义了简单类型的运算符重载，如</a:t>
            </a:r>
            <a:r>
              <a:rPr lang="en-US" altLang="zh-CN" sz="2400" b="1" dirty="0">
                <a:latin typeface="Times New Roman" panose="02020603050405020304" pitchFamily="18" charset="0"/>
              </a:rPr>
              <a:t>3+5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3.2+5.3</a:t>
            </a:r>
            <a:r>
              <a:rPr lang="zh-CN" altLang="en-US" sz="2400" b="1" dirty="0">
                <a:latin typeface="Times New Roman" panose="02020603050405020304" pitchFamily="18" charset="0"/>
              </a:rPr>
              <a:t>分别表示整数和浮点加法。故</a:t>
            </a: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规定运算符重载必须针对类的对象，即重载时至少有一个参数代表对象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类型如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const A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A&amp;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const A&amp;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volatile A</a:t>
            </a:r>
            <a:r>
              <a:rPr lang="zh-CN" altLang="en-US" sz="2400" b="1" dirty="0">
                <a:latin typeface="Times New Roman" panose="02020603050405020304" pitchFamily="18" charset="0"/>
              </a:rPr>
              <a:t>等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用</a:t>
            </a:r>
            <a:r>
              <a:rPr lang="en-US" altLang="zh-CN" sz="2400" b="1" dirty="0">
                <a:latin typeface="Times New Roman" panose="02020603050405020304" pitchFamily="18" charset="0"/>
              </a:rPr>
              <a:t>operator</a:t>
            </a:r>
            <a:r>
              <a:rPr lang="zh-CN" altLang="en-US" sz="2400" b="1" dirty="0">
                <a:latin typeface="Times New Roman" panose="02020603050405020304" pitchFamily="18" charset="0"/>
              </a:rPr>
              <a:t>加运算符进行运算符重载。对于普通运算符成员函数，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</a:t>
            </a:r>
            <a:r>
              <a:rPr lang="zh-CN" altLang="en-US" sz="2400" b="1" dirty="0">
                <a:latin typeface="Times New Roman" panose="02020603050405020304" pitchFamily="18" charset="0"/>
              </a:rPr>
              <a:t>隐含参数代表第一个操作数对象。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根据能否重载及重载函数的类型，运算符分为：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不能重载的：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sizeof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. 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.*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::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? : 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只能重载为普通函数成员的：＝、</a:t>
            </a:r>
            <a:r>
              <a:rPr lang="en-US" altLang="zh-CN" sz="2000" b="1" dirty="0">
                <a:latin typeface="Times New Roman" panose="02020603050405020304" pitchFamily="18" charset="0"/>
              </a:rPr>
              <a:t>–&gt;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( )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[ ] 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不能重载为普通函数成员的：</a:t>
            </a:r>
            <a:r>
              <a:rPr lang="en-US" altLang="zh-CN" sz="2000" b="1" dirty="0">
                <a:latin typeface="Times New Roman" panose="02020603050405020304" pitchFamily="18" charset="0"/>
              </a:rPr>
              <a:t>new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delete 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其他运算符：都不能重载为静态函数成员，但可以重载为普通函数成员和普通函数。</a:t>
            </a:r>
          </a:p>
        </p:txBody>
      </p:sp>
    </p:spTree>
    <p:extLst>
      <p:ext uri="{BB962C8B-B14F-4D97-AF65-F5344CB8AC3E}">
        <p14:creationId xmlns:p14="http://schemas.microsoft.com/office/powerpoint/2010/main" val="129864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11.1  </a:t>
            </a:r>
            <a:r>
              <a:rPr lang="zh-CN" altLang="en-US" dirty="0"/>
              <a:t>运算符概述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515601" cy="3340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若运算符为左值运算符，则重载后运算符函数最好返回非只读引用类型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左值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。当运算符要求第一个参数为左值时，不能使用</a:t>
            </a:r>
            <a:r>
              <a:rPr lang="en-US" altLang="zh-CN" sz="2400" b="1" dirty="0">
                <a:latin typeface="Times New Roman" panose="02020603050405020304" pitchFamily="18" charset="0"/>
              </a:rPr>
              <a:t>const</a:t>
            </a:r>
            <a:r>
              <a:rPr lang="zh-CN" altLang="en-US" sz="2400" b="1" dirty="0">
                <a:latin typeface="Times New Roman" panose="02020603050405020304" pitchFamily="18" charset="0"/>
              </a:rPr>
              <a:t>说明第一个参数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含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，例如</a:t>
            </a:r>
            <a:r>
              <a:rPr lang="en-US" altLang="zh-CN" sz="2400" b="1" dirty="0">
                <a:latin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--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+=</a:t>
            </a:r>
            <a:r>
              <a:rPr lang="zh-CN" altLang="en-US" sz="2400" b="1" dirty="0">
                <a:latin typeface="Times New Roman" panose="02020603050405020304" pitchFamily="18" charset="0"/>
              </a:rPr>
              <a:t>等的第一个参数。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重载运算符函数可以声明为类的友元；重载的普通运算符成员函数也可定义为虚函数；重载的非成员函数被视为普通函数。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重载运算符函数一般不能缺省参数，只有任意目的运算符</a:t>
            </a:r>
            <a:r>
              <a:rPr lang="en-US" altLang="zh-CN" sz="2400" b="1" dirty="0">
                <a:latin typeface="Times New Roman" panose="02020603050405020304" pitchFamily="18" charset="0"/>
              </a:rPr>
              <a:t>( )</a:t>
            </a:r>
            <a:r>
              <a:rPr lang="zh-CN" altLang="en-US" sz="2400" b="1" dirty="0">
                <a:latin typeface="Times New Roman" panose="02020603050405020304" pitchFamily="18" charset="0"/>
              </a:rPr>
              <a:t>省略参数才有意义。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重载不改变运算符的优先级和结合性。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重载一般也不改变运算符的操作数个数。特殊的运算符</a:t>
            </a:r>
            <a:r>
              <a:rPr lang="en-US" altLang="zh-CN" sz="2400" b="1" dirty="0">
                <a:latin typeface="Times New Roman" panose="02020603050405020304" pitchFamily="18" charset="0"/>
              </a:rPr>
              <a:t>-&gt;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--</a:t>
            </a:r>
            <a:r>
              <a:rPr lang="zh-CN" altLang="en-US" sz="2400" b="1" dirty="0">
                <a:latin typeface="Times New Roman" panose="02020603050405020304" pitchFamily="18" charset="0"/>
              </a:rPr>
              <a:t>除外。</a:t>
            </a:r>
          </a:p>
        </p:txBody>
      </p:sp>
    </p:spTree>
    <p:extLst>
      <p:ext uri="{BB962C8B-B14F-4D97-AF65-F5344CB8AC3E}">
        <p14:creationId xmlns:p14="http://schemas.microsoft.com/office/powerpoint/2010/main" val="349842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D844FC3-9A6C-4FB0-9004-EF0E2D2BA00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905699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dirty="0"/>
              <a:t>class A;</a:t>
            </a:r>
          </a:p>
          <a:p>
            <a:pPr>
              <a:buFontTx/>
              <a:buNone/>
            </a:pPr>
            <a:r>
              <a:rPr lang="en-US" altLang="zh-CN" sz="2400" dirty="0"/>
              <a:t>int operator=(int, A&amp;); //</a:t>
            </a:r>
            <a:r>
              <a:rPr lang="zh-CN" altLang="en-US" sz="2400" dirty="0"/>
              <a:t>错误，不能重载为普通函数</a:t>
            </a:r>
          </a:p>
          <a:p>
            <a:pPr>
              <a:buFontTx/>
              <a:buNone/>
            </a:pPr>
            <a:r>
              <a:rPr lang="en-US" altLang="zh-CN" sz="2400" dirty="0"/>
              <a:t>A&amp; operator +=(A&amp;,A&amp;);//</a:t>
            </a:r>
            <a:r>
              <a:rPr lang="en-US" altLang="zh-CN" sz="2400" dirty="0">
                <a:solidFill>
                  <a:srgbClr val="FF0000"/>
                </a:solidFill>
              </a:rPr>
              <a:t>A*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A[ ]</a:t>
            </a:r>
            <a:r>
              <a:rPr lang="zh-CN" altLang="en-US" sz="2400" dirty="0">
                <a:solidFill>
                  <a:srgbClr val="FF0000"/>
                </a:solidFill>
              </a:rPr>
              <a:t>参数不代表对象</a:t>
            </a:r>
          </a:p>
          <a:p>
            <a:pPr>
              <a:buFontTx/>
              <a:buNone/>
            </a:pPr>
            <a:r>
              <a:rPr lang="en-US" altLang="zh-CN" sz="2400" dirty="0"/>
              <a:t>class A{</a:t>
            </a:r>
          </a:p>
          <a:p>
            <a:pPr>
              <a:buFontTx/>
              <a:buNone/>
            </a:pPr>
            <a:r>
              <a:rPr lang="en-US" altLang="zh-CN" sz="2400" dirty="0"/>
              <a:t>        friend int operator=(</a:t>
            </a:r>
            <a:r>
              <a:rPr lang="en-US" altLang="zh-CN" sz="2400" dirty="0" err="1"/>
              <a:t>int,A</a:t>
            </a:r>
            <a:r>
              <a:rPr lang="en-US" altLang="zh-CN" sz="2400" dirty="0"/>
              <a:t>&amp;); //</a:t>
            </a:r>
            <a:r>
              <a:rPr lang="zh-CN" altLang="en-US" sz="2400" dirty="0"/>
              <a:t>错误，不存在</a:t>
            </a:r>
            <a:r>
              <a:rPr lang="en-US" altLang="zh-CN" sz="2400" dirty="0"/>
              <a:t>operator=</a:t>
            </a:r>
          </a:p>
          <a:p>
            <a:pPr>
              <a:buFontTx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FF0000"/>
                </a:solidFill>
              </a:rPr>
              <a:t>static</a:t>
            </a:r>
            <a:r>
              <a:rPr lang="en-US" altLang="zh-CN" sz="2400" dirty="0"/>
              <a:t> int operator( )(</a:t>
            </a:r>
            <a:r>
              <a:rPr lang="en-US" altLang="zh-CN" sz="2400" dirty="0" err="1"/>
              <a:t>A&amp;,int</a:t>
            </a:r>
            <a:r>
              <a:rPr lang="en-US" altLang="zh-CN" sz="2400" dirty="0"/>
              <a:t>); //</a:t>
            </a:r>
            <a:r>
              <a:rPr lang="zh-CN" altLang="en-US" sz="2400" dirty="0"/>
              <a:t>错误，不能为静态成员</a:t>
            </a:r>
          </a:p>
          <a:p>
            <a:pPr>
              <a:buFontTx/>
              <a:buNone/>
            </a:pPr>
            <a:r>
              <a:rPr lang="zh-CN" altLang="en-US" sz="2400" dirty="0"/>
              <a:t>        </a:t>
            </a:r>
            <a:r>
              <a:rPr lang="en-US" altLang="zh-CN" sz="2400" dirty="0">
                <a:solidFill>
                  <a:srgbClr val="FF0000"/>
                </a:solidFill>
              </a:rPr>
              <a:t>static</a:t>
            </a:r>
            <a:r>
              <a:rPr lang="en-US" altLang="zh-CN" sz="2400" dirty="0"/>
              <a:t> int operator+(</a:t>
            </a:r>
            <a:r>
              <a:rPr lang="en-US" altLang="zh-CN" sz="2400" dirty="0" err="1"/>
              <a:t>A&amp;,int</a:t>
            </a:r>
            <a:r>
              <a:rPr lang="en-US" altLang="zh-CN" sz="2400" dirty="0"/>
              <a:t>);  //</a:t>
            </a:r>
            <a:r>
              <a:rPr lang="zh-CN" altLang="en-US" sz="2400" dirty="0"/>
              <a:t>错误，不能为静态成员</a:t>
            </a:r>
          </a:p>
          <a:p>
            <a:pPr>
              <a:buFontTx/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friend A&amp; operator += (A&amp;,A&amp;);  //</a:t>
            </a:r>
            <a:r>
              <a:rPr lang="zh-CN" altLang="en-US" sz="2400" dirty="0"/>
              <a:t>正确</a:t>
            </a:r>
          </a:p>
          <a:p>
            <a:pPr>
              <a:buFontTx/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A&amp; operator ++( );    //</a:t>
            </a:r>
            <a:r>
              <a:rPr lang="zh-CN" altLang="en-US" sz="2400" dirty="0">
                <a:solidFill>
                  <a:srgbClr val="FF0000"/>
                </a:solidFill>
              </a:rPr>
              <a:t>隐含参数</a:t>
            </a:r>
            <a:r>
              <a:rPr lang="en-US" altLang="zh-CN" sz="2400" dirty="0">
                <a:solidFill>
                  <a:srgbClr val="FF0000"/>
                </a:solidFill>
              </a:rPr>
              <a:t>this</a:t>
            </a:r>
            <a:r>
              <a:rPr lang="zh-CN" altLang="en-US" sz="2400" dirty="0">
                <a:solidFill>
                  <a:srgbClr val="FF0000"/>
                </a:solidFill>
              </a:rPr>
              <a:t>代表一个对象</a:t>
            </a:r>
          </a:p>
          <a:p>
            <a:pPr>
              <a:buFontTx/>
              <a:buNone/>
            </a:pPr>
            <a:r>
              <a:rPr lang="en-US" altLang="zh-CN" sz="2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0092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A59441-3F1B-473F-BC77-160C3AC518C2}"/>
              </a:ext>
            </a:extLst>
          </p:cNvPr>
          <p:cNvSpPr txBox="1"/>
          <p:nvPr/>
        </p:nvSpPr>
        <p:spPr>
          <a:xfrm>
            <a:off x="933274" y="1690688"/>
            <a:ext cx="1012341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#include &lt;iostream&gt;</a:t>
            </a:r>
          </a:p>
          <a:p>
            <a:r>
              <a:rPr lang="en-US" altLang="zh-CN" sz="2000" b="1" dirty="0"/>
              <a:t>using namespace std;</a:t>
            </a:r>
          </a:p>
          <a:p>
            <a:r>
              <a:rPr lang="en-US" altLang="zh-CN" sz="2000" b="1" dirty="0"/>
              <a:t>class A{</a:t>
            </a:r>
          </a:p>
          <a:p>
            <a:r>
              <a:rPr lang="en-US" altLang="zh-CN" sz="2000" b="1" dirty="0"/>
              <a:t>    int x;</a:t>
            </a:r>
          </a:p>
          <a:p>
            <a:r>
              <a:rPr lang="en-US" altLang="zh-CN" sz="2000" b="1" dirty="0"/>
              <a:t>public:</a:t>
            </a:r>
          </a:p>
          <a:p>
            <a:r>
              <a:rPr lang="en-US" altLang="zh-CN" sz="2000" b="1" dirty="0"/>
              <a:t>    int </a:t>
            </a:r>
            <a:r>
              <a:rPr lang="en-US" altLang="zh-CN" sz="2000" b="1" dirty="0" err="1"/>
              <a:t>getx</a:t>
            </a:r>
            <a:r>
              <a:rPr lang="en-US" altLang="zh-CN" sz="2000" b="1" dirty="0"/>
              <a:t> ( )const{ return x; }	//</a:t>
            </a:r>
            <a:r>
              <a:rPr lang="zh-CN" altLang="en-US" sz="2000" b="1" dirty="0"/>
              <a:t>隐含参数</a:t>
            </a:r>
            <a:r>
              <a:rPr lang="en-US" altLang="zh-CN" sz="2000" b="1" dirty="0"/>
              <a:t>this</a:t>
            </a:r>
            <a:r>
              <a:rPr lang="zh-CN" altLang="en-US" sz="2000" b="1" dirty="0"/>
              <a:t>的类型为</a:t>
            </a:r>
            <a:r>
              <a:rPr lang="en-US" altLang="zh-CN" sz="2000" b="1" dirty="0"/>
              <a:t>const A*const this</a:t>
            </a:r>
            <a:r>
              <a:rPr lang="zh-CN" altLang="en-US" sz="2000" b="1" dirty="0"/>
              <a:t>，可代表对象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b="1" dirty="0"/>
              <a:t>A(int x) { A::x=x; }		//</a:t>
            </a:r>
            <a:r>
              <a:rPr lang="zh-CN" altLang="en-US" sz="2000" b="1" dirty="0"/>
              <a:t>隐含参数</a:t>
            </a:r>
            <a:r>
              <a:rPr lang="en-US" altLang="zh-CN" sz="2000" b="1" dirty="0"/>
              <a:t>this</a:t>
            </a:r>
            <a:r>
              <a:rPr lang="zh-CN" altLang="en-US" sz="2000" b="1" dirty="0"/>
              <a:t>的类型为</a:t>
            </a:r>
            <a:r>
              <a:rPr lang="en-US" altLang="zh-CN" sz="2000" b="1" dirty="0"/>
              <a:t>A*const this</a:t>
            </a:r>
          </a:p>
          <a:p>
            <a:r>
              <a:rPr lang="en-US" altLang="zh-CN" sz="2000" b="1" dirty="0"/>
              <a:t>};</a:t>
            </a:r>
          </a:p>
          <a:p>
            <a:r>
              <a:rPr lang="en-US" altLang="zh-CN" sz="2000" b="1" dirty="0"/>
              <a:t>int operator+(const </a:t>
            </a:r>
            <a:r>
              <a:rPr lang="en-US" altLang="zh-CN" sz="2000" b="1" dirty="0" err="1"/>
              <a:t>A&amp;x</a:t>
            </a:r>
            <a:r>
              <a:rPr lang="en-US" altLang="zh-CN" sz="2000" b="1" dirty="0"/>
              <a:t>, int y)	//</a:t>
            </a:r>
            <a:r>
              <a:rPr lang="zh-CN" altLang="en-US" sz="2000" b="1" dirty="0"/>
              <a:t>定义非成员函数：参数</a:t>
            </a:r>
            <a:r>
              <a:rPr lang="en-US" altLang="zh-CN" sz="2000" b="1" dirty="0"/>
              <a:t>const </a:t>
            </a:r>
            <a:r>
              <a:rPr lang="en-US" altLang="zh-CN" sz="2000" b="1" dirty="0" err="1"/>
              <a:t>A&amp;x</a:t>
            </a:r>
            <a:r>
              <a:rPr lang="zh-CN" altLang="en-US" sz="2000" b="1" dirty="0"/>
              <a:t>代表一个对象</a:t>
            </a:r>
          </a:p>
          <a:p>
            <a:r>
              <a:rPr lang="en-US" altLang="zh-CN" sz="2000" b="1" dirty="0"/>
              <a:t>{  return </a:t>
            </a:r>
            <a:r>
              <a:rPr lang="en-US" altLang="zh-CN" sz="2000" b="1" dirty="0" err="1"/>
              <a:t>x.getx</a:t>
            </a:r>
            <a:r>
              <a:rPr lang="en-US" altLang="zh-CN" sz="2000" b="1" dirty="0"/>
              <a:t>( )+y; }</a:t>
            </a:r>
          </a:p>
          <a:p>
            <a:r>
              <a:rPr lang="en-US" altLang="zh-CN" sz="2000" b="1" dirty="0"/>
              <a:t>int operator+(int y, A x)		//</a:t>
            </a:r>
            <a:r>
              <a:rPr lang="zh-CN" altLang="en-US" sz="2000" b="1" dirty="0"/>
              <a:t>定义非成员函数：参数</a:t>
            </a:r>
            <a:r>
              <a:rPr lang="en-US" altLang="zh-CN" sz="2000" b="1" dirty="0"/>
              <a:t>A x</a:t>
            </a:r>
            <a:r>
              <a:rPr lang="zh-CN" altLang="en-US" sz="2000" b="1" dirty="0"/>
              <a:t>代表一个对象</a:t>
            </a:r>
          </a:p>
          <a:p>
            <a:r>
              <a:rPr lang="en-US" altLang="zh-CN" sz="2000" b="1" dirty="0"/>
              <a:t>{  return </a:t>
            </a:r>
            <a:r>
              <a:rPr lang="en-US" altLang="zh-CN" sz="2000" b="1" dirty="0" err="1"/>
              <a:t>x.getx</a:t>
            </a:r>
            <a:r>
              <a:rPr lang="en-US" altLang="zh-CN" sz="2000" b="1" dirty="0"/>
              <a:t>( )+y; }</a:t>
            </a:r>
          </a:p>
        </p:txBody>
      </p:sp>
    </p:spTree>
    <p:extLst>
      <p:ext uri="{BB962C8B-B14F-4D97-AF65-F5344CB8AC3E}">
        <p14:creationId xmlns:p14="http://schemas.microsoft.com/office/powerpoint/2010/main" val="195386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8CA304-94BB-4C0B-BD1D-E190FA7DB77A}"/>
              </a:ext>
            </a:extLst>
          </p:cNvPr>
          <p:cNvSpPr txBox="1"/>
          <p:nvPr/>
        </p:nvSpPr>
        <p:spPr>
          <a:xfrm>
            <a:off x="838200" y="1841256"/>
            <a:ext cx="1020171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 hangingPunct="0"/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//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不能声明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int operator+(A[6],int);//A[6]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不是单个对象</a:t>
            </a:r>
          </a:p>
          <a:p>
            <a:pPr indent="266700" algn="just" hangingPunct="0"/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//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不能声明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int operator+(A*, int);//A*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是对象指针，属于简单类型，不能用于代表对象</a:t>
            </a:r>
          </a:p>
          <a:p>
            <a:pPr indent="266700" algn="just" hangingPunct="0"/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void main(void)</a:t>
            </a:r>
            <a:endParaRPr lang="zh-CN" altLang="zh-CN" sz="2000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{</a:t>
            </a:r>
            <a:endParaRPr lang="zh-CN" altLang="zh-CN" sz="2000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A a(6);			//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调用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A(int)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时，实参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&amp;a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传递给隐含形参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this</a:t>
            </a:r>
            <a:endParaRPr lang="zh-CN" altLang="zh-CN" sz="2000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cout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&lt;&lt;"a+7="&lt;&lt;a+7&lt;&lt;"\n";	//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调用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int operator+(const A&amp;, int)</a:t>
            </a:r>
          </a:p>
          <a:p>
            <a:pPr indent="266700" algn="just" hangingPunct="0"/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cout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&lt;&lt;"a+7="&lt;&lt; operator+(a,7)&lt;&lt;"\n";	//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调用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int operator+(const A&amp;, int)</a:t>
            </a:r>
            <a:endParaRPr lang="zh-CN" altLang="zh-CN" sz="2000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cout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&lt;&lt;"8+a="&lt;&lt; operator+(8,a)&lt;&lt;"\n";	//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调用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int operator+(int, A)</a:t>
            </a:r>
            <a:endParaRPr lang="zh-CN" altLang="zh-CN" sz="2000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cout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&lt;&lt;"8+a="&lt;&lt;8+a&lt;&lt;"\n";	//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调用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int operator+(int, A)</a:t>
            </a:r>
            <a:endParaRPr lang="zh-CN" altLang="zh-CN" sz="2000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}</a:t>
            </a:r>
            <a:endParaRPr lang="zh-CN" altLang="zh-CN" sz="2000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11.2  </a:t>
            </a:r>
            <a:r>
              <a:rPr lang="zh-CN" altLang="en-US" dirty="0"/>
              <a:t>运算符参数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13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重载函数种类不同，参数表列出的参数个数也不同。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重载为普通函数：参数个数</a:t>
            </a:r>
            <a:r>
              <a:rPr lang="en-US" altLang="zh-CN" sz="2400" b="1" dirty="0">
                <a:latin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</a:rPr>
              <a:t>运算符目数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重载为普通成员：参数个数</a:t>
            </a:r>
            <a:r>
              <a:rPr lang="en-US" altLang="zh-CN" sz="2400" b="1" dirty="0">
                <a:latin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</a:rPr>
              <a:t>运算符目数 </a:t>
            </a:r>
            <a:r>
              <a:rPr lang="en-US" altLang="zh-CN" sz="2400" b="1" dirty="0">
                <a:latin typeface="Times New Roman" panose="02020603050405020304" pitchFamily="18" charset="0"/>
              </a:rPr>
              <a:t>- 1 (</a:t>
            </a:r>
            <a:r>
              <a:rPr lang="zh-CN" altLang="en-US" sz="2400" b="1" dirty="0">
                <a:latin typeface="Times New Roman" panose="02020603050405020304" pitchFamily="18" charset="0"/>
              </a:rPr>
              <a:t>即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</a:t>
            </a:r>
            <a:r>
              <a:rPr lang="zh-CN" altLang="en-US" sz="2400" b="1" dirty="0">
                <a:latin typeface="Times New Roman" panose="02020603050405020304" pitchFamily="18" charset="0"/>
              </a:rPr>
              <a:t>指针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重载为静态成员：参数个数 </a:t>
            </a:r>
            <a:r>
              <a:rPr lang="en-US" altLang="zh-CN" sz="2400" b="1" dirty="0">
                <a:latin typeface="Times New Roman" panose="02020603050405020304" pitchFamily="18" charset="0"/>
              </a:rPr>
              <a:t>= </a:t>
            </a:r>
            <a:r>
              <a:rPr lang="zh-CN" altLang="en-US" sz="2400" b="1" dirty="0">
                <a:latin typeface="Times New Roman" panose="02020603050405020304" pitchFamily="18" charset="0"/>
              </a:rPr>
              <a:t>运算符目数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没有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</a:t>
            </a:r>
            <a:r>
              <a:rPr lang="zh-CN" altLang="en-US" sz="2400" b="1" dirty="0">
                <a:latin typeface="Times New Roman" panose="02020603050405020304" pitchFamily="18" charset="0"/>
              </a:rPr>
              <a:t>指针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注意有的运算符既为单目又为双目，如*</a:t>
            </a:r>
            <a:r>
              <a:rPr lang="en-US" altLang="zh-CN" sz="2400" b="1" dirty="0">
                <a:latin typeface="Times New Roman" panose="02020603050405020304" pitchFamily="18" charset="0"/>
              </a:rPr>
              <a:t>, +, -</a:t>
            </a:r>
            <a:r>
              <a:rPr lang="zh-CN" altLang="en-US" sz="2400" b="1" dirty="0">
                <a:latin typeface="Times New Roman" panose="02020603050405020304" pitchFamily="18" charset="0"/>
              </a:rPr>
              <a:t>等。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特殊运算符不满足上述关系：</a:t>
            </a:r>
            <a:r>
              <a:rPr lang="en-US" altLang="zh-CN" sz="2400" b="1" dirty="0">
                <a:latin typeface="Times New Roman" panose="02020603050405020304" pitchFamily="18" charset="0"/>
              </a:rPr>
              <a:t>-&gt;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双目重载为单目，前置</a:t>
            </a:r>
            <a:r>
              <a:rPr lang="en-US" altLang="zh-CN" sz="2400" b="1" dirty="0">
                <a:latin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--</a:t>
            </a:r>
            <a:r>
              <a:rPr lang="zh-CN" altLang="en-US" sz="2400" b="1" dirty="0">
                <a:latin typeface="Times New Roman" panose="02020603050405020304" pitchFamily="18" charset="0"/>
              </a:rPr>
              <a:t>重载为单目，后置</a:t>
            </a:r>
            <a:r>
              <a:rPr lang="en-US" altLang="zh-CN" sz="2400" b="1" dirty="0">
                <a:latin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--</a:t>
            </a:r>
            <a:r>
              <a:rPr lang="zh-CN" altLang="en-US" sz="2400" b="1" dirty="0">
                <a:latin typeface="Times New Roman" panose="02020603050405020304" pitchFamily="18" charset="0"/>
              </a:rPr>
              <a:t>重载为双目、函数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( )</a:t>
            </a:r>
            <a:r>
              <a:rPr lang="zh-CN" altLang="en-US" sz="2400" b="1" dirty="0">
                <a:latin typeface="Times New Roman" panose="02020603050405020304" pitchFamily="18" charset="0"/>
              </a:rPr>
              <a:t>可重载为任意目。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( )</a:t>
            </a:r>
            <a:r>
              <a:rPr lang="zh-CN" altLang="en-US" sz="2400" b="1" dirty="0">
                <a:latin typeface="Times New Roman" panose="02020603050405020304" pitchFamily="18" charset="0"/>
              </a:rPr>
              <a:t>表示强制类型转换时为单参数；表示函数时可为任意个参数。</a:t>
            </a:r>
          </a:p>
        </p:txBody>
      </p:sp>
    </p:spTree>
    <p:extLst>
      <p:ext uri="{BB962C8B-B14F-4D97-AF65-F5344CB8AC3E}">
        <p14:creationId xmlns:p14="http://schemas.microsoft.com/office/powerpoint/2010/main" val="307490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3896</Words>
  <Application>Microsoft Office PowerPoint</Application>
  <PresentationFormat>宽屏</PresentationFormat>
  <Paragraphs>272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Batang</vt:lpstr>
      <vt:lpstr>等线</vt:lpstr>
      <vt:lpstr>等线 Light</vt:lpstr>
      <vt:lpstr>隶书</vt:lpstr>
      <vt:lpstr>宋体</vt:lpstr>
      <vt:lpstr>Arial</vt:lpstr>
      <vt:lpstr>Times New Roman</vt:lpstr>
      <vt:lpstr>Wingdings</vt:lpstr>
      <vt:lpstr>Office 主题​​</vt:lpstr>
      <vt:lpstr>PowerPoint 演示文稿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guangzhi ma</cp:lastModifiedBy>
  <cp:revision>433</cp:revision>
  <dcterms:created xsi:type="dcterms:W3CDTF">2020-04-22T10:23:54Z</dcterms:created>
  <dcterms:modified xsi:type="dcterms:W3CDTF">2020-10-07T13:19:18Z</dcterms:modified>
</cp:coreProperties>
</file>