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87" r:id="rId4"/>
    <p:sldId id="392" r:id="rId5"/>
    <p:sldId id="393" r:id="rId6"/>
    <p:sldId id="388" r:id="rId7"/>
    <p:sldId id="394" r:id="rId8"/>
    <p:sldId id="395" r:id="rId9"/>
    <p:sldId id="396" r:id="rId10"/>
    <p:sldId id="389" r:id="rId11"/>
    <p:sldId id="390" r:id="rId12"/>
    <p:sldId id="397" r:id="rId13"/>
    <p:sldId id="391" r:id="rId14"/>
    <p:sldId id="379" r:id="rId15"/>
    <p:sldId id="398" r:id="rId16"/>
    <p:sldId id="378" r:id="rId17"/>
    <p:sldId id="376" r:id="rId18"/>
    <p:sldId id="375" r:id="rId19"/>
    <p:sldId id="399" r:id="rId20"/>
    <p:sldId id="382" r:id="rId21"/>
    <p:sldId id="383" r:id="rId22"/>
    <p:sldId id="384" r:id="rId23"/>
    <p:sldId id="400" r:id="rId24"/>
    <p:sldId id="385" r:id="rId25"/>
    <p:sldId id="386" r:id="rId26"/>
    <p:sldId id="401" r:id="rId27"/>
    <p:sldId id="402" r:id="rId28"/>
    <p:sldId id="381" r:id="rId29"/>
    <p:sldId id="403" r:id="rId30"/>
    <p:sldId id="372" r:id="rId31"/>
    <p:sldId id="374" r:id="rId32"/>
    <p:sldId id="404" r:id="rId33"/>
    <p:sldId id="377" r:id="rId34"/>
    <p:sldId id="380" r:id="rId35"/>
    <p:sldId id="405" r:id="rId36"/>
    <p:sldId id="373" r:id="rId37"/>
    <p:sldId id="408" r:id="rId38"/>
    <p:sldId id="410" r:id="rId39"/>
    <p:sldId id="412" r:id="rId40"/>
    <p:sldId id="411" r:id="rId41"/>
    <p:sldId id="409" r:id="rId42"/>
    <p:sldId id="40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0" d="100"/>
          <a:sy n="130" d="100"/>
        </p:scale>
        <p:origin x="110"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BD537AD5-1D15-45A2-8F3A-2183A332AC32}"/>
              </a:ext>
            </a:extLst>
          </p:cNvPr>
          <p:cNvSpPr txBox="1"/>
          <p:nvPr/>
        </p:nvSpPr>
        <p:spPr>
          <a:xfrm>
            <a:off x="838199" y="1354594"/>
            <a:ext cx="11518783" cy="3693319"/>
          </a:xfrm>
          <a:prstGeom prst="rect">
            <a:avLst/>
          </a:prstGeom>
          <a:noFill/>
        </p:spPr>
        <p:txBody>
          <a:bodyPr wrap="square">
            <a:spAutoFit/>
          </a:bodyPr>
          <a:lstStyle/>
          <a:p>
            <a:r>
              <a:rPr lang="en-US" altLang="zh-CN" dirty="0"/>
              <a:t>【</a:t>
            </a:r>
            <a:r>
              <a:rPr lang="zh-CN" altLang="en-US" dirty="0"/>
              <a:t>例</a:t>
            </a:r>
            <a:r>
              <a:rPr lang="en-US" altLang="zh-CN" dirty="0"/>
              <a:t>12.6】</a:t>
            </a:r>
            <a:r>
              <a:rPr lang="zh-CN" altLang="en-US" dirty="0"/>
              <a:t>使用</a:t>
            </a:r>
            <a:r>
              <a:rPr lang="en-US" altLang="zh-CN" dirty="0" err="1"/>
              <a:t>static_cast</a:t>
            </a:r>
            <a:r>
              <a:rPr lang="zh-CN" altLang="en-US" dirty="0"/>
              <a:t>对数值表达式进行强制类型转换。</a:t>
            </a:r>
          </a:p>
          <a:p>
            <a:endParaRPr lang="zh-CN" altLang="en-US" dirty="0"/>
          </a:p>
          <a:p>
            <a:r>
              <a:rPr lang="en-US" altLang="zh-CN" dirty="0"/>
              <a:t>#include &lt;iostream&gt;</a:t>
            </a:r>
          </a:p>
          <a:p>
            <a:r>
              <a:rPr lang="en-US" altLang="zh-CN" dirty="0"/>
              <a:t>using namespace std;</a:t>
            </a:r>
          </a:p>
          <a:p>
            <a:r>
              <a:rPr lang="en-US" altLang="zh-CN" dirty="0"/>
              <a:t>const int x=0;		//x</a:t>
            </a:r>
            <a:r>
              <a:rPr lang="zh-CN" altLang="en-US" dirty="0"/>
              <a:t>为</a:t>
            </a:r>
            <a:r>
              <a:rPr lang="en-US" altLang="zh-CN" dirty="0"/>
              <a:t>const</a:t>
            </a:r>
            <a:r>
              <a:rPr lang="zh-CN" altLang="en-US" dirty="0"/>
              <a:t>全局变量，即只读全局变量，内存分配在受保护的区域</a:t>
            </a:r>
          </a:p>
          <a:p>
            <a:r>
              <a:rPr lang="en-US" altLang="zh-CN" dirty="0"/>
              <a:t>volatile int y=0;		//y</a:t>
            </a:r>
            <a:r>
              <a:rPr lang="zh-CN" altLang="en-US" dirty="0"/>
              <a:t>为可写易变全局变量</a:t>
            </a:r>
          </a:p>
          <a:p>
            <a:r>
              <a:rPr lang="en-US" altLang="zh-CN" dirty="0"/>
              <a:t>void main( ) {</a:t>
            </a:r>
          </a:p>
          <a:p>
            <a:r>
              <a:rPr lang="en-US" altLang="zh-CN" dirty="0"/>
              <a:t>    const int z=0;		//z</a:t>
            </a:r>
            <a:r>
              <a:rPr lang="zh-CN" altLang="en-US" dirty="0"/>
              <a:t>为</a:t>
            </a:r>
            <a:r>
              <a:rPr lang="en-US" altLang="zh-CN" dirty="0"/>
              <a:t>const</a:t>
            </a:r>
            <a:r>
              <a:rPr lang="zh-CN" altLang="en-US" dirty="0"/>
              <a:t>自动变量，内存分配在受保护的区域</a:t>
            </a:r>
          </a:p>
          <a:p>
            <a:r>
              <a:rPr lang="zh-CN" altLang="en-US" dirty="0"/>
              <a:t>    </a:t>
            </a:r>
            <a:r>
              <a:rPr lang="en-US" altLang="zh-CN" dirty="0"/>
              <a:t>int w = </a:t>
            </a:r>
            <a:r>
              <a:rPr lang="en-US" altLang="zh-CN" dirty="0" err="1"/>
              <a:t>static_cast</a:t>
            </a:r>
            <a:r>
              <a:rPr lang="en-US" altLang="zh-CN" dirty="0"/>
              <a:t>&lt;int&gt;(x);	//</a:t>
            </a:r>
            <a:r>
              <a:rPr lang="zh-CN" altLang="en-US" dirty="0"/>
              <a:t>正确：</a:t>
            </a:r>
            <a:r>
              <a:rPr lang="en-US" altLang="zh-CN" dirty="0"/>
              <a:t>x</a:t>
            </a:r>
            <a:r>
              <a:rPr lang="zh-CN" altLang="en-US" dirty="0"/>
              <a:t>有</a:t>
            </a:r>
            <a:r>
              <a:rPr lang="en-US" altLang="zh-CN" dirty="0"/>
              <a:t>const</a:t>
            </a:r>
            <a:r>
              <a:rPr lang="zh-CN" altLang="en-US" dirty="0"/>
              <a:t>但被忽略，因为现在只读</a:t>
            </a:r>
            <a:r>
              <a:rPr lang="en-US" altLang="zh-CN" dirty="0"/>
              <a:t>x</a:t>
            </a:r>
            <a:r>
              <a:rPr lang="zh-CN" altLang="en-US" dirty="0"/>
              <a:t>的值，转换目标为右值</a:t>
            </a:r>
          </a:p>
          <a:p>
            <a:r>
              <a:rPr lang="zh-CN" altLang="en-US" dirty="0"/>
              <a:t>    </a:t>
            </a:r>
            <a:r>
              <a:rPr lang="en-US" altLang="zh-CN" dirty="0"/>
              <a:t>//</a:t>
            </a:r>
            <a:r>
              <a:rPr lang="en-US" altLang="zh-CN" dirty="0" err="1"/>
              <a:t>static_cast</a:t>
            </a:r>
            <a:r>
              <a:rPr lang="en-US" altLang="zh-CN" dirty="0"/>
              <a:t>&lt;int&gt;(x) = 0;		//</a:t>
            </a:r>
            <a:r>
              <a:rPr lang="zh-CN" altLang="en-US" dirty="0"/>
              <a:t>错误：转换结果为右值不能对其赋值</a:t>
            </a:r>
          </a:p>
          <a:p>
            <a:r>
              <a:rPr lang="zh-CN" altLang="en-US" dirty="0"/>
              <a:t>    </a:t>
            </a:r>
            <a:r>
              <a:rPr lang="en-US" altLang="zh-CN" dirty="0"/>
              <a:t>//</a:t>
            </a:r>
            <a:r>
              <a:rPr lang="en-US" altLang="zh-CN" dirty="0" err="1"/>
              <a:t>static_cast</a:t>
            </a:r>
            <a:r>
              <a:rPr lang="en-US" altLang="zh-CN" dirty="0"/>
              <a:t>&lt;int&amp;&gt;(x) = 0;	//</a:t>
            </a:r>
            <a:r>
              <a:rPr lang="zh-CN" altLang="en-US" dirty="0"/>
              <a:t>错误：不能去除</a:t>
            </a:r>
            <a:r>
              <a:rPr lang="en-US" altLang="zh-CN" dirty="0"/>
              <a:t>x</a:t>
            </a:r>
            <a:r>
              <a:rPr lang="zh-CN" altLang="en-US" dirty="0"/>
              <a:t>的</a:t>
            </a:r>
            <a:r>
              <a:rPr lang="en-US" altLang="zh-CN" dirty="0"/>
              <a:t>const</a:t>
            </a:r>
            <a:r>
              <a:rPr lang="zh-CN" altLang="en-US" dirty="0"/>
              <a:t>只读属性，转换目标为左值</a:t>
            </a:r>
          </a:p>
          <a:p>
            <a:r>
              <a:rPr lang="zh-CN" altLang="en-US" dirty="0"/>
              <a:t>    </a:t>
            </a:r>
            <a:r>
              <a:rPr lang="en-US" altLang="zh-CN" dirty="0"/>
              <a:t>//</a:t>
            </a:r>
            <a:r>
              <a:rPr lang="en-US" altLang="zh-CN" dirty="0" err="1"/>
              <a:t>static_cast</a:t>
            </a:r>
            <a:r>
              <a:rPr lang="en-US" altLang="zh-CN" dirty="0"/>
              <a:t>&lt;int&gt;(w) = 0;		//</a:t>
            </a:r>
            <a:r>
              <a:rPr lang="zh-CN" altLang="en-US" dirty="0"/>
              <a:t>错误：转换结果为右值不能对其赋值</a:t>
            </a:r>
          </a:p>
          <a:p>
            <a:r>
              <a:rPr lang="zh-CN" altLang="en-US" dirty="0"/>
              <a:t>    </a:t>
            </a:r>
            <a:r>
              <a:rPr lang="en-US" altLang="zh-CN" dirty="0" err="1"/>
              <a:t>static_cast</a:t>
            </a:r>
            <a:r>
              <a:rPr lang="en-US" altLang="zh-CN" dirty="0"/>
              <a:t>&lt;int&amp;&gt;(w) = 0;		//</a:t>
            </a:r>
            <a:r>
              <a:rPr lang="zh-CN" altLang="en-US" dirty="0"/>
              <a:t>正确：转换为有址传统左值引用，可被赋值</a:t>
            </a:r>
          </a:p>
        </p:txBody>
      </p:sp>
    </p:spTree>
    <p:extLst>
      <p:ext uri="{BB962C8B-B14F-4D97-AF65-F5344CB8AC3E}">
        <p14:creationId xmlns:p14="http://schemas.microsoft.com/office/powerpoint/2010/main" val="35025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D037B223-6474-4BCA-9F98-45AC12C99F13}"/>
              </a:ext>
            </a:extLst>
          </p:cNvPr>
          <p:cNvSpPr txBox="1"/>
          <p:nvPr/>
        </p:nvSpPr>
        <p:spPr>
          <a:xfrm>
            <a:off x="920692" y="1827069"/>
            <a:ext cx="10781950" cy="3139321"/>
          </a:xfrm>
          <a:prstGeom prst="rect">
            <a:avLst/>
          </a:prstGeom>
          <a:noFill/>
        </p:spPr>
        <p:txBody>
          <a:bodyPr wrap="square">
            <a:spAutoFit/>
          </a:bodyPr>
          <a:lstStyle/>
          <a:p>
            <a:r>
              <a:rPr lang="en-US" altLang="zh-CN" dirty="0"/>
              <a:t>    //*</a:t>
            </a:r>
            <a:r>
              <a:rPr lang="en-US" altLang="zh-CN" dirty="0" err="1"/>
              <a:t>static_cast</a:t>
            </a:r>
            <a:r>
              <a:rPr lang="en-US" altLang="zh-CN" dirty="0"/>
              <a:t>&lt;int*&gt;(&amp;x) = 0;	//</a:t>
            </a:r>
            <a:r>
              <a:rPr lang="zh-CN" altLang="en-US" dirty="0"/>
              <a:t>错误：无法去除</a:t>
            </a:r>
            <a:r>
              <a:rPr lang="en-US" altLang="zh-CN" dirty="0"/>
              <a:t>const</a:t>
            </a:r>
            <a:r>
              <a:rPr lang="zh-CN" altLang="en-US" dirty="0"/>
              <a:t>将源类型</a:t>
            </a:r>
            <a:r>
              <a:rPr lang="en-US" altLang="zh-CN" dirty="0"/>
              <a:t>const int *</a:t>
            </a:r>
            <a:r>
              <a:rPr lang="zh-CN" altLang="en-US" dirty="0"/>
              <a:t>转换为</a:t>
            </a:r>
            <a:r>
              <a:rPr lang="en-US" altLang="zh-CN" dirty="0"/>
              <a:t>int *</a:t>
            </a:r>
            <a:r>
              <a:rPr lang="zh-CN" altLang="en-US" dirty="0"/>
              <a:t>。转换用作左值</a:t>
            </a:r>
          </a:p>
          <a:p>
            <a:r>
              <a:rPr lang="zh-CN" altLang="en-US" dirty="0"/>
              <a:t>    </a:t>
            </a:r>
            <a:r>
              <a:rPr lang="en-US" altLang="zh-CN" dirty="0"/>
              <a:t>//</a:t>
            </a:r>
            <a:r>
              <a:rPr lang="en-US" altLang="zh-CN" dirty="0" err="1"/>
              <a:t>static_cast</a:t>
            </a:r>
            <a:r>
              <a:rPr lang="en-US" altLang="zh-CN" dirty="0"/>
              <a:t>&lt;int&amp;&gt;(y) = 0;	//</a:t>
            </a:r>
            <a:r>
              <a:rPr lang="zh-CN" altLang="en-US" dirty="0"/>
              <a:t>错误：无法去除全局变量</a:t>
            </a:r>
            <a:r>
              <a:rPr lang="en-US" altLang="zh-CN" dirty="0"/>
              <a:t>y</a:t>
            </a:r>
            <a:r>
              <a:rPr lang="zh-CN" altLang="en-US" dirty="0"/>
              <a:t>的</a:t>
            </a:r>
            <a:r>
              <a:rPr lang="en-US" altLang="zh-CN" dirty="0"/>
              <a:t>volatile</a:t>
            </a:r>
            <a:r>
              <a:rPr lang="zh-CN" altLang="en-US" dirty="0"/>
              <a:t>属性</a:t>
            </a:r>
          </a:p>
          <a:p>
            <a:r>
              <a:rPr lang="zh-CN" altLang="en-US" dirty="0"/>
              <a:t>    </a:t>
            </a:r>
            <a:r>
              <a:rPr lang="en-US" altLang="zh-CN" dirty="0" err="1"/>
              <a:t>const_cast</a:t>
            </a:r>
            <a:r>
              <a:rPr lang="en-US" altLang="zh-CN" dirty="0"/>
              <a:t>&lt;int&amp;&gt;(y) = 4;		//</a:t>
            </a:r>
            <a:r>
              <a:rPr lang="zh-CN" altLang="en-US" dirty="0"/>
              <a:t>正确：可以去除全局变量</a:t>
            </a:r>
            <a:r>
              <a:rPr lang="en-US" altLang="zh-CN" dirty="0"/>
              <a:t>y</a:t>
            </a:r>
            <a:r>
              <a:rPr lang="zh-CN" altLang="en-US" dirty="0"/>
              <a:t>的</a:t>
            </a:r>
            <a:r>
              <a:rPr lang="en-US" altLang="zh-CN" dirty="0"/>
              <a:t>volatile</a:t>
            </a:r>
            <a:r>
              <a:rPr lang="zh-CN" altLang="en-US" dirty="0"/>
              <a:t>属性，</a:t>
            </a:r>
            <a:r>
              <a:rPr lang="en-US" altLang="zh-CN" dirty="0"/>
              <a:t>::y=4</a:t>
            </a:r>
          </a:p>
          <a:p>
            <a:r>
              <a:rPr lang="en-US" altLang="zh-CN" dirty="0"/>
              <a:t>    </a:t>
            </a:r>
            <a:r>
              <a:rPr lang="en-US" altLang="zh-CN" dirty="0" err="1"/>
              <a:t>const_cast</a:t>
            </a:r>
            <a:r>
              <a:rPr lang="en-US" altLang="zh-CN" dirty="0"/>
              <a:t>&lt;int&amp;&gt;(x) = 3;		//</a:t>
            </a:r>
            <a:r>
              <a:rPr lang="zh-CN" altLang="en-US" dirty="0"/>
              <a:t>正确：但运行时出现页面保护访问冲突</a:t>
            </a:r>
          </a:p>
          <a:p>
            <a:r>
              <a:rPr lang="zh-CN" altLang="en-US" dirty="0"/>
              <a:t>    *</a:t>
            </a:r>
            <a:r>
              <a:rPr lang="en-US" altLang="zh-CN" dirty="0" err="1"/>
              <a:t>const_cast</a:t>
            </a:r>
            <a:r>
              <a:rPr lang="en-US" altLang="zh-CN" dirty="0"/>
              <a:t>&lt;int*&gt;(&amp;x) = 3;	//</a:t>
            </a:r>
            <a:r>
              <a:rPr lang="zh-CN" altLang="en-US" dirty="0"/>
              <a:t>正确：但运行时出现页面保护访问冲突</a:t>
            </a:r>
          </a:p>
          <a:p>
            <a:r>
              <a:rPr lang="zh-CN" altLang="en-US" dirty="0"/>
              <a:t>    *</a:t>
            </a:r>
            <a:r>
              <a:rPr lang="en-US" altLang="zh-CN" dirty="0"/>
              <a:t>(int*)&amp;x = 3;			//</a:t>
            </a:r>
            <a:r>
              <a:rPr lang="zh-CN" altLang="en-US" dirty="0"/>
              <a:t>正确：但运行时出现页面保护访问冲突</a:t>
            </a:r>
          </a:p>
          <a:p>
            <a:r>
              <a:rPr lang="zh-CN" altLang="en-US" dirty="0"/>
              <a:t>    *</a:t>
            </a:r>
            <a:r>
              <a:rPr lang="en-US" altLang="zh-CN" dirty="0" err="1"/>
              <a:t>const_cast</a:t>
            </a:r>
            <a:r>
              <a:rPr lang="en-US" altLang="zh-CN" dirty="0"/>
              <a:t>&lt;int*&gt;(&amp;z) = 3;	//</a:t>
            </a:r>
            <a:r>
              <a:rPr lang="zh-CN" altLang="en-US" dirty="0"/>
              <a:t>正确：运行无异常，但并不能修改</a:t>
            </a:r>
            <a:r>
              <a:rPr lang="en-US" altLang="zh-CN" dirty="0"/>
              <a:t>z</a:t>
            </a:r>
            <a:r>
              <a:rPr lang="zh-CN" altLang="en-US" dirty="0"/>
              <a:t>的值</a:t>
            </a:r>
          </a:p>
          <a:p>
            <a:r>
              <a:rPr lang="zh-CN" altLang="en-US" dirty="0"/>
              <a:t>    </a:t>
            </a:r>
            <a:r>
              <a:rPr lang="en-US" altLang="zh-CN" dirty="0" err="1"/>
              <a:t>cout</a:t>
            </a:r>
            <a:r>
              <a:rPr lang="en-US" altLang="zh-CN" dirty="0"/>
              <a:t> &lt;&lt; "z=" &lt;&lt; z &lt;&lt; </a:t>
            </a:r>
            <a:r>
              <a:rPr lang="en-US" altLang="zh-CN" dirty="0" err="1"/>
              <a:t>endl</a:t>
            </a:r>
            <a:r>
              <a:rPr lang="en-US" altLang="zh-CN" dirty="0"/>
              <a:t>; 	//</a:t>
            </a:r>
            <a:r>
              <a:rPr lang="zh-CN" altLang="en-US" dirty="0"/>
              <a:t>输出</a:t>
            </a:r>
            <a:r>
              <a:rPr lang="en-US" altLang="zh-CN" dirty="0"/>
              <a:t>z</a:t>
            </a:r>
            <a:r>
              <a:rPr lang="zh-CN" altLang="en-US" dirty="0"/>
              <a:t>的值，仍然为</a:t>
            </a:r>
            <a:r>
              <a:rPr lang="en-US" altLang="zh-CN" dirty="0"/>
              <a:t>z=0</a:t>
            </a:r>
          </a:p>
          <a:p>
            <a:r>
              <a:rPr lang="en-US" altLang="zh-CN" dirty="0"/>
              <a:t>    *(int*)&amp;z = 3;			//</a:t>
            </a:r>
            <a:r>
              <a:rPr lang="zh-CN" altLang="en-US" dirty="0"/>
              <a:t>正确：运行无异常，但并不能修改</a:t>
            </a:r>
            <a:r>
              <a:rPr lang="en-US" altLang="zh-CN" dirty="0"/>
              <a:t>z</a:t>
            </a:r>
            <a:r>
              <a:rPr lang="zh-CN" altLang="en-US" dirty="0"/>
              <a:t>的值</a:t>
            </a:r>
          </a:p>
          <a:p>
            <a:r>
              <a:rPr lang="zh-CN" altLang="en-US" dirty="0"/>
              <a:t>    </a:t>
            </a:r>
            <a:r>
              <a:rPr lang="en-US" altLang="zh-CN" dirty="0" err="1"/>
              <a:t>cout</a:t>
            </a:r>
            <a:r>
              <a:rPr lang="en-US" altLang="zh-CN" dirty="0"/>
              <a:t> &lt;&lt; "z=" &lt;&lt; z &lt;&lt; </a:t>
            </a:r>
            <a:r>
              <a:rPr lang="en-US" altLang="zh-CN" dirty="0" err="1"/>
              <a:t>endl</a:t>
            </a:r>
            <a:r>
              <a:rPr lang="en-US" altLang="zh-CN" dirty="0"/>
              <a:t>;	//</a:t>
            </a:r>
            <a:r>
              <a:rPr lang="zh-CN" altLang="en-US" dirty="0"/>
              <a:t>输出</a:t>
            </a:r>
            <a:r>
              <a:rPr lang="en-US" altLang="zh-CN" dirty="0"/>
              <a:t>z</a:t>
            </a:r>
            <a:r>
              <a:rPr lang="zh-CN" altLang="en-US" dirty="0"/>
              <a:t>的值，仍然为</a:t>
            </a:r>
            <a:r>
              <a:rPr lang="en-US" altLang="zh-CN" dirty="0"/>
              <a:t>z=0</a:t>
            </a:r>
          </a:p>
          <a:p>
            <a:r>
              <a:rPr lang="en-US" altLang="zh-CN" dirty="0"/>
              <a:t>}</a:t>
            </a:r>
            <a:endParaRPr lang="zh-CN" altLang="en-US" dirty="0"/>
          </a:p>
        </p:txBody>
      </p:sp>
    </p:spTree>
    <p:extLst>
      <p:ext uri="{BB962C8B-B14F-4D97-AF65-F5344CB8AC3E}">
        <p14:creationId xmlns:p14="http://schemas.microsoft.com/office/powerpoint/2010/main" val="398641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err="1"/>
              <a:t>const_cast</a:t>
            </a:r>
            <a:r>
              <a:rPr lang="en-US" altLang="zh-CN" dirty="0"/>
              <a:t>——</a:t>
            </a:r>
            <a:r>
              <a:rPr lang="zh-CN" altLang="en-US" dirty="0"/>
              <a:t>只读转换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9782262" cy="334040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const_cast</a:t>
            </a:r>
            <a:r>
              <a:rPr lang="zh-CN" altLang="en-US" sz="2400" b="1" dirty="0">
                <a:latin typeface="Times New Roman" panose="02020603050405020304" pitchFamily="18" charset="0"/>
              </a:rPr>
              <a:t>的使用格式为“</a:t>
            </a:r>
            <a:r>
              <a:rPr lang="en-US" altLang="zh-CN" sz="2400" b="1" dirty="0" err="1">
                <a:latin typeface="Times New Roman" panose="02020603050405020304" pitchFamily="18" charset="0"/>
              </a:rPr>
              <a:t>const_cast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类型表达式</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数值表达式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类型表达式不能包含存储位置类修饰符，如</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extern</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auto</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register</a:t>
            </a:r>
            <a:r>
              <a:rPr lang="zh-CN" altLang="en-US" sz="2400" b="1" dirty="0">
                <a:latin typeface="Times New Roman" panose="02020603050405020304" pitchFamily="18" charset="0"/>
              </a:rPr>
              <a:t>等。</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仅在编译时静态检查源类型能否转换为</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类型，运行时不做动态类型检查。</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不能去除源类型的</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。即不能将指向</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实体的指针</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或引用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转换为指向非</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实体的指针</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或引用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不能用</a:t>
            </a:r>
            <a:r>
              <a:rPr lang="en-US" altLang="zh-CN" sz="2400" b="1" dirty="0" err="1">
                <a:latin typeface="Times New Roman" panose="02020603050405020304" pitchFamily="18" charset="0"/>
              </a:rPr>
              <a:t>const_cast</a:t>
            </a:r>
            <a:r>
              <a:rPr lang="zh-CN" altLang="en-US" sz="2400" b="1" dirty="0">
                <a:latin typeface="Times New Roman" panose="02020603050405020304" pitchFamily="18" charset="0"/>
              </a:rPr>
              <a:t>将无址常量、位段访问、无址返回值转换为有址引用</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333736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D548BB3-F821-4AC4-BD8B-07E98EA35A1F}"/>
              </a:ext>
            </a:extLst>
          </p:cNvPr>
          <p:cNvSpPr txBox="1"/>
          <p:nvPr/>
        </p:nvSpPr>
        <p:spPr>
          <a:xfrm>
            <a:off x="1023457" y="1794876"/>
            <a:ext cx="10662407" cy="4524315"/>
          </a:xfrm>
          <a:prstGeom prst="rect">
            <a:avLst/>
          </a:prstGeom>
          <a:noFill/>
        </p:spPr>
        <p:txBody>
          <a:bodyPr wrap="square">
            <a:spAutoFit/>
          </a:bodyPr>
          <a:lstStyle/>
          <a:p>
            <a:r>
              <a:rPr lang="en-US" altLang="zh-CN" dirty="0"/>
              <a:t>【</a:t>
            </a:r>
            <a:r>
              <a:rPr lang="zh-CN" altLang="en-US" dirty="0"/>
              <a:t>例</a:t>
            </a:r>
            <a:r>
              <a:rPr lang="en-US" altLang="zh-CN" dirty="0"/>
              <a:t>12.7】const_cast</a:t>
            </a:r>
            <a:r>
              <a:rPr lang="zh-CN" altLang="en-US" dirty="0"/>
              <a:t>只能转换为指针、引用或指向对象成员的指针类型。</a:t>
            </a:r>
          </a:p>
          <a:p>
            <a:endParaRPr lang="zh-CN" altLang="en-US" dirty="0"/>
          </a:p>
          <a:p>
            <a:r>
              <a:rPr lang="en-US" altLang="zh-CN" dirty="0"/>
              <a:t>class Test {</a:t>
            </a:r>
          </a:p>
          <a:p>
            <a:r>
              <a:rPr lang="en-US" altLang="zh-CN" dirty="0"/>
              <a:t>    int number;		//</a:t>
            </a:r>
            <a:r>
              <a:rPr lang="zh-CN" altLang="en-US" dirty="0"/>
              <a:t>对于可修改对象，该数据成员可被修改</a:t>
            </a:r>
          </a:p>
          <a:p>
            <a:r>
              <a:rPr lang="en-US" altLang="zh-CN" dirty="0"/>
              <a:t>public:</a:t>
            </a:r>
          </a:p>
          <a:p>
            <a:r>
              <a:rPr lang="en-US" altLang="zh-CN" dirty="0"/>
              <a:t>    const int </a:t>
            </a:r>
            <a:r>
              <a:rPr lang="en-US" altLang="zh-CN" dirty="0" err="1"/>
              <a:t>nn</a:t>
            </a:r>
            <a:r>
              <a:rPr lang="en-US" altLang="zh-CN" dirty="0"/>
              <a:t>;		//</a:t>
            </a:r>
            <a:r>
              <a:rPr lang="zh-CN" altLang="en-US" dirty="0"/>
              <a:t>无论何种对象，该只读数据成员都不可被写</a:t>
            </a:r>
          </a:p>
          <a:p>
            <a:r>
              <a:rPr lang="zh-CN" altLang="en-US" dirty="0"/>
              <a:t>    </a:t>
            </a:r>
            <a:r>
              <a:rPr lang="en-US" altLang="zh-CN" dirty="0"/>
              <a:t>void </a:t>
            </a:r>
            <a:r>
              <a:rPr lang="en-US" altLang="zh-CN" dirty="0" err="1"/>
              <a:t>dec</a:t>
            </a:r>
            <a:r>
              <a:rPr lang="en-US" altLang="zh-CN" dirty="0"/>
              <a:t>( )const; 	//const</a:t>
            </a:r>
            <a:r>
              <a:rPr lang="zh-CN" altLang="en-US" dirty="0"/>
              <a:t>说明对象*</a:t>
            </a:r>
            <a:r>
              <a:rPr lang="en-US" altLang="zh-CN" dirty="0"/>
              <a:t>this</a:t>
            </a:r>
            <a:r>
              <a:rPr lang="zh-CN" altLang="en-US" dirty="0"/>
              <a:t>不可写，故其成员都不可写</a:t>
            </a:r>
          </a:p>
          <a:p>
            <a:r>
              <a:rPr lang="zh-CN" altLang="en-US" dirty="0"/>
              <a:t>    </a:t>
            </a:r>
            <a:r>
              <a:rPr lang="en-US" altLang="zh-CN" dirty="0"/>
              <a:t>Test(int m): </a:t>
            </a:r>
            <a:r>
              <a:rPr lang="en-US" altLang="zh-CN" dirty="0" err="1"/>
              <a:t>nn</a:t>
            </a:r>
            <a:r>
              <a:rPr lang="en-US" altLang="zh-CN" dirty="0"/>
              <a:t>(m) { number = m; }</a:t>
            </a:r>
          </a:p>
          <a:p>
            <a:r>
              <a:rPr lang="en-US" altLang="zh-CN" dirty="0"/>
              <a:t>};</a:t>
            </a:r>
          </a:p>
          <a:p>
            <a:r>
              <a:rPr lang="en-US" altLang="zh-CN" dirty="0"/>
              <a:t>void Test::</a:t>
            </a:r>
            <a:r>
              <a:rPr lang="en-US" altLang="zh-CN" dirty="0" err="1"/>
              <a:t>dec</a:t>
            </a:r>
            <a:r>
              <a:rPr lang="en-US" altLang="zh-CN" dirty="0"/>
              <a:t>( )const {	//this</a:t>
            </a:r>
            <a:r>
              <a:rPr lang="zh-CN" altLang="en-US" dirty="0"/>
              <a:t>的类型为</a:t>
            </a:r>
            <a:r>
              <a:rPr lang="en-US" altLang="zh-CN" dirty="0"/>
              <a:t>const Test*const</a:t>
            </a:r>
            <a:r>
              <a:rPr lang="zh-CN" altLang="en-US" dirty="0"/>
              <a:t>，故</a:t>
            </a:r>
            <a:r>
              <a:rPr lang="en-US" altLang="zh-CN" dirty="0"/>
              <a:t>Test</a:t>
            </a:r>
            <a:r>
              <a:rPr lang="zh-CN" altLang="en-US" dirty="0"/>
              <a:t>对象不可修改</a:t>
            </a:r>
          </a:p>
          <a:p>
            <a:r>
              <a:rPr lang="zh-CN" altLang="en-US" dirty="0"/>
              <a:t>    </a:t>
            </a:r>
            <a:r>
              <a:rPr lang="en-US" altLang="zh-CN" dirty="0"/>
              <a:t>//number--;		//</a:t>
            </a:r>
            <a:r>
              <a:rPr lang="zh-CN" altLang="en-US" dirty="0"/>
              <a:t>错误：当前对象不可写，故每个成员都不可修改</a:t>
            </a:r>
          </a:p>
          <a:p>
            <a:r>
              <a:rPr lang="zh-CN" altLang="en-US" dirty="0"/>
              <a:t>    </a:t>
            </a:r>
            <a:r>
              <a:rPr lang="en-US" altLang="zh-CN" dirty="0" err="1"/>
              <a:t>const_cast</a:t>
            </a:r>
            <a:r>
              <a:rPr lang="en-US" altLang="zh-CN" dirty="0"/>
              <a:t>&lt;Test*&gt;(this)-&gt;number--;//this</a:t>
            </a:r>
            <a:r>
              <a:rPr lang="zh-CN" altLang="en-US" dirty="0"/>
              <a:t>去除</a:t>
            </a:r>
            <a:r>
              <a:rPr lang="en-US" altLang="zh-CN" dirty="0"/>
              <a:t>const</a:t>
            </a:r>
            <a:r>
              <a:rPr lang="zh-CN" altLang="en-US" dirty="0"/>
              <a:t>变为</a:t>
            </a:r>
            <a:r>
              <a:rPr lang="en-US" altLang="zh-CN" dirty="0"/>
              <a:t>Test*const</a:t>
            </a:r>
            <a:r>
              <a:rPr lang="zh-CN" altLang="en-US" dirty="0"/>
              <a:t>，对象可写</a:t>
            </a:r>
          </a:p>
          <a:p>
            <a:r>
              <a:rPr lang="zh-CN" altLang="en-US" dirty="0"/>
              <a:t>    </a:t>
            </a:r>
            <a:r>
              <a:rPr lang="en-US" altLang="zh-CN" dirty="0"/>
              <a:t>//</a:t>
            </a:r>
            <a:r>
              <a:rPr lang="en-US" altLang="zh-CN" dirty="0" err="1"/>
              <a:t>nn</a:t>
            </a:r>
            <a:r>
              <a:rPr lang="en-US" altLang="zh-CN" dirty="0"/>
              <a:t>--;		//</a:t>
            </a:r>
            <a:r>
              <a:rPr lang="zh-CN" altLang="en-US" dirty="0"/>
              <a:t>错误：</a:t>
            </a:r>
            <a:r>
              <a:rPr lang="en-US" altLang="zh-CN" dirty="0" err="1"/>
              <a:t>nn</a:t>
            </a:r>
            <a:r>
              <a:rPr lang="zh-CN" altLang="en-US" dirty="0"/>
              <a:t>为</a:t>
            </a:r>
            <a:r>
              <a:rPr lang="en-US" altLang="zh-CN" dirty="0"/>
              <a:t>const</a:t>
            </a:r>
            <a:r>
              <a:rPr lang="zh-CN" altLang="en-US" dirty="0"/>
              <a:t>，只读不可写</a:t>
            </a:r>
          </a:p>
          <a:p>
            <a:r>
              <a:rPr lang="zh-CN" altLang="en-US" dirty="0"/>
              <a:t>    </a:t>
            </a:r>
            <a:r>
              <a:rPr lang="en-US" altLang="zh-CN" dirty="0" err="1"/>
              <a:t>const_cast</a:t>
            </a:r>
            <a:r>
              <a:rPr lang="en-US" altLang="zh-CN" dirty="0"/>
              <a:t>&lt;int&amp;&gt;(</a:t>
            </a:r>
            <a:r>
              <a:rPr lang="en-US" altLang="zh-CN" dirty="0" err="1"/>
              <a:t>nn</a:t>
            </a:r>
            <a:r>
              <a:rPr lang="en-US" altLang="zh-CN" dirty="0"/>
              <a:t>)--;	//</a:t>
            </a:r>
            <a:r>
              <a:rPr lang="en-US" altLang="zh-CN" dirty="0" err="1"/>
              <a:t>nn</a:t>
            </a:r>
            <a:r>
              <a:rPr lang="zh-CN" altLang="en-US" dirty="0"/>
              <a:t>去除</a:t>
            </a:r>
            <a:r>
              <a:rPr lang="en-US" altLang="zh-CN" dirty="0"/>
              <a:t>const</a:t>
            </a:r>
            <a:r>
              <a:rPr lang="zh-CN" altLang="en-US" dirty="0"/>
              <a:t>后可写</a:t>
            </a:r>
          </a:p>
          <a:p>
            <a:r>
              <a:rPr lang="en-US" altLang="zh-CN" dirty="0"/>
              <a:t>}</a:t>
            </a:r>
          </a:p>
          <a:p>
            <a:endParaRPr lang="en-US" altLang="zh-CN" dirty="0"/>
          </a:p>
        </p:txBody>
      </p:sp>
    </p:spTree>
    <p:extLst>
      <p:ext uri="{BB962C8B-B14F-4D97-AF65-F5344CB8AC3E}">
        <p14:creationId xmlns:p14="http://schemas.microsoft.com/office/powerpoint/2010/main" val="146178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53D1DF67-9CB2-4332-A1D9-5F41548CBD05}"/>
              </a:ext>
            </a:extLst>
          </p:cNvPr>
          <p:cNvSpPr txBox="1"/>
          <p:nvPr/>
        </p:nvSpPr>
        <p:spPr>
          <a:xfrm>
            <a:off x="994095" y="1645817"/>
            <a:ext cx="9827703" cy="5078313"/>
          </a:xfrm>
          <a:prstGeom prst="rect">
            <a:avLst/>
          </a:prstGeom>
          <a:noFill/>
        </p:spPr>
        <p:txBody>
          <a:bodyPr wrap="square">
            <a:spAutoFit/>
          </a:bodyPr>
          <a:lstStyle/>
          <a:p>
            <a:r>
              <a:rPr lang="en-US" altLang="zh-CN" dirty="0"/>
              <a:t>void main( ) {</a:t>
            </a:r>
          </a:p>
          <a:p>
            <a:r>
              <a:rPr lang="en-US" altLang="zh-CN" dirty="0"/>
              <a:t>    Test a(7);			//</a:t>
            </a:r>
            <a:r>
              <a:rPr lang="en-US" altLang="zh-CN" dirty="0" err="1"/>
              <a:t>a.number</a:t>
            </a:r>
            <a:r>
              <a:rPr lang="en-US" altLang="zh-CN" dirty="0"/>
              <a:t>=7</a:t>
            </a:r>
            <a:r>
              <a:rPr lang="zh-CN" altLang="en-US" dirty="0"/>
              <a:t>，</a:t>
            </a:r>
            <a:r>
              <a:rPr lang="en-US" altLang="zh-CN" dirty="0" err="1"/>
              <a:t>a.nn</a:t>
            </a:r>
            <a:r>
              <a:rPr lang="en-US" altLang="zh-CN" dirty="0"/>
              <a:t>=7</a:t>
            </a:r>
          </a:p>
          <a:p>
            <a:r>
              <a:rPr lang="en-US" altLang="zh-CN" dirty="0"/>
              <a:t>    </a:t>
            </a:r>
            <a:r>
              <a:rPr lang="en-US" altLang="zh-CN" dirty="0" err="1"/>
              <a:t>a.dec</a:t>
            </a:r>
            <a:r>
              <a:rPr lang="en-US" altLang="zh-CN" dirty="0"/>
              <a:t>( );			//</a:t>
            </a:r>
            <a:r>
              <a:rPr lang="en-US" altLang="zh-CN" dirty="0" err="1"/>
              <a:t>a.number</a:t>
            </a:r>
            <a:r>
              <a:rPr lang="en-US" altLang="zh-CN" dirty="0"/>
              <a:t>=6</a:t>
            </a:r>
            <a:r>
              <a:rPr lang="zh-CN" altLang="en-US" dirty="0"/>
              <a:t>，</a:t>
            </a:r>
            <a:r>
              <a:rPr lang="en-US" altLang="zh-CN" dirty="0" err="1"/>
              <a:t>a.nn</a:t>
            </a:r>
            <a:r>
              <a:rPr lang="en-US" altLang="zh-CN" dirty="0"/>
              <a:t>=6		</a:t>
            </a:r>
          </a:p>
          <a:p>
            <a:r>
              <a:rPr lang="en-US" altLang="zh-CN" dirty="0"/>
              <a:t>    const int xx = 0;			//xx</a:t>
            </a:r>
            <a:r>
              <a:rPr lang="zh-CN" altLang="en-US" dirty="0"/>
              <a:t>源类型为</a:t>
            </a:r>
            <a:r>
              <a:rPr lang="en-US" altLang="zh-CN" dirty="0"/>
              <a:t>const int</a:t>
            </a:r>
          </a:p>
          <a:p>
            <a:r>
              <a:rPr lang="en-US" altLang="zh-CN" dirty="0"/>
              <a:t>    const static int&amp; </a:t>
            </a:r>
            <a:r>
              <a:rPr lang="en-US" altLang="zh-CN" dirty="0" err="1"/>
              <a:t>yy</a:t>
            </a:r>
            <a:r>
              <a:rPr lang="en-US" altLang="zh-CN" dirty="0"/>
              <a:t>=0;		//</a:t>
            </a:r>
            <a:r>
              <a:rPr lang="en-US" altLang="zh-CN" dirty="0" err="1"/>
              <a:t>yy</a:t>
            </a:r>
            <a:r>
              <a:rPr lang="zh-CN" altLang="en-US" dirty="0"/>
              <a:t>源类型为</a:t>
            </a:r>
            <a:r>
              <a:rPr lang="en-US" altLang="zh-CN" dirty="0"/>
              <a:t>const int&amp;</a:t>
            </a:r>
          </a:p>
          <a:p>
            <a:r>
              <a:rPr lang="en-US" altLang="zh-CN" dirty="0"/>
              <a:t>    volatile int </a:t>
            </a:r>
            <a:r>
              <a:rPr lang="en-US" altLang="zh-CN" dirty="0" err="1"/>
              <a:t>zz</a:t>
            </a:r>
            <a:r>
              <a:rPr lang="en-US" altLang="zh-CN" dirty="0"/>
              <a:t> = 0; 		//</a:t>
            </a:r>
            <a:r>
              <a:rPr lang="en-US" altLang="zh-CN" dirty="0" err="1"/>
              <a:t>zz</a:t>
            </a:r>
            <a:r>
              <a:rPr lang="en-US" altLang="zh-CN" dirty="0"/>
              <a:t> </a:t>
            </a:r>
            <a:r>
              <a:rPr lang="zh-CN" altLang="en-US" dirty="0"/>
              <a:t>源类型为</a:t>
            </a:r>
            <a:r>
              <a:rPr lang="en-US" altLang="zh-CN" dirty="0"/>
              <a:t>volatile int</a:t>
            </a:r>
          </a:p>
          <a:p>
            <a:r>
              <a:rPr lang="en-US" altLang="zh-CN" dirty="0"/>
              <a:t>    int </a:t>
            </a:r>
            <a:r>
              <a:rPr lang="en-US" altLang="zh-CN" dirty="0" err="1"/>
              <a:t>ww</a:t>
            </a:r>
            <a:r>
              <a:rPr lang="en-US" altLang="zh-CN" dirty="0"/>
              <a:t>=*</a:t>
            </a:r>
            <a:r>
              <a:rPr lang="en-US" altLang="zh-CN" dirty="0" err="1"/>
              <a:t>const_cast</a:t>
            </a:r>
            <a:r>
              <a:rPr lang="en-US" altLang="zh-CN" dirty="0"/>
              <a:t>&lt;int*&gt;(&amp;xx)=2;	//</a:t>
            </a:r>
            <a:r>
              <a:rPr lang="zh-CN" altLang="en-US" dirty="0"/>
              <a:t>但并不能改变受保护的</a:t>
            </a:r>
            <a:r>
              <a:rPr lang="en-US" altLang="zh-CN" dirty="0"/>
              <a:t>xx</a:t>
            </a:r>
            <a:r>
              <a:rPr lang="zh-CN" altLang="en-US" dirty="0"/>
              <a:t>，</a:t>
            </a:r>
            <a:r>
              <a:rPr lang="en-US" altLang="zh-CN" dirty="0" err="1"/>
              <a:t>ww</a:t>
            </a:r>
            <a:r>
              <a:rPr lang="en-US" altLang="zh-CN" dirty="0"/>
              <a:t>=2,  xx=0</a:t>
            </a:r>
          </a:p>
          <a:p>
            <a:r>
              <a:rPr lang="en-US" altLang="zh-CN" dirty="0"/>
              <a:t>    </a:t>
            </a:r>
            <a:r>
              <a:rPr lang="en-US" altLang="zh-CN" dirty="0" err="1"/>
              <a:t>ww</a:t>
            </a:r>
            <a:r>
              <a:rPr lang="en-US" altLang="zh-CN" dirty="0"/>
              <a:t> = xx;			//</a:t>
            </a:r>
            <a:r>
              <a:rPr lang="en-US" altLang="zh-CN" dirty="0" err="1"/>
              <a:t>ww</a:t>
            </a:r>
            <a:r>
              <a:rPr lang="en-US" altLang="zh-CN" dirty="0"/>
              <a:t>=xx=0</a:t>
            </a:r>
            <a:r>
              <a:rPr lang="zh-CN" altLang="en-US" dirty="0"/>
              <a:t>：</a:t>
            </a:r>
            <a:r>
              <a:rPr lang="en-US" altLang="zh-CN" dirty="0"/>
              <a:t>xx</a:t>
            </a:r>
            <a:r>
              <a:rPr lang="zh-CN" altLang="en-US" dirty="0"/>
              <a:t>受保护，</a:t>
            </a:r>
            <a:r>
              <a:rPr lang="en-US" altLang="zh-CN" dirty="0"/>
              <a:t>xx</a:t>
            </a:r>
            <a:r>
              <a:rPr lang="zh-CN" altLang="en-US" dirty="0"/>
              <a:t>的值并未被修改</a:t>
            </a:r>
          </a:p>
          <a:p>
            <a:r>
              <a:rPr lang="zh-CN" altLang="en-US" dirty="0"/>
              <a:t>    </a:t>
            </a:r>
            <a:r>
              <a:rPr lang="en-US" altLang="zh-CN" dirty="0"/>
              <a:t>a.*</a:t>
            </a:r>
            <a:r>
              <a:rPr lang="en-US" altLang="zh-CN" dirty="0" err="1"/>
              <a:t>const_cast</a:t>
            </a:r>
            <a:r>
              <a:rPr lang="en-US" altLang="zh-CN" dirty="0"/>
              <a:t>&lt;int Test::*&gt;(&amp;Test::</a:t>
            </a:r>
            <a:r>
              <a:rPr lang="en-US" altLang="zh-CN" dirty="0" err="1"/>
              <a:t>nn</a:t>
            </a:r>
            <a:r>
              <a:rPr lang="en-US" altLang="zh-CN" dirty="0"/>
              <a:t>)=3;//</a:t>
            </a:r>
            <a:r>
              <a:rPr lang="zh-CN" altLang="en-US" dirty="0"/>
              <a:t>对象实例成员不受保护可修改：</a:t>
            </a:r>
            <a:r>
              <a:rPr lang="en-US" altLang="zh-CN" dirty="0" err="1"/>
              <a:t>a.nn</a:t>
            </a:r>
            <a:r>
              <a:rPr lang="en-US" altLang="zh-CN" dirty="0"/>
              <a:t>=3</a:t>
            </a:r>
          </a:p>
          <a:p>
            <a:r>
              <a:rPr lang="en-US" altLang="zh-CN" dirty="0"/>
              <a:t>    </a:t>
            </a:r>
            <a:r>
              <a:rPr lang="en-US" altLang="zh-CN" dirty="0" err="1"/>
              <a:t>ww</a:t>
            </a:r>
            <a:r>
              <a:rPr lang="en-US" altLang="zh-CN" dirty="0"/>
              <a:t> = </a:t>
            </a:r>
            <a:r>
              <a:rPr lang="en-US" altLang="zh-CN" dirty="0" err="1"/>
              <a:t>a.nn</a:t>
            </a:r>
            <a:r>
              <a:rPr lang="en-US" altLang="zh-CN" dirty="0"/>
              <a:t>;			//</a:t>
            </a:r>
            <a:r>
              <a:rPr lang="en-US" altLang="zh-CN" dirty="0" err="1"/>
              <a:t>ww</a:t>
            </a:r>
            <a:r>
              <a:rPr lang="en-US" altLang="zh-CN" dirty="0"/>
              <a:t>=3</a:t>
            </a:r>
          </a:p>
          <a:p>
            <a:r>
              <a:rPr lang="en-US" altLang="zh-CN" dirty="0"/>
              <a:t>    </a:t>
            </a:r>
            <a:r>
              <a:rPr lang="en-US" altLang="zh-CN" dirty="0" err="1"/>
              <a:t>const_cast</a:t>
            </a:r>
            <a:r>
              <a:rPr lang="en-US" altLang="zh-CN" dirty="0"/>
              <a:t>&lt;volatile int&amp;&gt;(</a:t>
            </a:r>
            <a:r>
              <a:rPr lang="en-US" altLang="zh-CN" dirty="0" err="1"/>
              <a:t>yy</a:t>
            </a:r>
            <a:r>
              <a:rPr lang="en-US" altLang="zh-CN" dirty="0"/>
              <a:t>) = 4;	//</a:t>
            </a:r>
            <a:r>
              <a:rPr lang="zh-CN" altLang="en-US" dirty="0"/>
              <a:t>添加</a:t>
            </a:r>
            <a:r>
              <a:rPr lang="en-US" altLang="zh-CN" dirty="0"/>
              <a:t>volatile</a:t>
            </a:r>
            <a:r>
              <a:rPr lang="zh-CN" altLang="en-US" dirty="0"/>
              <a:t>，引用</a:t>
            </a:r>
            <a:r>
              <a:rPr lang="en-US" altLang="zh-CN" dirty="0" err="1"/>
              <a:t>yy</a:t>
            </a:r>
            <a:r>
              <a:rPr lang="zh-CN" altLang="en-US" dirty="0"/>
              <a:t>无内存不受保护，</a:t>
            </a:r>
            <a:r>
              <a:rPr lang="en-US" altLang="zh-CN" dirty="0" err="1"/>
              <a:t>yy</a:t>
            </a:r>
            <a:r>
              <a:rPr lang="en-US" altLang="zh-CN" dirty="0"/>
              <a:t>=4</a:t>
            </a:r>
          </a:p>
          <a:p>
            <a:r>
              <a:rPr lang="en-US" altLang="zh-CN" dirty="0"/>
              <a:t>    </a:t>
            </a:r>
            <a:r>
              <a:rPr lang="en-US" altLang="zh-CN" dirty="0" err="1"/>
              <a:t>ww</a:t>
            </a:r>
            <a:r>
              <a:rPr lang="en-US" altLang="zh-CN" dirty="0"/>
              <a:t> = </a:t>
            </a:r>
            <a:r>
              <a:rPr lang="en-US" altLang="zh-CN" dirty="0" err="1"/>
              <a:t>yy</a:t>
            </a:r>
            <a:r>
              <a:rPr lang="en-US" altLang="zh-CN" dirty="0"/>
              <a:t>;			//</a:t>
            </a:r>
            <a:r>
              <a:rPr lang="en-US" altLang="zh-CN" dirty="0" err="1"/>
              <a:t>ww</a:t>
            </a:r>
            <a:r>
              <a:rPr lang="en-US" altLang="zh-CN" dirty="0"/>
              <a:t>=4</a:t>
            </a:r>
          </a:p>
          <a:p>
            <a:r>
              <a:rPr lang="en-US" altLang="zh-CN" dirty="0"/>
              <a:t>    </a:t>
            </a:r>
            <a:r>
              <a:rPr lang="en-US" altLang="zh-CN" dirty="0" err="1"/>
              <a:t>const_cast</a:t>
            </a:r>
            <a:r>
              <a:rPr lang="en-US" altLang="zh-CN" dirty="0"/>
              <a:t>&lt;int&amp;&gt;(</a:t>
            </a:r>
            <a:r>
              <a:rPr lang="en-US" altLang="zh-CN" dirty="0" err="1"/>
              <a:t>zz</a:t>
            </a:r>
            <a:r>
              <a:rPr lang="en-US" altLang="zh-CN" dirty="0"/>
              <a:t>)=6;		//</a:t>
            </a:r>
            <a:r>
              <a:rPr lang="zh-CN" altLang="en-US" dirty="0"/>
              <a:t>去除“</a:t>
            </a:r>
            <a:r>
              <a:rPr lang="en-US" altLang="zh-CN" dirty="0" err="1"/>
              <a:t>zz</a:t>
            </a:r>
            <a:r>
              <a:rPr lang="en-US" altLang="zh-CN" dirty="0"/>
              <a:t>”</a:t>
            </a:r>
            <a:r>
              <a:rPr lang="zh-CN" altLang="en-US" dirty="0"/>
              <a:t>源类型“</a:t>
            </a:r>
            <a:r>
              <a:rPr lang="en-US" altLang="zh-CN" dirty="0"/>
              <a:t>volatile int”</a:t>
            </a:r>
            <a:r>
              <a:rPr lang="zh-CN" altLang="en-US" dirty="0"/>
              <a:t>中的</a:t>
            </a:r>
            <a:r>
              <a:rPr lang="en-US" altLang="zh-CN" dirty="0"/>
              <a:t>volatile</a:t>
            </a:r>
            <a:r>
              <a:rPr lang="zh-CN" altLang="en-US" dirty="0"/>
              <a:t>：</a:t>
            </a:r>
            <a:r>
              <a:rPr lang="en-US" altLang="zh-CN" dirty="0" err="1"/>
              <a:t>zz</a:t>
            </a:r>
            <a:r>
              <a:rPr lang="en-US" altLang="zh-CN" dirty="0"/>
              <a:t>=6</a:t>
            </a:r>
          </a:p>
          <a:p>
            <a:r>
              <a:rPr lang="en-US" altLang="zh-CN" dirty="0"/>
              <a:t>    //</a:t>
            </a:r>
            <a:r>
              <a:rPr lang="en-US" altLang="zh-CN" dirty="0" err="1"/>
              <a:t>const_cast</a:t>
            </a:r>
            <a:r>
              <a:rPr lang="en-US" altLang="zh-CN" dirty="0"/>
              <a:t>&lt;const int&amp;&gt;(</a:t>
            </a:r>
            <a:r>
              <a:rPr lang="en-US" altLang="zh-CN" dirty="0" err="1"/>
              <a:t>zz</a:t>
            </a:r>
            <a:r>
              <a:rPr lang="en-US" altLang="zh-CN" dirty="0"/>
              <a:t>)=6;	//</a:t>
            </a:r>
            <a:r>
              <a:rPr lang="zh-CN" altLang="en-US" dirty="0"/>
              <a:t>错误：添加</a:t>
            </a:r>
            <a:r>
              <a:rPr lang="en-US" altLang="zh-CN" dirty="0"/>
              <a:t>const</a:t>
            </a:r>
            <a:r>
              <a:rPr lang="zh-CN" altLang="en-US" dirty="0"/>
              <a:t>后成为传统右值，不能赋值</a:t>
            </a:r>
          </a:p>
          <a:p>
            <a:r>
              <a:rPr lang="zh-CN" altLang="en-US" dirty="0"/>
              <a:t>    </a:t>
            </a:r>
            <a:r>
              <a:rPr lang="en-US" altLang="zh-CN" dirty="0" err="1"/>
              <a:t>ww</a:t>
            </a:r>
            <a:r>
              <a:rPr lang="en-US" altLang="zh-CN" dirty="0"/>
              <a:t>=</a:t>
            </a:r>
            <a:r>
              <a:rPr lang="en-US" altLang="zh-CN" dirty="0" err="1"/>
              <a:t>const_cast</a:t>
            </a:r>
            <a:r>
              <a:rPr lang="en-US" altLang="zh-CN" dirty="0"/>
              <a:t>&lt;const int&amp;&gt;(</a:t>
            </a:r>
            <a:r>
              <a:rPr lang="en-US" altLang="zh-CN" dirty="0" err="1"/>
              <a:t>zz</a:t>
            </a:r>
            <a:r>
              <a:rPr lang="en-US" altLang="zh-CN" dirty="0"/>
              <a:t>);	//</a:t>
            </a:r>
            <a:r>
              <a:rPr lang="zh-CN" altLang="en-US" dirty="0"/>
              <a:t>正确：添加</a:t>
            </a:r>
            <a:r>
              <a:rPr lang="en-US" altLang="zh-CN" dirty="0"/>
              <a:t>const</a:t>
            </a:r>
            <a:r>
              <a:rPr lang="zh-CN" altLang="en-US" dirty="0"/>
              <a:t>后成为传统右值，</a:t>
            </a:r>
            <a:r>
              <a:rPr lang="en-US" altLang="zh-CN" dirty="0" err="1"/>
              <a:t>ww</a:t>
            </a:r>
            <a:r>
              <a:rPr lang="en-US" altLang="zh-CN" dirty="0"/>
              <a:t>=6</a:t>
            </a:r>
          </a:p>
          <a:p>
            <a:r>
              <a:rPr lang="en-US" altLang="zh-CN" dirty="0"/>
              <a:t>    </a:t>
            </a:r>
            <a:r>
              <a:rPr lang="en-US" altLang="zh-CN" dirty="0" err="1"/>
              <a:t>ww</a:t>
            </a:r>
            <a:r>
              <a:rPr lang="en-US" altLang="zh-CN" dirty="0"/>
              <a:t>=*</a:t>
            </a:r>
            <a:r>
              <a:rPr lang="en-US" altLang="zh-CN" dirty="0" err="1"/>
              <a:t>const_cast</a:t>
            </a:r>
            <a:r>
              <a:rPr lang="en-US" altLang="zh-CN" dirty="0"/>
              <a:t>&lt;const int*&gt;(&amp;</a:t>
            </a:r>
            <a:r>
              <a:rPr lang="en-US" altLang="zh-CN" dirty="0" err="1"/>
              <a:t>zz</a:t>
            </a:r>
            <a:r>
              <a:rPr lang="en-US" altLang="zh-CN" dirty="0"/>
              <a:t>);	//</a:t>
            </a:r>
            <a:r>
              <a:rPr lang="zh-CN" altLang="en-US" dirty="0"/>
              <a:t>正确：添加</a:t>
            </a:r>
            <a:r>
              <a:rPr lang="en-US" altLang="zh-CN" dirty="0"/>
              <a:t>const</a:t>
            </a:r>
            <a:r>
              <a:rPr lang="zh-CN" altLang="en-US" dirty="0"/>
              <a:t>后成为传统右值，</a:t>
            </a:r>
            <a:r>
              <a:rPr lang="en-US" altLang="zh-CN" dirty="0" err="1"/>
              <a:t>ww</a:t>
            </a:r>
            <a:r>
              <a:rPr lang="en-US" altLang="zh-CN" dirty="0"/>
              <a:t>=6</a:t>
            </a:r>
          </a:p>
          <a:p>
            <a:r>
              <a:rPr lang="en-US" altLang="zh-CN" dirty="0"/>
              <a:t>    </a:t>
            </a:r>
            <a:r>
              <a:rPr lang="en-US" altLang="zh-CN" dirty="0" err="1"/>
              <a:t>const_cast</a:t>
            </a:r>
            <a:r>
              <a:rPr lang="en-US" altLang="zh-CN" dirty="0"/>
              <a:t>&lt;volatile int&amp;&gt;(</a:t>
            </a:r>
            <a:r>
              <a:rPr lang="en-US" altLang="zh-CN" dirty="0" err="1"/>
              <a:t>ww</a:t>
            </a:r>
            <a:r>
              <a:rPr lang="en-US" altLang="zh-CN" dirty="0"/>
              <a:t>)=5;	//</a:t>
            </a:r>
            <a:r>
              <a:rPr lang="zh-CN" altLang="en-US" dirty="0"/>
              <a:t>正确：添加</a:t>
            </a:r>
            <a:r>
              <a:rPr lang="en-US" altLang="zh-CN" dirty="0"/>
              <a:t>volatile</a:t>
            </a:r>
            <a:r>
              <a:rPr lang="zh-CN" altLang="en-US" dirty="0"/>
              <a:t>：</a:t>
            </a:r>
            <a:r>
              <a:rPr lang="en-US" altLang="zh-CN" dirty="0" err="1"/>
              <a:t>ww</a:t>
            </a:r>
            <a:r>
              <a:rPr lang="en-US" altLang="zh-CN" dirty="0"/>
              <a:t>=5</a:t>
            </a:r>
          </a:p>
          <a:p>
            <a:r>
              <a:rPr lang="en-US" altLang="zh-CN" dirty="0"/>
              <a:t>}</a:t>
            </a:r>
          </a:p>
        </p:txBody>
      </p:sp>
    </p:spTree>
    <p:extLst>
      <p:ext uri="{BB962C8B-B14F-4D97-AF65-F5344CB8AC3E}">
        <p14:creationId xmlns:p14="http://schemas.microsoft.com/office/powerpoint/2010/main" val="130682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err="1"/>
              <a:t>dynamic_cast</a:t>
            </a:r>
            <a:r>
              <a:rPr lang="en-US" altLang="zh-CN" dirty="0"/>
              <a:t>——</a:t>
            </a:r>
            <a:r>
              <a:rPr lang="zh-CN" altLang="en-US" dirty="0"/>
              <a:t>动态转换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9782262" cy="367280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关键字</a:t>
            </a:r>
            <a:r>
              <a:rPr lang="en-US" altLang="zh-CN" sz="2400" b="1" dirty="0" err="1">
                <a:latin typeface="Times New Roman" panose="02020603050405020304" pitchFamily="18" charset="0"/>
              </a:rPr>
              <a:t>dynamic_cast</a:t>
            </a:r>
            <a:r>
              <a:rPr lang="zh-CN" altLang="en-US" sz="2400" b="1" dirty="0">
                <a:latin typeface="Times New Roman" panose="02020603050405020304" pitchFamily="18" charset="0"/>
              </a:rPr>
              <a:t>主要用于子类向父类转换，以及有虚函数的基类向派生类转换。被转换的表达式必须涉及类类型。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使用格式为“</a:t>
            </a:r>
            <a:r>
              <a:rPr lang="en-US" altLang="zh-CN" sz="2400" b="1" dirty="0" err="1">
                <a:latin typeface="Times New Roman" panose="02020603050405020304" pitchFamily="18" charset="0"/>
              </a:rPr>
              <a:t>dynamic_cast</a:t>
            </a:r>
            <a:r>
              <a:rPr lang="en-US" altLang="zh-CN" sz="2400" b="1" dirty="0">
                <a:latin typeface="Times New Roman" panose="02020603050405020304" pitchFamily="18" charset="0"/>
              </a:rPr>
              <a:t>&lt;T&gt; (expr)”</a:t>
            </a:r>
            <a:r>
              <a:rPr lang="zh-CN" altLang="en-US" sz="2400" b="1" dirty="0">
                <a:latin typeface="Times New Roman" panose="02020603050405020304" pitchFamily="18" charset="0"/>
              </a:rPr>
              <a:t>，要求类型</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是类的引用、类的指针或者</a:t>
            </a:r>
            <a:r>
              <a:rPr lang="en-US" altLang="zh-CN" sz="2400" b="1" dirty="0">
                <a:latin typeface="Times New Roman" panose="02020603050405020304" pitchFamily="18" charset="0"/>
              </a:rPr>
              <a:t>void*</a:t>
            </a:r>
            <a:r>
              <a:rPr lang="zh-CN" altLang="en-US" sz="2400" b="1" dirty="0">
                <a:latin typeface="Times New Roman" panose="02020603050405020304" pitchFamily="18" charset="0"/>
              </a:rPr>
              <a:t>类型，而</a:t>
            </a:r>
            <a:r>
              <a:rPr lang="en-US" altLang="zh-CN" sz="2400" b="1" dirty="0">
                <a:latin typeface="Times New Roman" panose="02020603050405020304" pitchFamily="18" charset="0"/>
              </a:rPr>
              <a:t>expr</a:t>
            </a:r>
            <a:r>
              <a:rPr lang="zh-CN" altLang="en-US" sz="2400" b="1" dirty="0">
                <a:latin typeface="Times New Roman" panose="02020603050405020304" pitchFamily="18" charset="0"/>
              </a:rPr>
              <a:t>的源类型必须是类的对象（常量或变量：向引用类型转换）、父类或者子类的引用或指针。</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dynamic_cast</a:t>
            </a:r>
            <a:r>
              <a:rPr lang="zh-CN" altLang="en-US" sz="2400" b="1" dirty="0">
                <a:latin typeface="Times New Roman" panose="02020603050405020304" pitchFamily="18" charset="0"/>
              </a:rPr>
              <a:t>转换时不能去除数值表达式</a:t>
            </a:r>
            <a:r>
              <a:rPr lang="en-US" altLang="zh-CN" sz="2400" b="1" dirty="0">
                <a:latin typeface="Times New Roman" panose="02020603050405020304" pitchFamily="18" charset="0"/>
              </a:rPr>
              <a:t>expr</a:t>
            </a:r>
            <a:r>
              <a:rPr lang="zh-CN" altLang="en-US" sz="2400" b="1" dirty="0">
                <a:latin typeface="Times New Roman" panose="02020603050405020304" pitchFamily="18" charset="0"/>
              </a:rPr>
              <a:t>源类型中的</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err="1">
                <a:latin typeface="Times New Roman" panose="02020603050405020304" pitchFamily="18" charset="0"/>
              </a:rPr>
              <a:t>volitale</a:t>
            </a:r>
            <a:r>
              <a:rPr lang="zh-CN" altLang="en-US" sz="2400" b="1" dirty="0">
                <a:latin typeface="Times New Roman" panose="02020603050405020304" pitchFamily="18" charset="0"/>
              </a:rPr>
              <a:t>属性。</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有址引用和无址引用之间不能相互转换。</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被转换的基类对象必须包含虚函数或纯虚函数才能转换为派生类对象。最好先用</a:t>
            </a:r>
            <a:r>
              <a:rPr lang="en-US" altLang="zh-CN" sz="2400" b="1" dirty="0" err="1">
                <a:latin typeface="Times New Roman" panose="02020603050405020304" pitchFamily="18" charset="0"/>
              </a:rPr>
              <a:t>typeid</a:t>
            </a:r>
            <a:r>
              <a:rPr lang="zh-CN" altLang="en-US" sz="2400" b="1" dirty="0">
                <a:latin typeface="Times New Roman" panose="02020603050405020304" pitchFamily="18" charset="0"/>
              </a:rPr>
              <a:t>检查确保基类对象实际上就是派生类对象。</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79552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380B03AD-6B26-46E9-8DF6-5F499518425B}"/>
              </a:ext>
            </a:extLst>
          </p:cNvPr>
          <p:cNvSpPr txBox="1"/>
          <p:nvPr/>
        </p:nvSpPr>
        <p:spPr>
          <a:xfrm>
            <a:off x="964734" y="1843429"/>
            <a:ext cx="10670795" cy="4524315"/>
          </a:xfrm>
          <a:prstGeom prst="rect">
            <a:avLst/>
          </a:prstGeom>
          <a:noFill/>
        </p:spPr>
        <p:txBody>
          <a:bodyPr wrap="square">
            <a:spAutoFit/>
          </a:bodyPr>
          <a:lstStyle/>
          <a:p>
            <a:r>
              <a:rPr lang="en-US" altLang="zh-CN" dirty="0"/>
              <a:t>【</a:t>
            </a:r>
            <a:r>
              <a:rPr lang="zh-CN" altLang="en-US" dirty="0"/>
              <a:t>例</a:t>
            </a:r>
            <a:r>
              <a:rPr lang="en-US" altLang="zh-CN" dirty="0"/>
              <a:t>12.11】</a:t>
            </a:r>
            <a:r>
              <a:rPr lang="zh-CN" altLang="en-US" dirty="0"/>
              <a:t>运行时不能使用</a:t>
            </a:r>
            <a:r>
              <a:rPr lang="en-US" altLang="zh-CN" dirty="0" err="1"/>
              <a:t>dynamic_cast</a:t>
            </a:r>
            <a:r>
              <a:rPr lang="zh-CN" altLang="en-US" dirty="0"/>
              <a:t>将有址引用转换为无址引用。</a:t>
            </a:r>
            <a:endParaRPr lang="en-US" altLang="zh-CN" dirty="0"/>
          </a:p>
          <a:p>
            <a:r>
              <a:rPr lang="en-US" altLang="zh-CN" dirty="0"/>
              <a:t>#include &lt;iostream&gt;</a:t>
            </a:r>
          </a:p>
          <a:p>
            <a:r>
              <a:rPr lang="en-US" altLang="zh-CN" dirty="0"/>
              <a:t>using namespace std;</a:t>
            </a:r>
          </a:p>
          <a:p>
            <a:r>
              <a:rPr lang="en-US" altLang="zh-CN" dirty="0"/>
              <a:t>struct B { </a:t>
            </a:r>
          </a:p>
          <a:p>
            <a:r>
              <a:rPr lang="en-US" altLang="zh-CN" dirty="0"/>
              <a:t>    int m; </a:t>
            </a:r>
          </a:p>
          <a:p>
            <a:r>
              <a:rPr lang="en-US" altLang="zh-CN" dirty="0"/>
              <a:t>    B(int x): m(x) { }</a:t>
            </a:r>
          </a:p>
          <a:p>
            <a:r>
              <a:rPr lang="en-US" altLang="zh-CN" dirty="0"/>
              <a:t>    virtual void f( ) { </a:t>
            </a:r>
            <a:r>
              <a:rPr lang="en-US" altLang="zh-CN" dirty="0" err="1"/>
              <a:t>cout</a:t>
            </a:r>
            <a:r>
              <a:rPr lang="en-US" altLang="zh-CN" dirty="0"/>
              <a:t> &lt;&lt; 'B'; }	//</a:t>
            </a:r>
            <a:r>
              <a:rPr lang="zh-CN" altLang="en-US" dirty="0"/>
              <a:t>若无虚函数，“</a:t>
            </a:r>
            <a:r>
              <a:rPr lang="en-US" altLang="zh-CN" dirty="0" err="1"/>
              <a:t>dynamic_cast</a:t>
            </a:r>
            <a:r>
              <a:rPr lang="en-US" altLang="zh-CN" dirty="0"/>
              <a:t>&lt;D*&gt;(&amp;b)”</a:t>
            </a:r>
            <a:r>
              <a:rPr lang="zh-CN" altLang="en-US" dirty="0"/>
              <a:t>向下转换出错</a:t>
            </a:r>
          </a:p>
          <a:p>
            <a:r>
              <a:rPr lang="en-US" altLang="zh-CN" dirty="0"/>
              <a:t>};</a:t>
            </a:r>
          </a:p>
          <a:p>
            <a:r>
              <a:rPr lang="en-US" altLang="zh-CN" dirty="0"/>
              <a:t>struct D : public B { 		//B</a:t>
            </a:r>
            <a:r>
              <a:rPr lang="zh-CN" altLang="en-US" dirty="0"/>
              <a:t>是父类，</a:t>
            </a:r>
            <a:r>
              <a:rPr lang="en-US" altLang="zh-CN" dirty="0"/>
              <a:t>D</a:t>
            </a:r>
            <a:r>
              <a:rPr lang="zh-CN" altLang="en-US" dirty="0"/>
              <a:t>是子类</a:t>
            </a:r>
          </a:p>
          <a:p>
            <a:r>
              <a:rPr lang="zh-CN" altLang="en-US" dirty="0"/>
              <a:t>    </a:t>
            </a:r>
            <a:r>
              <a:rPr lang="en-US" altLang="zh-CN" dirty="0"/>
              <a:t>int n; </a:t>
            </a:r>
          </a:p>
          <a:p>
            <a:r>
              <a:rPr lang="en-US" altLang="zh-CN" dirty="0"/>
              <a:t>    D(int x, int y): B(x), n(y) { }</a:t>
            </a:r>
          </a:p>
          <a:p>
            <a:r>
              <a:rPr lang="en-US" altLang="zh-CN" dirty="0"/>
              <a:t>    void f( ) { </a:t>
            </a:r>
            <a:r>
              <a:rPr lang="en-US" altLang="zh-CN" dirty="0" err="1"/>
              <a:t>cout</a:t>
            </a:r>
            <a:r>
              <a:rPr lang="en-US" altLang="zh-CN" dirty="0"/>
              <a:t> &lt;&lt; 'D'; }		//</a:t>
            </a:r>
            <a:r>
              <a:rPr lang="zh-CN" altLang="en-US" dirty="0"/>
              <a:t>函数</a:t>
            </a:r>
            <a:r>
              <a:rPr lang="en-US" altLang="zh-CN" dirty="0"/>
              <a:t>f()</a:t>
            </a:r>
            <a:r>
              <a:rPr lang="zh-CN" altLang="en-US" dirty="0"/>
              <a:t>自动成为虚函数</a:t>
            </a:r>
          </a:p>
          <a:p>
            <a:r>
              <a:rPr lang="en-US" altLang="zh-CN" dirty="0"/>
              <a:t>};</a:t>
            </a:r>
          </a:p>
          <a:p>
            <a:r>
              <a:rPr lang="en-US" altLang="zh-CN" dirty="0"/>
              <a:t>void main( ) {</a:t>
            </a:r>
          </a:p>
          <a:p>
            <a:r>
              <a:rPr lang="en-US" altLang="zh-CN" dirty="0"/>
              <a:t>    B a(3);</a:t>
            </a:r>
          </a:p>
          <a:p>
            <a:r>
              <a:rPr lang="en-US" altLang="zh-CN" dirty="0"/>
              <a:t>    B &amp;b=a;</a:t>
            </a:r>
          </a:p>
        </p:txBody>
      </p:sp>
    </p:spTree>
    <p:extLst>
      <p:ext uri="{BB962C8B-B14F-4D97-AF65-F5344CB8AC3E}">
        <p14:creationId xmlns:p14="http://schemas.microsoft.com/office/powerpoint/2010/main" val="346140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D5970809-59CE-4312-A5B9-A2FE6018A5BF}"/>
              </a:ext>
            </a:extLst>
          </p:cNvPr>
          <p:cNvSpPr txBox="1"/>
          <p:nvPr/>
        </p:nvSpPr>
        <p:spPr>
          <a:xfrm>
            <a:off x="906011" y="1749304"/>
            <a:ext cx="10447789" cy="4524315"/>
          </a:xfrm>
          <a:prstGeom prst="rect">
            <a:avLst/>
          </a:prstGeom>
          <a:noFill/>
        </p:spPr>
        <p:txBody>
          <a:bodyPr wrap="square">
            <a:spAutoFit/>
          </a:bodyPr>
          <a:lstStyle/>
          <a:p>
            <a:r>
              <a:rPr lang="en-US" altLang="zh-CN" dirty="0"/>
              <a:t>    D c(5,7);    </a:t>
            </a:r>
          </a:p>
          <a:p>
            <a:r>
              <a:rPr lang="en-US" altLang="zh-CN" dirty="0"/>
              <a:t>    D &amp;d=c;</a:t>
            </a:r>
          </a:p>
          <a:p>
            <a:r>
              <a:rPr lang="en-US" altLang="zh-CN" dirty="0"/>
              <a:t>    D *pc1 = </a:t>
            </a:r>
            <a:r>
              <a:rPr lang="en-US" altLang="zh-CN" dirty="0" err="1"/>
              <a:t>static_cast</a:t>
            </a:r>
            <a:r>
              <a:rPr lang="en-US" altLang="zh-CN" dirty="0"/>
              <a:t>&lt;D*&gt;(&amp;a);	//</a:t>
            </a:r>
            <a:r>
              <a:rPr lang="zh-CN" altLang="en-US" dirty="0"/>
              <a:t>语法正确但为不安全的自上向下转换</a:t>
            </a:r>
          </a:p>
          <a:p>
            <a:r>
              <a:rPr lang="zh-CN" altLang="en-US" dirty="0"/>
              <a:t>    </a:t>
            </a:r>
            <a:r>
              <a:rPr lang="en-US" altLang="zh-CN" dirty="0"/>
              <a:t>pc1-&gt;f( );			//</a:t>
            </a:r>
            <a:r>
              <a:rPr lang="zh-CN" altLang="en-US" dirty="0"/>
              <a:t>输出</a:t>
            </a:r>
            <a:r>
              <a:rPr lang="en-US" altLang="zh-CN" dirty="0"/>
              <a:t>B</a:t>
            </a:r>
          </a:p>
          <a:p>
            <a:r>
              <a:rPr lang="en-US" altLang="zh-CN" dirty="0"/>
              <a:t>    D *pc2 = </a:t>
            </a:r>
            <a:r>
              <a:rPr lang="en-US" altLang="zh-CN" dirty="0" err="1"/>
              <a:t>static_cast</a:t>
            </a:r>
            <a:r>
              <a:rPr lang="en-US" altLang="zh-CN" dirty="0"/>
              <a:t>&lt;D*&gt;(&amp;b);	//</a:t>
            </a:r>
            <a:r>
              <a:rPr lang="zh-CN" altLang="en-US" dirty="0"/>
              <a:t>语法正确但为不安全的自上向下转换</a:t>
            </a:r>
          </a:p>
          <a:p>
            <a:r>
              <a:rPr lang="zh-CN" altLang="en-US" dirty="0"/>
              <a:t>    </a:t>
            </a:r>
            <a:r>
              <a:rPr lang="en-US" altLang="zh-CN" dirty="0"/>
              <a:t>pc2-&gt;f( );			//</a:t>
            </a:r>
            <a:r>
              <a:rPr lang="zh-CN" altLang="en-US" dirty="0"/>
              <a:t>输出</a:t>
            </a:r>
            <a:r>
              <a:rPr lang="en-US" altLang="zh-CN" dirty="0"/>
              <a:t>B</a:t>
            </a:r>
          </a:p>
          <a:p>
            <a:r>
              <a:rPr lang="en-US" altLang="zh-CN" dirty="0"/>
              <a:t>    D *pc3 = </a:t>
            </a:r>
            <a:r>
              <a:rPr lang="en-US" altLang="zh-CN" dirty="0" err="1"/>
              <a:t>dynamic_cast</a:t>
            </a:r>
            <a:r>
              <a:rPr lang="en-US" altLang="zh-CN" dirty="0"/>
              <a:t>&lt;D*&gt;(&amp;a);	//</a:t>
            </a:r>
            <a:r>
              <a:rPr lang="zh-CN" altLang="en-US" dirty="0"/>
              <a:t>若</a:t>
            </a:r>
            <a:r>
              <a:rPr lang="en-US" altLang="zh-CN" dirty="0"/>
              <a:t>a</a:t>
            </a:r>
            <a:r>
              <a:rPr lang="zh-CN" altLang="en-US" dirty="0"/>
              <a:t>无虚函数</a:t>
            </a:r>
            <a:r>
              <a:rPr lang="en-US" altLang="zh-CN" dirty="0"/>
              <a:t>f( )</a:t>
            </a:r>
            <a:r>
              <a:rPr lang="zh-CN" altLang="en-US" dirty="0"/>
              <a:t>，则自上向下转换错误</a:t>
            </a:r>
          </a:p>
          <a:p>
            <a:r>
              <a:rPr lang="zh-CN" altLang="en-US" dirty="0"/>
              <a:t>    </a:t>
            </a:r>
            <a:r>
              <a:rPr lang="en-US" altLang="zh-CN" dirty="0"/>
              <a:t>pc3-&gt;f( );			//</a:t>
            </a:r>
            <a:r>
              <a:rPr lang="zh-CN" altLang="en-US" dirty="0"/>
              <a:t>运行异常：</a:t>
            </a:r>
            <a:r>
              <a:rPr lang="en-US" altLang="zh-CN" dirty="0"/>
              <a:t>pc3</a:t>
            </a:r>
            <a:r>
              <a:rPr lang="zh-CN" altLang="en-US" dirty="0"/>
              <a:t>为</a:t>
            </a:r>
            <a:r>
              <a:rPr lang="en-US" altLang="zh-CN" dirty="0" err="1"/>
              <a:t>nullptr</a:t>
            </a:r>
            <a:r>
              <a:rPr lang="zh-CN" altLang="en-US" dirty="0"/>
              <a:t>（</a:t>
            </a:r>
            <a:r>
              <a:rPr lang="en-US" altLang="zh-CN" dirty="0"/>
              <a:t>a</a:t>
            </a:r>
            <a:r>
              <a:rPr lang="zh-CN" altLang="en-US" dirty="0"/>
              <a:t>非子类对象）</a:t>
            </a:r>
          </a:p>
          <a:p>
            <a:r>
              <a:rPr lang="zh-CN" altLang="en-US" dirty="0"/>
              <a:t>    </a:t>
            </a:r>
            <a:r>
              <a:rPr lang="en-US" altLang="zh-CN" dirty="0"/>
              <a:t>D *pc4 = </a:t>
            </a:r>
            <a:r>
              <a:rPr lang="en-US" altLang="zh-CN" dirty="0" err="1"/>
              <a:t>dynamic_cast</a:t>
            </a:r>
            <a:r>
              <a:rPr lang="en-US" altLang="zh-CN" dirty="0"/>
              <a:t>&lt;D*&gt;(&amp;b);	//</a:t>
            </a:r>
            <a:r>
              <a:rPr lang="zh-CN" altLang="en-US" dirty="0"/>
              <a:t>若</a:t>
            </a:r>
            <a:r>
              <a:rPr lang="en-US" altLang="zh-CN" dirty="0"/>
              <a:t>b</a:t>
            </a:r>
            <a:r>
              <a:rPr lang="zh-CN" altLang="en-US" dirty="0"/>
              <a:t>无虚函数</a:t>
            </a:r>
            <a:r>
              <a:rPr lang="en-US" altLang="zh-CN" dirty="0"/>
              <a:t>f( )</a:t>
            </a:r>
            <a:r>
              <a:rPr lang="zh-CN" altLang="en-US" dirty="0"/>
              <a:t>，则自上向下转换错误</a:t>
            </a:r>
          </a:p>
          <a:p>
            <a:r>
              <a:rPr lang="zh-CN" altLang="en-US" dirty="0"/>
              <a:t>    </a:t>
            </a:r>
            <a:r>
              <a:rPr lang="en-US" altLang="zh-CN" dirty="0"/>
              <a:t>pc4-&gt;f( );			//</a:t>
            </a:r>
            <a:r>
              <a:rPr lang="zh-CN" altLang="en-US" dirty="0"/>
              <a:t>运行异常：</a:t>
            </a:r>
            <a:r>
              <a:rPr lang="en-US" altLang="zh-CN" dirty="0"/>
              <a:t>pc4</a:t>
            </a:r>
            <a:r>
              <a:rPr lang="zh-CN" altLang="en-US" dirty="0"/>
              <a:t>为空指针（</a:t>
            </a:r>
            <a:r>
              <a:rPr lang="en-US" altLang="zh-CN" dirty="0"/>
              <a:t>b</a:t>
            </a:r>
            <a:r>
              <a:rPr lang="zh-CN" altLang="en-US" dirty="0"/>
              <a:t>非子类对象）</a:t>
            </a:r>
          </a:p>
          <a:p>
            <a:r>
              <a:rPr lang="zh-CN" altLang="en-US" dirty="0"/>
              <a:t>    </a:t>
            </a:r>
            <a:r>
              <a:rPr lang="en-US" altLang="zh-CN" dirty="0"/>
              <a:t>B *pb1 = </a:t>
            </a:r>
            <a:r>
              <a:rPr lang="en-US" altLang="zh-CN" dirty="0" err="1"/>
              <a:t>dynamic_cast</a:t>
            </a:r>
            <a:r>
              <a:rPr lang="en-US" altLang="zh-CN" dirty="0"/>
              <a:t>&lt;D*&gt;(&amp;c);	//</a:t>
            </a:r>
            <a:r>
              <a:rPr lang="zh-CN" altLang="en-US" dirty="0"/>
              <a:t>语法正确且为安全的自下向上赋值</a:t>
            </a:r>
          </a:p>
          <a:p>
            <a:r>
              <a:rPr lang="zh-CN" altLang="en-US" dirty="0"/>
              <a:t>    </a:t>
            </a:r>
            <a:r>
              <a:rPr lang="en-US" altLang="zh-CN" dirty="0"/>
              <a:t>pb1-&gt;f( );			//</a:t>
            </a:r>
            <a:r>
              <a:rPr lang="zh-CN" altLang="en-US" dirty="0"/>
              <a:t>输出</a:t>
            </a:r>
            <a:r>
              <a:rPr lang="en-US" altLang="zh-CN" dirty="0"/>
              <a:t>D</a:t>
            </a:r>
            <a:r>
              <a:rPr lang="zh-CN" altLang="en-US" dirty="0"/>
              <a:t>：正确的多态行为	</a:t>
            </a:r>
          </a:p>
          <a:p>
            <a:r>
              <a:rPr lang="zh-CN" altLang="en-US" dirty="0"/>
              <a:t>    </a:t>
            </a:r>
            <a:r>
              <a:rPr lang="en-US" altLang="zh-CN" dirty="0"/>
              <a:t>B *pb2 = </a:t>
            </a:r>
            <a:r>
              <a:rPr lang="en-US" altLang="zh-CN" dirty="0" err="1"/>
              <a:t>dynamic_cast</a:t>
            </a:r>
            <a:r>
              <a:rPr lang="en-US" altLang="zh-CN" dirty="0"/>
              <a:t>&lt;D*&gt;(&amp;d);	//</a:t>
            </a:r>
            <a:r>
              <a:rPr lang="zh-CN" altLang="en-US" dirty="0"/>
              <a:t>语法正确且为安全的自下向上赋值</a:t>
            </a:r>
          </a:p>
          <a:p>
            <a:r>
              <a:rPr lang="zh-CN" altLang="en-US" dirty="0"/>
              <a:t>    </a:t>
            </a:r>
            <a:r>
              <a:rPr lang="en-US" altLang="zh-CN" dirty="0"/>
              <a:t>pb2-&gt;f( );			//</a:t>
            </a:r>
            <a:r>
              <a:rPr lang="zh-CN" altLang="en-US" dirty="0"/>
              <a:t>输出</a:t>
            </a:r>
            <a:r>
              <a:rPr lang="en-US" altLang="zh-CN" dirty="0"/>
              <a:t>D</a:t>
            </a:r>
            <a:r>
              <a:rPr lang="zh-CN" altLang="en-US" dirty="0"/>
              <a:t>：正确的多态行为</a:t>
            </a:r>
          </a:p>
          <a:p>
            <a:r>
              <a:rPr lang="zh-CN" altLang="en-US" dirty="0"/>
              <a:t>    </a:t>
            </a:r>
            <a:r>
              <a:rPr lang="en-US" altLang="zh-CN" dirty="0"/>
              <a:t>D &amp;ra1 = </a:t>
            </a:r>
            <a:r>
              <a:rPr lang="en-US" altLang="zh-CN" dirty="0" err="1"/>
              <a:t>static_cast</a:t>
            </a:r>
            <a:r>
              <a:rPr lang="en-US" altLang="zh-CN" dirty="0"/>
              <a:t>&lt;D&amp;&gt;(a);	//</a:t>
            </a:r>
            <a:r>
              <a:rPr lang="zh-CN" altLang="en-US" dirty="0"/>
              <a:t>语法正确但不为安全的自上向下转换</a:t>
            </a:r>
          </a:p>
          <a:p>
            <a:r>
              <a:rPr lang="zh-CN" altLang="en-US" dirty="0"/>
              <a:t>    </a:t>
            </a:r>
            <a:r>
              <a:rPr lang="en-US" altLang="zh-CN" dirty="0"/>
              <a:t>ra1.f( );			//</a:t>
            </a:r>
            <a:r>
              <a:rPr lang="zh-CN" altLang="en-US" dirty="0"/>
              <a:t>输出</a:t>
            </a:r>
            <a:r>
              <a:rPr lang="en-US" altLang="zh-CN" dirty="0"/>
              <a:t>B</a:t>
            </a:r>
          </a:p>
        </p:txBody>
      </p:sp>
    </p:spTree>
    <p:extLst>
      <p:ext uri="{BB962C8B-B14F-4D97-AF65-F5344CB8AC3E}">
        <p14:creationId xmlns:p14="http://schemas.microsoft.com/office/powerpoint/2010/main" val="90456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8307CA2E-E711-49CD-9053-F3A3EF5FCE8E}"/>
              </a:ext>
            </a:extLst>
          </p:cNvPr>
          <p:cNvSpPr txBox="1"/>
          <p:nvPr/>
        </p:nvSpPr>
        <p:spPr>
          <a:xfrm>
            <a:off x="939567" y="1796981"/>
            <a:ext cx="10515600" cy="4247317"/>
          </a:xfrm>
          <a:prstGeom prst="rect">
            <a:avLst/>
          </a:prstGeom>
          <a:noFill/>
        </p:spPr>
        <p:txBody>
          <a:bodyPr wrap="square">
            <a:spAutoFit/>
          </a:bodyPr>
          <a:lstStyle/>
          <a:p>
            <a:r>
              <a:rPr lang="en-US" altLang="zh-CN" dirty="0"/>
              <a:t>    D &amp;ra2 = </a:t>
            </a:r>
            <a:r>
              <a:rPr lang="en-US" altLang="zh-CN" dirty="0" err="1"/>
              <a:t>static_cast</a:t>
            </a:r>
            <a:r>
              <a:rPr lang="en-US" altLang="zh-CN" dirty="0"/>
              <a:t>&lt;D&amp;&gt;(b);	//</a:t>
            </a:r>
            <a:r>
              <a:rPr lang="zh-CN" altLang="en-US" dirty="0"/>
              <a:t>语法正确但不为安全的自上向下转换</a:t>
            </a:r>
          </a:p>
          <a:p>
            <a:r>
              <a:rPr lang="zh-CN" altLang="en-US" dirty="0"/>
              <a:t>    </a:t>
            </a:r>
            <a:r>
              <a:rPr lang="en-US" altLang="zh-CN" dirty="0"/>
              <a:t>ra2.f( );			//</a:t>
            </a:r>
            <a:r>
              <a:rPr lang="zh-CN" altLang="en-US" dirty="0"/>
              <a:t>输出</a:t>
            </a:r>
            <a:r>
              <a:rPr lang="en-US" altLang="zh-CN" dirty="0"/>
              <a:t>B</a:t>
            </a:r>
            <a:r>
              <a:rPr lang="zh-CN" altLang="en-US" dirty="0"/>
              <a:t>：根据虚函数入口地址表首址</a:t>
            </a:r>
          </a:p>
          <a:p>
            <a:r>
              <a:rPr lang="zh-CN" altLang="en-US" dirty="0"/>
              <a:t>    </a:t>
            </a:r>
            <a:r>
              <a:rPr lang="en-US" altLang="zh-CN" dirty="0"/>
              <a:t>B &amp;rc1 = </a:t>
            </a:r>
            <a:r>
              <a:rPr lang="en-US" altLang="zh-CN" dirty="0" err="1"/>
              <a:t>dynamic_cast</a:t>
            </a:r>
            <a:r>
              <a:rPr lang="en-US" altLang="zh-CN" dirty="0"/>
              <a:t>&lt;D&amp;&gt;(c);	//</a:t>
            </a:r>
            <a:r>
              <a:rPr lang="zh-CN" altLang="en-US" dirty="0"/>
              <a:t>语法正确且为安全的自下向上赋值</a:t>
            </a:r>
          </a:p>
          <a:p>
            <a:r>
              <a:rPr lang="zh-CN" altLang="en-US" dirty="0"/>
              <a:t>    </a:t>
            </a:r>
            <a:r>
              <a:rPr lang="en-US" altLang="zh-CN" dirty="0"/>
              <a:t>rc1.f( );				//</a:t>
            </a:r>
            <a:r>
              <a:rPr lang="zh-CN" altLang="en-US" dirty="0"/>
              <a:t>输出</a:t>
            </a:r>
            <a:r>
              <a:rPr lang="en-US" altLang="zh-CN" dirty="0"/>
              <a:t>D</a:t>
            </a:r>
            <a:r>
              <a:rPr lang="zh-CN" altLang="en-US" dirty="0"/>
              <a:t>：正确的多态行为</a:t>
            </a:r>
          </a:p>
          <a:p>
            <a:r>
              <a:rPr lang="zh-CN" altLang="en-US" dirty="0"/>
              <a:t>    </a:t>
            </a:r>
            <a:r>
              <a:rPr lang="en-US" altLang="zh-CN" dirty="0"/>
              <a:t>B &amp;rc2 = </a:t>
            </a:r>
            <a:r>
              <a:rPr lang="en-US" altLang="zh-CN" dirty="0" err="1"/>
              <a:t>dynamic_cast</a:t>
            </a:r>
            <a:r>
              <a:rPr lang="en-US" altLang="zh-CN" dirty="0"/>
              <a:t>&lt;D&amp;&gt;(d);	//</a:t>
            </a:r>
            <a:r>
              <a:rPr lang="zh-CN" altLang="en-US" dirty="0"/>
              <a:t>语法正确且为安全的自下向上赋值</a:t>
            </a:r>
          </a:p>
          <a:p>
            <a:r>
              <a:rPr lang="zh-CN" altLang="en-US" dirty="0"/>
              <a:t>    </a:t>
            </a:r>
            <a:r>
              <a:rPr lang="en-US" altLang="zh-CN" dirty="0"/>
              <a:t>rc2.f( );				//</a:t>
            </a:r>
            <a:r>
              <a:rPr lang="zh-CN" altLang="en-US" dirty="0"/>
              <a:t>输出</a:t>
            </a:r>
            <a:r>
              <a:rPr lang="en-US" altLang="zh-CN" dirty="0"/>
              <a:t>D</a:t>
            </a:r>
            <a:r>
              <a:rPr lang="zh-CN" altLang="en-US" dirty="0"/>
              <a:t>：正确的多态行为</a:t>
            </a:r>
          </a:p>
          <a:p>
            <a:r>
              <a:rPr lang="zh-CN" altLang="en-US" dirty="0"/>
              <a:t>    </a:t>
            </a:r>
            <a:r>
              <a:rPr lang="en-US" altLang="zh-CN" dirty="0"/>
              <a:t>B &amp;&amp;rc3 = </a:t>
            </a:r>
            <a:r>
              <a:rPr lang="en-US" altLang="zh-CN" dirty="0" err="1"/>
              <a:t>static_cast</a:t>
            </a:r>
            <a:r>
              <a:rPr lang="en-US" altLang="zh-CN" dirty="0"/>
              <a:t>&lt;D&amp;&amp;&gt;(c);	//</a:t>
            </a:r>
            <a:r>
              <a:rPr lang="zh-CN" altLang="en-US" dirty="0"/>
              <a:t>语法正确且为安全的自下向上赋值</a:t>
            </a:r>
          </a:p>
          <a:p>
            <a:r>
              <a:rPr lang="zh-CN" altLang="en-US" dirty="0"/>
              <a:t>    </a:t>
            </a:r>
            <a:r>
              <a:rPr lang="en-US" altLang="zh-CN" dirty="0"/>
              <a:t>rc3.f( );				//</a:t>
            </a:r>
            <a:r>
              <a:rPr lang="zh-CN" altLang="en-US" dirty="0"/>
              <a:t>输出</a:t>
            </a:r>
            <a:r>
              <a:rPr lang="en-US" altLang="zh-CN" dirty="0"/>
              <a:t>D</a:t>
            </a:r>
            <a:r>
              <a:rPr lang="zh-CN" altLang="en-US" dirty="0"/>
              <a:t>：正确的多态行为</a:t>
            </a:r>
          </a:p>
          <a:p>
            <a:r>
              <a:rPr lang="zh-CN" altLang="en-US" dirty="0"/>
              <a:t>    </a:t>
            </a:r>
            <a:r>
              <a:rPr lang="en-US" altLang="zh-CN" dirty="0"/>
              <a:t>B &amp;&amp;rc4 = </a:t>
            </a:r>
            <a:r>
              <a:rPr lang="en-US" altLang="zh-CN" dirty="0" err="1"/>
              <a:t>dynamic_cast</a:t>
            </a:r>
            <a:r>
              <a:rPr lang="en-US" altLang="zh-CN" dirty="0"/>
              <a:t>&lt;D&amp;&amp;&gt;(c);//</a:t>
            </a:r>
            <a:r>
              <a:rPr lang="zh-CN" altLang="en-US" dirty="0"/>
              <a:t>语法正确且为安全的自下向上赋值</a:t>
            </a:r>
          </a:p>
          <a:p>
            <a:r>
              <a:rPr lang="zh-CN" altLang="en-US" dirty="0"/>
              <a:t>    </a:t>
            </a:r>
            <a:r>
              <a:rPr lang="en-US" altLang="zh-CN" dirty="0"/>
              <a:t>rc4.f( );				//</a:t>
            </a:r>
            <a:r>
              <a:rPr lang="zh-CN" altLang="en-US" dirty="0"/>
              <a:t>输出</a:t>
            </a:r>
            <a:r>
              <a:rPr lang="en-US" altLang="zh-CN" dirty="0"/>
              <a:t>D</a:t>
            </a:r>
            <a:r>
              <a:rPr lang="zh-CN" altLang="en-US" dirty="0"/>
              <a:t>：正确的多态行为</a:t>
            </a:r>
          </a:p>
          <a:p>
            <a:r>
              <a:rPr lang="zh-CN" altLang="en-US" dirty="0"/>
              <a:t>    </a:t>
            </a:r>
            <a:r>
              <a:rPr lang="en-US" altLang="zh-CN" dirty="0"/>
              <a:t>B &amp;&amp;rc5 = </a:t>
            </a:r>
            <a:r>
              <a:rPr lang="en-US" altLang="zh-CN" dirty="0" err="1"/>
              <a:t>static_cast</a:t>
            </a:r>
            <a:r>
              <a:rPr lang="en-US" altLang="zh-CN" dirty="0"/>
              <a:t>&lt;D&amp;&amp;&gt;(d);	//</a:t>
            </a:r>
            <a:r>
              <a:rPr lang="zh-CN" altLang="en-US" dirty="0"/>
              <a:t>语法正确且为安全的自下向上赋值</a:t>
            </a:r>
          </a:p>
          <a:p>
            <a:r>
              <a:rPr lang="zh-CN" altLang="en-US" dirty="0"/>
              <a:t>    </a:t>
            </a:r>
            <a:r>
              <a:rPr lang="en-US" altLang="zh-CN" dirty="0"/>
              <a:t>rc5.f( );				//</a:t>
            </a:r>
            <a:r>
              <a:rPr lang="zh-CN" altLang="en-US" dirty="0"/>
              <a:t>输出</a:t>
            </a:r>
            <a:r>
              <a:rPr lang="en-US" altLang="zh-CN" dirty="0"/>
              <a:t>D</a:t>
            </a:r>
            <a:r>
              <a:rPr lang="zh-CN" altLang="en-US" dirty="0"/>
              <a:t>：正确的多态行为</a:t>
            </a:r>
          </a:p>
          <a:p>
            <a:r>
              <a:rPr lang="zh-CN" altLang="en-US" dirty="0"/>
              <a:t>    </a:t>
            </a:r>
            <a:r>
              <a:rPr lang="en-US" altLang="zh-CN" dirty="0"/>
              <a:t>B &amp;rc6 = </a:t>
            </a:r>
            <a:r>
              <a:rPr lang="en-US" altLang="zh-CN" dirty="0" err="1"/>
              <a:t>dynamic_cast</a:t>
            </a:r>
            <a:r>
              <a:rPr lang="en-US" altLang="zh-CN" dirty="0"/>
              <a:t>&lt;D&amp;&gt;(rc5);	//</a:t>
            </a:r>
            <a:r>
              <a:rPr lang="zh-CN" altLang="en-US" dirty="0"/>
              <a:t>正确：自上向下转换，自下向上赋值</a:t>
            </a:r>
          </a:p>
          <a:p>
            <a:r>
              <a:rPr lang="zh-CN" altLang="en-US" dirty="0"/>
              <a:t>    </a:t>
            </a:r>
            <a:r>
              <a:rPr lang="en-US" altLang="zh-CN" dirty="0"/>
              <a:t>rc6.f( );				//</a:t>
            </a:r>
            <a:r>
              <a:rPr lang="zh-CN" altLang="en-US" dirty="0"/>
              <a:t>输出</a:t>
            </a:r>
            <a:r>
              <a:rPr lang="en-US" altLang="zh-CN" dirty="0"/>
              <a:t>D</a:t>
            </a:r>
            <a:r>
              <a:rPr lang="zh-CN" altLang="en-US" dirty="0"/>
              <a:t>：正确的多态行为</a:t>
            </a:r>
          </a:p>
          <a:p>
            <a:r>
              <a:rPr lang="en-US" altLang="zh-CN" dirty="0"/>
              <a:t>}</a:t>
            </a:r>
            <a:endParaRPr lang="zh-CN" altLang="en-US" dirty="0"/>
          </a:p>
        </p:txBody>
      </p:sp>
    </p:spTree>
    <p:extLst>
      <p:ext uri="{BB962C8B-B14F-4D97-AF65-F5344CB8AC3E}">
        <p14:creationId xmlns:p14="http://schemas.microsoft.com/office/powerpoint/2010/main" val="203470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err="1"/>
              <a:t>reinterpret_cast</a:t>
            </a:r>
            <a:r>
              <a:rPr lang="en-US" altLang="zh-CN" dirty="0"/>
              <a:t>——</a:t>
            </a:r>
            <a:r>
              <a:rPr lang="zh-CN" altLang="en-US" dirty="0"/>
              <a:t>重释转换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300800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关键字</a:t>
            </a:r>
            <a:r>
              <a:rPr lang="en-US" altLang="zh-CN" sz="2400" b="1" dirty="0" err="1">
                <a:latin typeface="Times New Roman" panose="02020603050405020304" pitchFamily="18" charset="0"/>
              </a:rPr>
              <a:t>reinterpret_cast</a:t>
            </a:r>
            <a:r>
              <a:rPr lang="zh-CN" altLang="en-US" sz="2400" b="1" dirty="0">
                <a:latin typeface="Times New Roman" panose="02020603050405020304" pitchFamily="18" charset="0"/>
              </a:rPr>
              <a:t>名字到指针或引用类型的转换、有址引用与无址引用之间的相互转换、以及指针与足够大的整数类型之间的相互转换。</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使用格式为“</a:t>
            </a:r>
            <a:r>
              <a:rPr lang="en-US" altLang="zh-CN" sz="2400" b="1" dirty="0" err="1">
                <a:latin typeface="Times New Roman" panose="02020603050405020304" pitchFamily="18" charset="0"/>
              </a:rPr>
              <a:t>reinterpret_cast</a:t>
            </a:r>
            <a:r>
              <a:rPr lang="en-US" altLang="zh-CN" sz="2400" b="1" dirty="0">
                <a:latin typeface="Times New Roman" panose="02020603050405020304" pitchFamily="18" charset="0"/>
              </a:rPr>
              <a:t> &lt;T&gt; (expr)”</a:t>
            </a:r>
            <a:r>
              <a:rPr lang="zh-CN" altLang="en-US" sz="2400" b="1" dirty="0">
                <a:latin typeface="Times New Roman" panose="02020603050405020304" pitchFamily="18" charset="0"/>
              </a:rPr>
              <a:t>，用于将数值表达式</a:t>
            </a:r>
            <a:r>
              <a:rPr lang="en-US" altLang="zh-CN" sz="2400" b="1" dirty="0">
                <a:latin typeface="Times New Roman" panose="02020603050405020304" pitchFamily="18" charset="0"/>
              </a:rPr>
              <a:t>expr</a:t>
            </a:r>
            <a:r>
              <a:rPr lang="zh-CN" altLang="en-US" sz="2400" b="1" dirty="0">
                <a:latin typeface="Times New Roman" panose="02020603050405020304" pitchFamily="18" charset="0"/>
              </a:rPr>
              <a:t>的值转换成</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类型的值。</a:t>
            </a:r>
            <a:r>
              <a:rPr lang="en-US" altLang="zh-CN" sz="2400" b="1" dirty="0">
                <a:latin typeface="Times New Roman" panose="02020603050405020304" pitchFamily="18" charset="0"/>
              </a:rPr>
              <a:t> T</a:t>
            </a:r>
            <a:r>
              <a:rPr lang="zh-CN" altLang="en-US" sz="2400" b="1" dirty="0">
                <a:latin typeface="Times New Roman" panose="02020603050405020304" pitchFamily="18" charset="0"/>
              </a:rPr>
              <a:t>类型不能是实例数据成员指针。</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转换为足够大的整数类型是指能够存储一个地址或者指针的整数类型，</a:t>
            </a:r>
            <a:r>
              <a:rPr lang="en-US" altLang="zh-CN" sz="2400" b="1" dirty="0">
                <a:latin typeface="Times New Roman" panose="02020603050405020304" pitchFamily="18" charset="0"/>
              </a:rPr>
              <a:t>X86</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X64</a:t>
            </a:r>
            <a:r>
              <a:rPr lang="zh-CN" altLang="en-US" sz="2400" b="1" dirty="0">
                <a:latin typeface="Times New Roman" panose="02020603050405020304" pitchFamily="18" charset="0"/>
              </a:rPr>
              <a:t>的指针大小不同，</a:t>
            </a:r>
            <a:r>
              <a:rPr lang="en-US" altLang="zh-CN" sz="2400" b="1" dirty="0">
                <a:latin typeface="Times New Roman" panose="02020603050405020304" pitchFamily="18" charset="0"/>
              </a:rPr>
              <a:t>X86</a:t>
            </a: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int</a:t>
            </a:r>
            <a:r>
              <a:rPr lang="zh-CN" altLang="en-US" sz="2400" b="1" dirty="0">
                <a:latin typeface="Times New Roman" panose="02020603050405020304" pitchFamily="18" charset="0"/>
              </a:rPr>
              <a:t>类型即可。</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为使用</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&amp;&amp;</a:t>
            </a:r>
            <a:r>
              <a:rPr lang="zh-CN" altLang="en-US" sz="2400" b="1" dirty="0">
                <a:latin typeface="Times New Roman" panose="02020603050405020304" pitchFamily="18" charset="0"/>
              </a:rPr>
              <a:t>定义的引用类型时，</a:t>
            </a:r>
            <a:r>
              <a:rPr lang="en-US" altLang="zh-CN" sz="2400" b="1" dirty="0">
                <a:latin typeface="Times New Roman" panose="02020603050405020304" pitchFamily="18" charset="0"/>
              </a:rPr>
              <a:t>expr</a:t>
            </a:r>
            <a:r>
              <a:rPr lang="zh-CN" altLang="en-US" sz="2400" b="1" dirty="0">
                <a:latin typeface="Times New Roman" panose="02020603050405020304" pitchFamily="18" charset="0"/>
              </a:rPr>
              <a:t>必须是一个有址表达式。</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有址引用和无址引用之间可以相互转换。</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84456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12.1  </a:t>
            </a:r>
            <a:r>
              <a:rPr lang="zh-CN" altLang="en-US" dirty="0"/>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73692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X86</a:t>
            </a:r>
            <a:r>
              <a:rPr lang="zh-CN" altLang="en-US" sz="2400" b="1" dirty="0">
                <a:latin typeface="Times New Roman" panose="02020603050405020304" pitchFamily="18" charset="0"/>
              </a:rPr>
              <a:t>编译模式简单类型字节数：</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(bool)≤</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(char)≤</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(short)≤ </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(int)≤</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 (long)≤</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(float)≤</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(double)≤</a:t>
            </a:r>
            <a:r>
              <a:rPr lang="en-US" altLang="zh-CN" sz="2400" b="1" dirty="0" err="1">
                <a:latin typeface="Times New Roman" panose="02020603050405020304" pitchFamily="18" charset="0"/>
              </a:rPr>
              <a:t>sizeof</a:t>
            </a:r>
            <a:r>
              <a:rPr lang="en-US" altLang="zh-CN" sz="2400" b="1" dirty="0">
                <a:latin typeface="Times New Roman" panose="02020603050405020304" pitchFamily="18" charset="0"/>
              </a:rPr>
              <a:t>(long</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double) </a:t>
            </a:r>
            <a:r>
              <a:rPr lang="zh-CN" altLang="en-US" sz="2400" b="1" dirty="0">
                <a:latin typeface="Times New Roman" panose="02020603050405020304" pitchFamily="18" charset="0"/>
              </a:rPr>
              <a:t>。</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字节数少的类型向字节数多的类型转换时，一般不会引起数据的精度损失。</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无风险的转换由编译程序自动完成，这种不提示程序员的自动转换也称为隐式类型转换。</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隐式转换的基本方式</a:t>
            </a:r>
            <a:r>
              <a:rPr lang="en-US" altLang="zh-CN" sz="2400" b="1" dirty="0">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sym typeface="Wingdings" panose="05000000000000000000" pitchFamily="2" charset="2"/>
              </a:rPr>
              <a:t> </a:t>
            </a:r>
            <a:r>
              <a:rPr lang="en-US" altLang="zh-CN" sz="2400" b="1" dirty="0">
                <a:latin typeface="Times New Roman" panose="02020603050405020304" pitchFamily="18" charset="0"/>
                <a:sym typeface="Wingdings" panose="05000000000000000000" pitchFamily="2" charset="2"/>
              </a:rPr>
              <a:t>(1)</a:t>
            </a:r>
            <a:r>
              <a:rPr lang="zh-CN" altLang="en-US" sz="2400" b="1" dirty="0">
                <a:latin typeface="Times New Roman" panose="02020603050405020304" pitchFamily="18" charset="0"/>
                <a:sym typeface="Wingdings" panose="05000000000000000000" pitchFamily="2" charset="2"/>
              </a:rPr>
              <a:t>非浮点类型字节少的向字节数多的转换</a:t>
            </a:r>
            <a:r>
              <a:rPr lang="en-US" altLang="zh-CN" sz="2400" b="1" dirty="0">
                <a:latin typeface="Times New Roman" panose="02020603050405020304" pitchFamily="18" charset="0"/>
                <a:sym typeface="Wingdings" panose="05000000000000000000" pitchFamily="2" charset="2"/>
              </a:rPr>
              <a:t>;(2)</a:t>
            </a:r>
            <a:r>
              <a:rPr lang="zh-CN" altLang="en-US" sz="2400" b="1" dirty="0">
                <a:latin typeface="Times New Roman" panose="02020603050405020304" pitchFamily="18" charset="0"/>
                <a:sym typeface="Wingdings" panose="05000000000000000000" pitchFamily="2" charset="2"/>
              </a:rPr>
              <a:t>非浮点类型有符号数向无符号数转换</a:t>
            </a:r>
            <a:r>
              <a:rPr lang="en-US" altLang="zh-CN" sz="2400" b="1" dirty="0">
                <a:latin typeface="Times New Roman" panose="02020603050405020304" pitchFamily="18" charset="0"/>
                <a:sym typeface="Wingdings" panose="05000000000000000000" pitchFamily="2" charset="2"/>
              </a:rPr>
              <a:t>;(3)</a:t>
            </a:r>
            <a:r>
              <a:rPr lang="zh-CN" altLang="en-US" sz="2400" b="1" dirty="0">
                <a:latin typeface="Times New Roman" panose="02020603050405020304" pitchFamily="18" charset="0"/>
                <a:sym typeface="Wingdings" panose="05000000000000000000" pitchFamily="2" charset="2"/>
              </a:rPr>
              <a:t>运算时整数向</a:t>
            </a:r>
            <a:r>
              <a:rPr lang="en-US" altLang="zh-CN" sz="2400" b="1" dirty="0">
                <a:latin typeface="Times New Roman" panose="02020603050405020304" pitchFamily="18" charset="0"/>
                <a:sym typeface="Wingdings" panose="05000000000000000000" pitchFamily="2" charset="2"/>
              </a:rPr>
              <a:t>double</a:t>
            </a:r>
            <a:r>
              <a:rPr lang="zh-CN" altLang="en-US" sz="2400" b="1" dirty="0">
                <a:latin typeface="Times New Roman" panose="02020603050405020304" pitchFamily="18" charset="0"/>
                <a:sym typeface="Wingdings" panose="05000000000000000000" pitchFamily="2" charset="2"/>
              </a:rPr>
              <a:t>类型的转换</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默认时，</a:t>
            </a:r>
            <a:r>
              <a:rPr lang="en-US" altLang="zh-CN" sz="2400" b="1" dirty="0">
                <a:latin typeface="Times New Roman" panose="02020603050405020304" pitchFamily="18" charset="0"/>
              </a:rPr>
              <a:t>bool</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char</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short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int</a:t>
            </a:r>
            <a:r>
              <a:rPr lang="zh-CN" altLang="en-US" sz="2400" b="1" dirty="0">
                <a:latin typeface="Times New Roman" panose="02020603050405020304" pitchFamily="18" charset="0"/>
              </a:rPr>
              <a:t>的运算按</a:t>
            </a:r>
            <a:r>
              <a:rPr lang="en-US" altLang="zh-CN" sz="2400" b="1" dirty="0">
                <a:latin typeface="Times New Roman" panose="02020603050405020304" pitchFamily="18" charset="0"/>
              </a:rPr>
              <a:t>int</a:t>
            </a:r>
            <a:r>
              <a:rPr lang="zh-CN" altLang="en-US" sz="2400" b="1" dirty="0">
                <a:latin typeface="Times New Roman" panose="02020603050405020304" pitchFamily="18" charset="0"/>
              </a:rPr>
              <a:t>类型进行，所有浮点常量及浮点数的运算按</a:t>
            </a:r>
            <a:r>
              <a:rPr lang="en-US" altLang="zh-CN" sz="2400" b="1" dirty="0">
                <a:latin typeface="Times New Roman" panose="02020603050405020304" pitchFamily="18" charset="0"/>
              </a:rPr>
              <a:t>double</a:t>
            </a:r>
            <a:r>
              <a:rPr lang="zh-CN" altLang="en-US" sz="2400" b="1" dirty="0">
                <a:latin typeface="Times New Roman" panose="02020603050405020304" pitchFamily="18" charset="0"/>
              </a:rPr>
              <a:t>类型进行。</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赋值或调用时参数传递的类型相容，是指可以隐式转换，包括父子类的相容。</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11FF0F62-5DB4-4367-810D-B8A7F4D3149A}"/>
              </a:ext>
            </a:extLst>
          </p:cNvPr>
          <p:cNvSpPr txBox="1"/>
          <p:nvPr/>
        </p:nvSpPr>
        <p:spPr>
          <a:xfrm>
            <a:off x="914400" y="1588779"/>
            <a:ext cx="10439400" cy="3693319"/>
          </a:xfrm>
          <a:prstGeom prst="rect">
            <a:avLst/>
          </a:prstGeom>
          <a:noFill/>
        </p:spPr>
        <p:txBody>
          <a:bodyPr wrap="square">
            <a:spAutoFit/>
          </a:bodyPr>
          <a:lstStyle/>
          <a:p>
            <a:r>
              <a:rPr lang="en-US" altLang="zh-CN" dirty="0"/>
              <a:t>#include &lt;iostream&gt;  	//</a:t>
            </a:r>
            <a:r>
              <a:rPr lang="zh-CN" altLang="en-US" dirty="0"/>
              <a:t>例</a:t>
            </a:r>
            <a:r>
              <a:rPr lang="en-US" altLang="zh-CN" dirty="0"/>
              <a:t>12.13</a:t>
            </a:r>
          </a:p>
          <a:p>
            <a:r>
              <a:rPr lang="en-US" altLang="zh-CN" dirty="0"/>
              <a:t>using namespace std;</a:t>
            </a:r>
          </a:p>
          <a:p>
            <a:r>
              <a:rPr lang="en-US" altLang="zh-CN" dirty="0"/>
              <a:t>struct B {</a:t>
            </a:r>
          </a:p>
          <a:p>
            <a:r>
              <a:rPr lang="en-US" altLang="zh-CN" dirty="0"/>
              <a:t>    int m;</a:t>
            </a:r>
          </a:p>
          <a:p>
            <a:r>
              <a:rPr lang="en-US" altLang="zh-CN" dirty="0"/>
              <a:t>    static int n;		//</a:t>
            </a:r>
            <a:r>
              <a:rPr lang="zh-CN" altLang="en-US" dirty="0"/>
              <a:t>静态成员有真正的单元地址</a:t>
            </a:r>
          </a:p>
          <a:p>
            <a:r>
              <a:rPr lang="zh-CN" altLang="en-US" dirty="0"/>
              <a:t>    </a:t>
            </a:r>
            <a:r>
              <a:rPr lang="en-US" altLang="zh-CN" dirty="0"/>
              <a:t>B(int x): m(x) { }</a:t>
            </a:r>
          </a:p>
          <a:p>
            <a:r>
              <a:rPr lang="en-US" altLang="zh-CN" dirty="0"/>
              <a:t>    static void e( ) { </a:t>
            </a:r>
            <a:r>
              <a:rPr lang="en-US" altLang="zh-CN" dirty="0" err="1"/>
              <a:t>cout</a:t>
            </a:r>
            <a:r>
              <a:rPr lang="en-US" altLang="zh-CN" dirty="0"/>
              <a:t> &lt;&lt; 'E'; }	//</a:t>
            </a:r>
            <a:r>
              <a:rPr lang="zh-CN" altLang="en-US" dirty="0"/>
              <a:t>静态函数成员有真正入口地址</a:t>
            </a:r>
          </a:p>
          <a:p>
            <a:r>
              <a:rPr lang="zh-CN" altLang="en-US" dirty="0"/>
              <a:t>    </a:t>
            </a:r>
            <a:r>
              <a:rPr lang="en-US" altLang="zh-CN" dirty="0"/>
              <a:t>virtual void f( ) { </a:t>
            </a:r>
            <a:r>
              <a:rPr lang="en-US" altLang="zh-CN" dirty="0" err="1"/>
              <a:t>cout</a:t>
            </a:r>
            <a:r>
              <a:rPr lang="en-US" altLang="zh-CN" dirty="0"/>
              <a:t> &lt;&lt; 'F'; }</a:t>
            </a:r>
          </a:p>
          <a:p>
            <a:r>
              <a:rPr lang="en-US" altLang="zh-CN" dirty="0"/>
              <a:t>};</a:t>
            </a:r>
          </a:p>
          <a:p>
            <a:r>
              <a:rPr lang="en-US" altLang="zh-CN" dirty="0"/>
              <a:t>int B::n = 0;</a:t>
            </a:r>
          </a:p>
          <a:p>
            <a:r>
              <a:rPr lang="en-US" altLang="zh-CN" dirty="0"/>
              <a:t>void main( ) {</a:t>
            </a:r>
          </a:p>
          <a:p>
            <a:r>
              <a:rPr lang="en-US" altLang="zh-CN" dirty="0"/>
              <a:t>    B a(1);</a:t>
            </a:r>
          </a:p>
          <a:p>
            <a:r>
              <a:rPr lang="en-US" altLang="zh-CN" dirty="0"/>
              <a:t>    B &amp;b = a;		//b</a:t>
            </a:r>
            <a:r>
              <a:rPr lang="zh-CN" altLang="en-US" dirty="0"/>
              <a:t>有址引用</a:t>
            </a:r>
            <a:r>
              <a:rPr lang="en-US" altLang="zh-CN" dirty="0"/>
              <a:t>a</a:t>
            </a:r>
            <a:r>
              <a:rPr lang="zh-CN" altLang="en-US" dirty="0"/>
              <a:t>，共享</a:t>
            </a:r>
            <a:r>
              <a:rPr lang="en-US" altLang="zh-CN" dirty="0"/>
              <a:t>a</a:t>
            </a:r>
            <a:r>
              <a:rPr lang="zh-CN" altLang="en-US" dirty="0"/>
              <a:t>的内存</a:t>
            </a:r>
          </a:p>
        </p:txBody>
      </p:sp>
    </p:spTree>
    <p:extLst>
      <p:ext uri="{BB962C8B-B14F-4D97-AF65-F5344CB8AC3E}">
        <p14:creationId xmlns:p14="http://schemas.microsoft.com/office/powerpoint/2010/main" val="319316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EA0A29F5-7625-4D6A-B3AE-B0C115EE3071}"/>
              </a:ext>
            </a:extLst>
          </p:cNvPr>
          <p:cNvSpPr txBox="1"/>
          <p:nvPr/>
        </p:nvSpPr>
        <p:spPr>
          <a:xfrm>
            <a:off x="696287" y="2009981"/>
            <a:ext cx="10431011" cy="3693319"/>
          </a:xfrm>
          <a:prstGeom prst="rect">
            <a:avLst/>
          </a:prstGeom>
          <a:noFill/>
        </p:spPr>
        <p:txBody>
          <a:bodyPr wrap="square">
            <a:spAutoFit/>
          </a:bodyPr>
          <a:lstStyle/>
          <a:p>
            <a:r>
              <a:rPr lang="zh-CN" altLang="en-US" dirty="0"/>
              <a:t>    </a:t>
            </a:r>
            <a:r>
              <a:rPr lang="en-US" altLang="zh-CN" dirty="0"/>
              <a:t>B *e = </a:t>
            </a:r>
            <a:r>
              <a:rPr lang="en-US" altLang="zh-CN" dirty="0" err="1"/>
              <a:t>reinterpret_cast</a:t>
            </a:r>
            <a:r>
              <a:rPr lang="en-US" altLang="zh-CN" dirty="0"/>
              <a:t> &lt;B *&gt; (&amp;a);	//&amp;a</a:t>
            </a:r>
            <a:r>
              <a:rPr lang="zh-CN" altLang="en-US" dirty="0"/>
              <a:t>为</a:t>
            </a:r>
            <a:r>
              <a:rPr lang="en-US" altLang="zh-CN" dirty="0"/>
              <a:t>B*</a:t>
            </a:r>
            <a:r>
              <a:rPr lang="zh-CN" altLang="en-US" dirty="0"/>
              <a:t>类型，无须转换，</a:t>
            </a:r>
            <a:r>
              <a:rPr lang="en-US" altLang="zh-CN" dirty="0"/>
              <a:t>e=&amp;a    </a:t>
            </a:r>
          </a:p>
          <a:p>
            <a:r>
              <a:rPr lang="en-US" altLang="zh-CN" dirty="0"/>
              <a:t>    e = </a:t>
            </a:r>
            <a:r>
              <a:rPr lang="en-US" altLang="zh-CN" dirty="0" err="1"/>
              <a:t>reinterpret_cast</a:t>
            </a:r>
            <a:r>
              <a:rPr lang="en-US" altLang="zh-CN" dirty="0"/>
              <a:t> &lt;B *&gt; (&amp;b);		//&amp;b</a:t>
            </a:r>
            <a:r>
              <a:rPr lang="zh-CN" altLang="en-US" dirty="0"/>
              <a:t>即</a:t>
            </a:r>
            <a:r>
              <a:rPr lang="en-US" altLang="zh-CN" dirty="0"/>
              <a:t>&amp;a</a:t>
            </a:r>
            <a:r>
              <a:rPr lang="zh-CN" altLang="en-US" dirty="0"/>
              <a:t>，无须转换，</a:t>
            </a:r>
            <a:r>
              <a:rPr lang="en-US" altLang="zh-CN" dirty="0"/>
              <a:t>e=&amp;a</a:t>
            </a:r>
          </a:p>
          <a:p>
            <a:r>
              <a:rPr lang="en-US" altLang="zh-CN" dirty="0"/>
              <a:t>    int f = </a:t>
            </a:r>
            <a:r>
              <a:rPr lang="en-US" altLang="zh-CN" dirty="0" err="1"/>
              <a:t>reinterpret_cast</a:t>
            </a:r>
            <a:r>
              <a:rPr lang="en-US" altLang="zh-CN" dirty="0"/>
              <a:t> &lt;int&gt; (e);		//</a:t>
            </a:r>
            <a:r>
              <a:rPr lang="zh-CN" altLang="en-US" dirty="0"/>
              <a:t>指针</a:t>
            </a:r>
            <a:r>
              <a:rPr lang="en-US" altLang="zh-CN" dirty="0"/>
              <a:t>e</a:t>
            </a:r>
            <a:r>
              <a:rPr lang="zh-CN" altLang="en-US" dirty="0"/>
              <a:t>转为整型，赋给</a:t>
            </a:r>
            <a:r>
              <a:rPr lang="en-US" altLang="zh-CN" dirty="0"/>
              <a:t>f</a:t>
            </a:r>
          </a:p>
          <a:p>
            <a:r>
              <a:rPr lang="en-US" altLang="zh-CN" dirty="0"/>
              <a:t>    B *g = </a:t>
            </a:r>
            <a:r>
              <a:rPr lang="en-US" altLang="zh-CN" dirty="0" err="1"/>
              <a:t>reinterpret_cast</a:t>
            </a:r>
            <a:r>
              <a:rPr lang="en-US" altLang="zh-CN" dirty="0"/>
              <a:t> &lt;B *&gt; (f);		//</a:t>
            </a:r>
            <a:r>
              <a:rPr lang="zh-CN" altLang="en-US" dirty="0"/>
              <a:t>整数</a:t>
            </a:r>
            <a:r>
              <a:rPr lang="en-US" altLang="zh-CN" dirty="0"/>
              <a:t>f</a:t>
            </a:r>
            <a:r>
              <a:rPr lang="zh-CN" altLang="en-US" dirty="0"/>
              <a:t>转为</a:t>
            </a:r>
            <a:r>
              <a:rPr lang="en-US" altLang="zh-CN" dirty="0"/>
              <a:t>B *</a:t>
            </a:r>
            <a:r>
              <a:rPr lang="zh-CN" altLang="en-US" dirty="0"/>
              <a:t>，赋值给</a:t>
            </a:r>
            <a:r>
              <a:rPr lang="en-US" altLang="zh-CN" dirty="0"/>
              <a:t>g=&amp;a</a:t>
            </a:r>
          </a:p>
          <a:p>
            <a:r>
              <a:rPr lang="en-US" altLang="zh-CN" dirty="0"/>
              <a:t>    B &amp;h = </a:t>
            </a:r>
            <a:r>
              <a:rPr lang="en-US" altLang="zh-CN" dirty="0" err="1"/>
              <a:t>reinterpret_cast</a:t>
            </a:r>
            <a:r>
              <a:rPr lang="en-US" altLang="zh-CN" dirty="0"/>
              <a:t> &lt;B&amp;&gt; (a);	//</a:t>
            </a:r>
            <a:r>
              <a:rPr lang="zh-CN" altLang="en-US" dirty="0"/>
              <a:t>名字</a:t>
            </a:r>
            <a:r>
              <a:rPr lang="en-US" altLang="zh-CN" dirty="0"/>
              <a:t>a</a:t>
            </a:r>
            <a:r>
              <a:rPr lang="zh-CN" altLang="en-US" dirty="0"/>
              <a:t>转引用，等价于</a:t>
            </a:r>
            <a:r>
              <a:rPr lang="en-US" altLang="zh-CN" dirty="0"/>
              <a:t>B &amp;h=a</a:t>
            </a:r>
          </a:p>
          <a:p>
            <a:r>
              <a:rPr lang="en-US" altLang="zh-CN" dirty="0"/>
              <a:t>    </a:t>
            </a:r>
            <a:r>
              <a:rPr lang="en-US" altLang="zh-CN" dirty="0" err="1"/>
              <a:t>h.m</a:t>
            </a:r>
            <a:r>
              <a:rPr lang="en-US" altLang="zh-CN" dirty="0"/>
              <a:t> = 2;				//h</a:t>
            </a:r>
            <a:r>
              <a:rPr lang="zh-CN" altLang="en-US" dirty="0"/>
              <a:t>共享</a:t>
            </a:r>
            <a:r>
              <a:rPr lang="en-US" altLang="zh-CN" dirty="0"/>
              <a:t>a</a:t>
            </a:r>
            <a:r>
              <a:rPr lang="zh-CN" altLang="en-US" dirty="0"/>
              <a:t>的内存，</a:t>
            </a:r>
            <a:r>
              <a:rPr lang="en-US" altLang="zh-CN" dirty="0" err="1"/>
              <a:t>h.m</a:t>
            </a:r>
            <a:r>
              <a:rPr lang="en-US" altLang="zh-CN" dirty="0"/>
              <a:t>=</a:t>
            </a:r>
            <a:r>
              <a:rPr lang="en-US" altLang="zh-CN" dirty="0" err="1"/>
              <a:t>b.m</a:t>
            </a:r>
            <a:r>
              <a:rPr lang="en-US" altLang="zh-CN" dirty="0"/>
              <a:t>=</a:t>
            </a:r>
            <a:r>
              <a:rPr lang="en-US" altLang="zh-CN" dirty="0" err="1"/>
              <a:t>a.m</a:t>
            </a:r>
            <a:r>
              <a:rPr lang="en-US" altLang="zh-CN" dirty="0"/>
              <a:t>=2</a:t>
            </a:r>
          </a:p>
          <a:p>
            <a:r>
              <a:rPr lang="en-US" altLang="zh-CN" dirty="0"/>
              <a:t>    B &amp;&amp;</a:t>
            </a:r>
            <a:r>
              <a:rPr lang="en-US" altLang="zh-CN" dirty="0" err="1"/>
              <a:t>i</a:t>
            </a:r>
            <a:r>
              <a:rPr lang="en-US" altLang="zh-CN" dirty="0"/>
              <a:t> = </a:t>
            </a:r>
            <a:r>
              <a:rPr lang="en-US" altLang="zh-CN" dirty="0" err="1"/>
              <a:t>reinterpret_cast</a:t>
            </a:r>
            <a:r>
              <a:rPr lang="en-US" altLang="zh-CN" dirty="0"/>
              <a:t> &lt;B&amp;&amp;&gt; (b);	//</a:t>
            </a:r>
            <a:r>
              <a:rPr lang="zh-CN" altLang="en-US" dirty="0"/>
              <a:t>有址引用</a:t>
            </a:r>
            <a:r>
              <a:rPr lang="en-US" altLang="zh-CN" dirty="0"/>
              <a:t>b</a:t>
            </a:r>
            <a:r>
              <a:rPr lang="zh-CN" altLang="en-US" dirty="0"/>
              <a:t>转无址引用，</a:t>
            </a:r>
            <a:r>
              <a:rPr lang="en-US" altLang="zh-CN" dirty="0" err="1"/>
              <a:t>i</a:t>
            </a:r>
            <a:r>
              <a:rPr lang="zh-CN" altLang="en-US" dirty="0"/>
              <a:t>共享</a:t>
            </a:r>
            <a:r>
              <a:rPr lang="en-US" altLang="zh-CN" dirty="0"/>
              <a:t>b</a:t>
            </a:r>
            <a:r>
              <a:rPr lang="zh-CN" altLang="en-US" dirty="0"/>
              <a:t>引用的</a:t>
            </a:r>
            <a:r>
              <a:rPr lang="en-US" altLang="zh-CN" dirty="0"/>
              <a:t>a</a:t>
            </a:r>
          </a:p>
          <a:p>
            <a:r>
              <a:rPr lang="en-US" altLang="zh-CN" dirty="0"/>
              <a:t>    </a:t>
            </a:r>
            <a:r>
              <a:rPr lang="en-US" altLang="zh-CN" dirty="0" err="1"/>
              <a:t>i.m</a:t>
            </a:r>
            <a:r>
              <a:rPr lang="en-US" altLang="zh-CN" dirty="0"/>
              <a:t>=3;					//</a:t>
            </a:r>
            <a:r>
              <a:rPr lang="en-US" altLang="zh-CN" dirty="0" err="1"/>
              <a:t>i.m</a:t>
            </a:r>
            <a:r>
              <a:rPr lang="en-US" altLang="zh-CN" dirty="0"/>
              <a:t>=</a:t>
            </a:r>
            <a:r>
              <a:rPr lang="en-US" altLang="zh-CN" dirty="0" err="1"/>
              <a:t>h.m</a:t>
            </a:r>
            <a:r>
              <a:rPr lang="en-US" altLang="zh-CN" dirty="0"/>
              <a:t>=</a:t>
            </a:r>
            <a:r>
              <a:rPr lang="en-US" altLang="zh-CN" dirty="0" err="1"/>
              <a:t>b.m</a:t>
            </a:r>
            <a:r>
              <a:rPr lang="en-US" altLang="zh-CN" dirty="0"/>
              <a:t>=</a:t>
            </a:r>
            <a:r>
              <a:rPr lang="en-US" altLang="zh-CN" dirty="0" err="1"/>
              <a:t>a.m</a:t>
            </a:r>
            <a:r>
              <a:rPr lang="en-US" altLang="zh-CN" dirty="0"/>
              <a:t>=3</a:t>
            </a:r>
          </a:p>
          <a:p>
            <a:r>
              <a:rPr lang="en-US" altLang="zh-CN" dirty="0"/>
              <a:t>    int *j = </a:t>
            </a:r>
            <a:r>
              <a:rPr lang="en-US" altLang="zh-CN" dirty="0" err="1"/>
              <a:t>reinterpret_cast</a:t>
            </a:r>
            <a:r>
              <a:rPr lang="en-US" altLang="zh-CN" dirty="0"/>
              <a:t> &lt;int *&gt;(&amp;B::n);//&amp;B::n</a:t>
            </a:r>
            <a:r>
              <a:rPr lang="zh-CN" altLang="en-US" dirty="0"/>
              <a:t>的类型为</a:t>
            </a:r>
            <a:r>
              <a:rPr lang="en-US" altLang="zh-CN" dirty="0"/>
              <a:t>int *</a:t>
            </a:r>
            <a:r>
              <a:rPr lang="zh-CN" altLang="en-US" dirty="0"/>
              <a:t>，无须转换，</a:t>
            </a:r>
            <a:r>
              <a:rPr lang="en-US" altLang="zh-CN" dirty="0"/>
              <a:t>j=&amp;B::n</a:t>
            </a:r>
          </a:p>
          <a:p>
            <a:r>
              <a:rPr lang="en-US" altLang="zh-CN" dirty="0"/>
              <a:t>    int &amp;k=</a:t>
            </a:r>
            <a:r>
              <a:rPr lang="en-US" altLang="zh-CN" dirty="0" err="1"/>
              <a:t>reinterpret_cast</a:t>
            </a:r>
            <a:r>
              <a:rPr lang="en-US" altLang="zh-CN" dirty="0"/>
              <a:t> &lt;int &amp;&gt;(B::n);	//</a:t>
            </a:r>
            <a:r>
              <a:rPr lang="zh-CN" altLang="en-US" dirty="0"/>
              <a:t>名字</a:t>
            </a:r>
            <a:r>
              <a:rPr lang="en-US" altLang="zh-CN" dirty="0"/>
              <a:t>B::n</a:t>
            </a:r>
            <a:r>
              <a:rPr lang="zh-CN" altLang="en-US" dirty="0"/>
              <a:t>转引用，等价于</a:t>
            </a:r>
            <a:r>
              <a:rPr lang="en-US" altLang="zh-CN" dirty="0"/>
              <a:t>int &amp;k=B::n </a:t>
            </a:r>
          </a:p>
          <a:p>
            <a:r>
              <a:rPr lang="en-US" altLang="zh-CN" dirty="0"/>
              <a:t>    k=6; 					//k=B::n=</a:t>
            </a:r>
            <a:r>
              <a:rPr lang="en-US" altLang="zh-CN" dirty="0" err="1"/>
              <a:t>i.n</a:t>
            </a:r>
            <a:r>
              <a:rPr lang="en-US" altLang="zh-CN" dirty="0"/>
              <a:t>=</a:t>
            </a:r>
            <a:r>
              <a:rPr lang="en-US" altLang="zh-CN" dirty="0" err="1"/>
              <a:t>h.n</a:t>
            </a:r>
            <a:r>
              <a:rPr lang="en-US" altLang="zh-CN" dirty="0"/>
              <a:t>=</a:t>
            </a:r>
            <a:r>
              <a:rPr lang="en-US" altLang="zh-CN" dirty="0" err="1"/>
              <a:t>b.n</a:t>
            </a:r>
            <a:r>
              <a:rPr lang="en-US" altLang="zh-CN" dirty="0"/>
              <a:t>=</a:t>
            </a:r>
            <a:r>
              <a:rPr lang="en-US" altLang="zh-CN" dirty="0" err="1"/>
              <a:t>a.n</a:t>
            </a:r>
            <a:r>
              <a:rPr lang="en-US" altLang="zh-CN" dirty="0"/>
              <a:t>=6;</a:t>
            </a:r>
          </a:p>
          <a:p>
            <a:r>
              <a:rPr lang="en-US" altLang="zh-CN" dirty="0"/>
              <a:t>    void (*l)( )=</a:t>
            </a:r>
            <a:r>
              <a:rPr lang="en-US" altLang="zh-CN" dirty="0" err="1"/>
              <a:t>reinterpret_cast</a:t>
            </a:r>
            <a:r>
              <a:rPr lang="en-US" altLang="zh-CN" dirty="0"/>
              <a:t>&lt;void(*)( )&gt;(&amp;B::e);//&amp;B::e</a:t>
            </a:r>
            <a:r>
              <a:rPr lang="zh-CN" altLang="en-US" dirty="0"/>
              <a:t>类型为</a:t>
            </a:r>
            <a:r>
              <a:rPr lang="en-US" altLang="zh-CN" dirty="0"/>
              <a:t>void(*)( )</a:t>
            </a:r>
            <a:r>
              <a:rPr lang="zh-CN" altLang="en-US" dirty="0"/>
              <a:t>，无须转换</a:t>
            </a:r>
          </a:p>
          <a:p>
            <a:r>
              <a:rPr lang="zh-CN" altLang="en-US" dirty="0"/>
              <a:t>    </a:t>
            </a:r>
            <a:r>
              <a:rPr lang="en-US" altLang="zh-CN" dirty="0"/>
              <a:t>l = </a:t>
            </a:r>
            <a:r>
              <a:rPr lang="en-US" altLang="zh-CN" dirty="0" err="1"/>
              <a:t>reinterpret_cast</a:t>
            </a:r>
            <a:r>
              <a:rPr lang="en-US" altLang="zh-CN" dirty="0"/>
              <a:t> &lt;void(*)( )&gt; (B::e);	//</a:t>
            </a:r>
            <a:r>
              <a:rPr lang="zh-CN" altLang="en-US" dirty="0"/>
              <a:t>结果同上：静态函数成员名即函数地址</a:t>
            </a:r>
          </a:p>
        </p:txBody>
      </p:sp>
    </p:spTree>
    <p:extLst>
      <p:ext uri="{BB962C8B-B14F-4D97-AF65-F5344CB8AC3E}">
        <p14:creationId xmlns:p14="http://schemas.microsoft.com/office/powerpoint/2010/main" val="2620371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3ACC0F38-1C80-47B5-AB1D-FFF639662777}"/>
              </a:ext>
            </a:extLst>
          </p:cNvPr>
          <p:cNvSpPr txBox="1"/>
          <p:nvPr/>
        </p:nvSpPr>
        <p:spPr>
          <a:xfrm>
            <a:off x="838200" y="2055814"/>
            <a:ext cx="9538283" cy="3139321"/>
          </a:xfrm>
          <a:prstGeom prst="rect">
            <a:avLst/>
          </a:prstGeom>
          <a:noFill/>
        </p:spPr>
        <p:txBody>
          <a:bodyPr wrap="square">
            <a:spAutoFit/>
          </a:bodyPr>
          <a:lstStyle/>
          <a:p>
            <a:r>
              <a:rPr lang="en-US" altLang="zh-CN" dirty="0"/>
              <a:t> void(&amp;m)( )=</a:t>
            </a:r>
            <a:r>
              <a:rPr lang="en-US" altLang="zh-CN" dirty="0" err="1"/>
              <a:t>reinterpret_cast</a:t>
            </a:r>
            <a:r>
              <a:rPr lang="en-US" altLang="zh-CN" dirty="0"/>
              <a:t>&lt;void(&amp;)( )&gt;(B::e);//</a:t>
            </a:r>
            <a:r>
              <a:rPr lang="zh-CN" altLang="en-US" dirty="0"/>
              <a:t>名字</a:t>
            </a:r>
            <a:r>
              <a:rPr lang="en-US" altLang="zh-CN" dirty="0"/>
              <a:t>B::e</a:t>
            </a:r>
            <a:r>
              <a:rPr lang="zh-CN" altLang="en-US" dirty="0"/>
              <a:t>转引用，</a:t>
            </a:r>
            <a:r>
              <a:rPr lang="en-US" altLang="zh-CN" dirty="0"/>
              <a:t>void(&amp;m)( )=B::e</a:t>
            </a:r>
          </a:p>
          <a:p>
            <a:r>
              <a:rPr lang="en-US" altLang="zh-CN" dirty="0"/>
              <a:t>    m( );						//</a:t>
            </a:r>
            <a:r>
              <a:rPr lang="zh-CN" altLang="en-US" dirty="0"/>
              <a:t>等价于调用</a:t>
            </a:r>
            <a:r>
              <a:rPr lang="en-US" altLang="zh-CN" dirty="0"/>
              <a:t>B::e( )</a:t>
            </a:r>
            <a:r>
              <a:rPr lang="zh-CN" altLang="en-US" dirty="0"/>
              <a:t>，输出</a:t>
            </a:r>
            <a:r>
              <a:rPr lang="en-US" altLang="zh-CN" dirty="0"/>
              <a:t>E</a:t>
            </a:r>
          </a:p>
          <a:p>
            <a:r>
              <a:rPr lang="en-US" altLang="zh-CN" dirty="0"/>
              <a:t>    void (B::*n)( )=</a:t>
            </a:r>
            <a:r>
              <a:rPr lang="en-US" altLang="zh-CN" dirty="0" err="1"/>
              <a:t>reinterpret_cast</a:t>
            </a:r>
            <a:r>
              <a:rPr lang="en-US" altLang="zh-CN" dirty="0"/>
              <a:t>&lt;void (B::*)( )&gt;(&amp;B::f);  //&amp;B::f</a:t>
            </a:r>
            <a:r>
              <a:rPr lang="zh-CN" altLang="en-US" dirty="0"/>
              <a:t>的类型无须转换</a:t>
            </a:r>
          </a:p>
          <a:p>
            <a:r>
              <a:rPr lang="zh-CN" altLang="en-US" dirty="0"/>
              <a:t>    </a:t>
            </a:r>
            <a:r>
              <a:rPr lang="en-US" altLang="zh-CN" dirty="0"/>
              <a:t>(a.*n)( );					//</a:t>
            </a:r>
            <a:r>
              <a:rPr lang="zh-CN" altLang="en-US" dirty="0"/>
              <a:t>等价于调用</a:t>
            </a:r>
            <a:r>
              <a:rPr lang="en-US" altLang="zh-CN" dirty="0" err="1"/>
              <a:t>a.f</a:t>
            </a:r>
            <a:r>
              <a:rPr lang="en-US" altLang="zh-CN" dirty="0"/>
              <a:t>( )</a:t>
            </a:r>
            <a:r>
              <a:rPr lang="zh-CN" altLang="en-US" dirty="0"/>
              <a:t>，输出</a:t>
            </a:r>
            <a:r>
              <a:rPr lang="en-US" altLang="zh-CN" dirty="0"/>
              <a:t>F</a:t>
            </a:r>
          </a:p>
          <a:p>
            <a:r>
              <a:rPr lang="en-US" altLang="zh-CN" dirty="0"/>
              <a:t>    int B::*o = </a:t>
            </a:r>
            <a:r>
              <a:rPr lang="en-US" altLang="zh-CN" dirty="0" err="1"/>
              <a:t>reinterpret_cast</a:t>
            </a:r>
            <a:r>
              <a:rPr lang="en-US" altLang="zh-CN" dirty="0"/>
              <a:t> &lt;int B::*&gt; (&amp;B::m);//&amp;B::m</a:t>
            </a:r>
            <a:r>
              <a:rPr lang="zh-CN" altLang="en-US" dirty="0"/>
              <a:t>的类型为</a:t>
            </a:r>
            <a:r>
              <a:rPr lang="en-US" altLang="zh-CN" dirty="0"/>
              <a:t>int B::*</a:t>
            </a:r>
            <a:r>
              <a:rPr lang="zh-CN" altLang="en-US" dirty="0"/>
              <a:t>，无须转换</a:t>
            </a:r>
          </a:p>
          <a:p>
            <a:r>
              <a:rPr lang="zh-CN" altLang="en-US" dirty="0"/>
              <a:t>    </a:t>
            </a:r>
            <a:r>
              <a:rPr lang="en-US" altLang="zh-CN" dirty="0"/>
              <a:t>f=a.*o;						//f=</a:t>
            </a:r>
            <a:r>
              <a:rPr lang="en-US" altLang="zh-CN" dirty="0" err="1"/>
              <a:t>a.m</a:t>
            </a:r>
            <a:r>
              <a:rPr lang="en-US" altLang="zh-CN" dirty="0"/>
              <a:t>=</a:t>
            </a:r>
            <a:r>
              <a:rPr lang="en-US" altLang="zh-CN" dirty="0" err="1"/>
              <a:t>h.m</a:t>
            </a:r>
            <a:r>
              <a:rPr lang="en-US" altLang="zh-CN" dirty="0"/>
              <a:t>=3</a:t>
            </a:r>
          </a:p>
          <a:p>
            <a:r>
              <a:rPr lang="en-US" altLang="zh-CN" dirty="0"/>
              <a:t>    B &amp;&amp;p = </a:t>
            </a:r>
            <a:r>
              <a:rPr lang="en-US" altLang="zh-CN" dirty="0" err="1"/>
              <a:t>reinterpret_cast</a:t>
            </a:r>
            <a:r>
              <a:rPr lang="en-US" altLang="zh-CN" dirty="0"/>
              <a:t> &lt;B&amp;&amp;&gt;(h);	//</a:t>
            </a:r>
            <a:r>
              <a:rPr lang="zh-CN" altLang="en-US" dirty="0"/>
              <a:t>有址引用转无址引用</a:t>
            </a:r>
            <a:r>
              <a:rPr lang="en-US" altLang="zh-CN" dirty="0"/>
              <a:t>p</a:t>
            </a:r>
            <a:r>
              <a:rPr lang="zh-CN" altLang="en-US" dirty="0"/>
              <a:t>，</a:t>
            </a:r>
            <a:r>
              <a:rPr lang="en-US" altLang="zh-CN" dirty="0" err="1"/>
              <a:t>p.m</a:t>
            </a:r>
            <a:r>
              <a:rPr lang="en-US" altLang="zh-CN" dirty="0"/>
              <a:t>=</a:t>
            </a:r>
            <a:r>
              <a:rPr lang="en-US" altLang="zh-CN" dirty="0" err="1"/>
              <a:t>h.m</a:t>
            </a:r>
            <a:r>
              <a:rPr lang="en-US" altLang="zh-CN" dirty="0"/>
              <a:t>=</a:t>
            </a:r>
            <a:r>
              <a:rPr lang="en-US" altLang="zh-CN" dirty="0" err="1"/>
              <a:t>a.m</a:t>
            </a:r>
            <a:r>
              <a:rPr lang="en-US" altLang="zh-CN" dirty="0"/>
              <a:t>=3</a:t>
            </a:r>
          </a:p>
          <a:p>
            <a:r>
              <a:rPr lang="en-US" altLang="zh-CN" dirty="0"/>
              <a:t>    </a:t>
            </a:r>
            <a:r>
              <a:rPr lang="en-US" altLang="zh-CN" dirty="0" err="1"/>
              <a:t>p.m</a:t>
            </a:r>
            <a:r>
              <a:rPr lang="en-US" altLang="zh-CN" dirty="0"/>
              <a:t> = 4;					//</a:t>
            </a:r>
            <a:r>
              <a:rPr lang="en-US" altLang="zh-CN" dirty="0" err="1"/>
              <a:t>p.m</a:t>
            </a:r>
            <a:r>
              <a:rPr lang="en-US" altLang="zh-CN" dirty="0"/>
              <a:t>=</a:t>
            </a:r>
            <a:r>
              <a:rPr lang="en-US" altLang="zh-CN" dirty="0" err="1"/>
              <a:t>h.m</a:t>
            </a:r>
            <a:r>
              <a:rPr lang="en-US" altLang="zh-CN" dirty="0"/>
              <a:t>=</a:t>
            </a:r>
            <a:r>
              <a:rPr lang="en-US" altLang="zh-CN" dirty="0" err="1"/>
              <a:t>b.m</a:t>
            </a:r>
            <a:r>
              <a:rPr lang="en-US" altLang="zh-CN" dirty="0"/>
              <a:t>=</a:t>
            </a:r>
            <a:r>
              <a:rPr lang="en-US" altLang="zh-CN" dirty="0" err="1"/>
              <a:t>a.m</a:t>
            </a:r>
            <a:r>
              <a:rPr lang="en-US" altLang="zh-CN" dirty="0"/>
              <a:t>=4</a:t>
            </a:r>
          </a:p>
          <a:p>
            <a:r>
              <a:rPr lang="en-US" altLang="zh-CN" dirty="0"/>
              <a:t>    B &amp;q = </a:t>
            </a:r>
            <a:r>
              <a:rPr lang="en-US" altLang="zh-CN" dirty="0" err="1"/>
              <a:t>reinterpret_cast</a:t>
            </a:r>
            <a:r>
              <a:rPr lang="en-US" altLang="zh-CN" dirty="0"/>
              <a:t> &lt;B&amp;&gt; (p);	//</a:t>
            </a:r>
            <a:r>
              <a:rPr lang="zh-CN" altLang="en-US" dirty="0"/>
              <a:t>无址引用转有址引用：</a:t>
            </a:r>
            <a:r>
              <a:rPr lang="en-US" altLang="zh-CN" dirty="0" err="1"/>
              <a:t>B&amp;q</a:t>
            </a:r>
            <a:r>
              <a:rPr lang="en-US" altLang="zh-CN" dirty="0"/>
              <a:t>=a</a:t>
            </a:r>
            <a:r>
              <a:rPr lang="zh-CN" altLang="en-US" dirty="0"/>
              <a:t>，</a:t>
            </a:r>
            <a:r>
              <a:rPr lang="en-US" altLang="zh-CN" dirty="0" err="1"/>
              <a:t>q.m</a:t>
            </a:r>
            <a:r>
              <a:rPr lang="en-US" altLang="zh-CN" dirty="0"/>
              <a:t>=</a:t>
            </a:r>
            <a:r>
              <a:rPr lang="en-US" altLang="zh-CN" dirty="0" err="1"/>
              <a:t>a.m</a:t>
            </a:r>
            <a:r>
              <a:rPr lang="en-US" altLang="zh-CN" dirty="0"/>
              <a:t>=4</a:t>
            </a:r>
          </a:p>
          <a:p>
            <a:r>
              <a:rPr lang="en-US" altLang="zh-CN" dirty="0"/>
              <a:t>    </a:t>
            </a:r>
            <a:r>
              <a:rPr lang="en-US" altLang="zh-CN" dirty="0" err="1"/>
              <a:t>q.m</a:t>
            </a:r>
            <a:r>
              <a:rPr lang="en-US" altLang="zh-CN" dirty="0"/>
              <a:t> = 5;					//</a:t>
            </a:r>
            <a:r>
              <a:rPr lang="en-US" altLang="zh-CN" dirty="0" err="1"/>
              <a:t>q.m</a:t>
            </a:r>
            <a:r>
              <a:rPr lang="en-US" altLang="zh-CN" dirty="0"/>
              <a:t>=</a:t>
            </a:r>
            <a:r>
              <a:rPr lang="en-US" altLang="zh-CN" dirty="0" err="1"/>
              <a:t>p.m</a:t>
            </a:r>
            <a:r>
              <a:rPr lang="en-US" altLang="zh-CN" dirty="0"/>
              <a:t>=</a:t>
            </a:r>
            <a:r>
              <a:rPr lang="en-US" altLang="zh-CN" dirty="0" err="1"/>
              <a:t>h.m</a:t>
            </a:r>
            <a:r>
              <a:rPr lang="en-US" altLang="zh-CN" dirty="0"/>
              <a:t>=</a:t>
            </a:r>
            <a:r>
              <a:rPr lang="en-US" altLang="zh-CN" dirty="0" err="1"/>
              <a:t>b.m</a:t>
            </a:r>
            <a:r>
              <a:rPr lang="en-US" altLang="zh-CN" dirty="0"/>
              <a:t>=</a:t>
            </a:r>
            <a:r>
              <a:rPr lang="en-US" altLang="zh-CN" dirty="0" err="1"/>
              <a:t>a.m</a:t>
            </a:r>
            <a:r>
              <a:rPr lang="en-US" altLang="zh-CN" dirty="0"/>
              <a:t>=5</a:t>
            </a:r>
          </a:p>
          <a:p>
            <a:r>
              <a:rPr lang="en-US" altLang="zh-CN" dirty="0"/>
              <a:t>}</a:t>
            </a:r>
            <a:endParaRPr lang="zh-CN" altLang="en-US" dirty="0"/>
          </a:p>
        </p:txBody>
      </p:sp>
    </p:spTree>
    <p:extLst>
      <p:ext uri="{BB962C8B-B14F-4D97-AF65-F5344CB8AC3E}">
        <p14:creationId xmlns:p14="http://schemas.microsoft.com/office/powerpoint/2010/main" val="387076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12.3  </a:t>
            </a:r>
            <a:r>
              <a:rPr lang="zh-CN" altLang="en-US" dirty="0"/>
              <a:t>类型转换实例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367280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的父类指针（或引用）可以直接指向（或引用）子类对象，但是通过父类指针（或引用）只能调用父类定义的成员函数。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武断或盲目地向下转换，然后访问派生类或子类成员，会引起一系列安全问题</a:t>
            </a:r>
            <a:r>
              <a:rPr lang="en-US" altLang="zh-CN" sz="2400" b="1" dirty="0">
                <a:latin typeface="Times New Roman" panose="02020603050405020304" pitchFamily="18" charset="0"/>
                <a:sym typeface="Wingdings" panose="05000000000000000000" pitchFamily="2" charset="2"/>
              </a:rPr>
              <a:t>: (1)</a:t>
            </a:r>
            <a:r>
              <a:rPr lang="zh-CN" altLang="en-US" sz="2400" b="1" dirty="0">
                <a:latin typeface="Times New Roman" panose="02020603050405020304" pitchFamily="18" charset="0"/>
                <a:sym typeface="Wingdings" panose="05000000000000000000" pitchFamily="2" charset="2"/>
              </a:rPr>
              <a:t>成员访问越界</a:t>
            </a:r>
            <a:r>
              <a:rPr lang="en-US" altLang="zh-CN" sz="2400" b="1" dirty="0">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sym typeface="Wingdings" panose="05000000000000000000" pitchFamily="2" charset="2"/>
              </a:rPr>
              <a:t>如父类无子类的成员</a:t>
            </a:r>
            <a:r>
              <a:rPr lang="en-US" altLang="zh-CN" sz="2400" b="1" dirty="0">
                <a:latin typeface="Times New Roman" panose="02020603050405020304" pitchFamily="18" charset="0"/>
                <a:sym typeface="Wingdings" panose="05000000000000000000" pitchFamily="2" charset="2"/>
              </a:rPr>
              <a:t>); (2)</a:t>
            </a:r>
            <a:r>
              <a:rPr lang="zh-CN" altLang="en-US" sz="2400" b="1" dirty="0">
                <a:latin typeface="Times New Roman" panose="02020603050405020304" pitchFamily="18" charset="0"/>
                <a:sym typeface="Wingdings" panose="05000000000000000000" pitchFamily="2" charset="2"/>
              </a:rPr>
              <a:t>函数不存在</a:t>
            </a:r>
            <a:r>
              <a:rPr lang="en-US" altLang="zh-CN" sz="2400" b="1" dirty="0">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sym typeface="Wingdings" panose="05000000000000000000" pitchFamily="2" charset="2"/>
              </a:rPr>
              <a:t>如父类无子类函数</a:t>
            </a:r>
            <a:r>
              <a:rPr lang="en-US" altLang="zh-CN" sz="2400" b="1" dirty="0">
                <a:latin typeface="Times New Roman" panose="02020603050405020304" pitchFamily="18" charset="0"/>
                <a:sym typeface="Wingdings" panose="05000000000000000000" pitchFamily="2" charset="2"/>
              </a:rPr>
              <a:t>) </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关键字</a:t>
            </a:r>
            <a:r>
              <a:rPr lang="en-US" altLang="zh-CN" sz="2400" b="1" dirty="0" err="1">
                <a:latin typeface="Times New Roman" panose="02020603050405020304" pitchFamily="18" charset="0"/>
              </a:rPr>
              <a:t>typeid</a:t>
            </a:r>
            <a:r>
              <a:rPr lang="zh-CN" altLang="en-US" sz="2400" b="1" dirty="0">
                <a:latin typeface="Times New Roman" panose="02020603050405020304" pitchFamily="18" charset="0"/>
              </a:rPr>
              <a:t>可以获得对象的真实类型标识：有</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before</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raw_name</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hash_code</a:t>
            </a:r>
            <a:r>
              <a:rPr lang="zh-CN" altLang="en-US" sz="2400" b="1" dirty="0">
                <a:latin typeface="Times New Roman" panose="02020603050405020304" pitchFamily="18" charset="0"/>
              </a:rPr>
              <a:t>等函数。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typeid</a:t>
            </a:r>
            <a:r>
              <a:rPr lang="zh-CN" altLang="en-US" sz="2400" b="1" dirty="0">
                <a:latin typeface="Times New Roman" panose="02020603050405020304" pitchFamily="18" charset="0"/>
              </a:rPr>
              <a:t>使用格式：（</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typeid</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类型表达式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typeid</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数值表达式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typeid</a:t>
            </a:r>
            <a:r>
              <a:rPr lang="zh-CN" altLang="en-US" sz="2400" b="1" dirty="0">
                <a:latin typeface="Times New Roman" panose="02020603050405020304" pitchFamily="18" charset="0"/>
              </a:rPr>
              <a:t>的返回结果是“</a:t>
            </a:r>
            <a:r>
              <a:rPr lang="en-US" altLang="zh-CN" sz="2400" b="1" dirty="0">
                <a:latin typeface="Times New Roman" panose="02020603050405020304" pitchFamily="18" charset="0"/>
              </a:rPr>
              <a:t>const  </a:t>
            </a:r>
            <a:r>
              <a:rPr lang="en-US" altLang="zh-CN" sz="2400" b="1" dirty="0" err="1">
                <a:latin typeface="Times New Roman" panose="02020603050405020304" pitchFamily="18" charset="0"/>
              </a:rPr>
              <a:t>type_info</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类型，在使用</a:t>
            </a:r>
            <a:r>
              <a:rPr lang="en-US" altLang="zh-CN" sz="2400" b="1" dirty="0" err="1">
                <a:latin typeface="Times New Roman" panose="02020603050405020304" pitchFamily="18" charset="0"/>
              </a:rPr>
              <a:t>typeid</a:t>
            </a:r>
            <a:r>
              <a:rPr lang="zh-CN" altLang="en-US" sz="2400" b="1" dirty="0">
                <a:latin typeface="Times New Roman" panose="02020603050405020304" pitchFamily="18" charset="0"/>
              </a:rPr>
              <a:t>之前可先“</a:t>
            </a:r>
            <a:r>
              <a:rPr lang="en-US" altLang="zh-CN" sz="2400" b="1" dirty="0">
                <a:latin typeface="Times New Roman" panose="02020603050405020304" pitchFamily="18" charset="0"/>
              </a:rPr>
              <a:t>#include &lt;</a:t>
            </a:r>
            <a:r>
              <a:rPr lang="en-US" altLang="zh-CN" sz="2400" b="1" dirty="0" err="1">
                <a:latin typeface="Times New Roman" panose="02020603050405020304" pitchFamily="18" charset="0"/>
              </a:rPr>
              <a:t>typeinfo</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std</a:t>
            </a:r>
            <a:r>
              <a:rPr lang="zh-CN" altLang="en-US" sz="2400" b="1" dirty="0">
                <a:latin typeface="Times New Roman" panose="02020603050405020304" pitchFamily="18" charset="0"/>
              </a:rPr>
              <a:t>名字空间。</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66540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3BC6D81-611A-4863-876F-C7D9F7477BE4}"/>
              </a:ext>
            </a:extLst>
          </p:cNvPr>
          <p:cNvSpPr txBox="1"/>
          <p:nvPr/>
        </p:nvSpPr>
        <p:spPr>
          <a:xfrm>
            <a:off x="973123" y="2189807"/>
            <a:ext cx="9496338" cy="3970318"/>
          </a:xfrm>
          <a:prstGeom prst="rect">
            <a:avLst/>
          </a:prstGeom>
          <a:noFill/>
        </p:spPr>
        <p:txBody>
          <a:bodyPr wrap="square">
            <a:spAutoFit/>
          </a:bodyPr>
          <a:lstStyle/>
          <a:p>
            <a:r>
              <a:rPr lang="en-US" altLang="zh-CN" dirty="0"/>
              <a:t>#include &lt;</a:t>
            </a:r>
            <a:r>
              <a:rPr lang="en-US" altLang="zh-CN" dirty="0" err="1"/>
              <a:t>typeinfo</a:t>
            </a:r>
            <a:r>
              <a:rPr lang="en-US" altLang="zh-CN" dirty="0"/>
              <a:t>&gt;</a:t>
            </a:r>
          </a:p>
          <a:p>
            <a:r>
              <a:rPr lang="en-US" altLang="zh-CN" dirty="0"/>
              <a:t>#include &lt;iostream&gt;</a:t>
            </a:r>
          </a:p>
          <a:p>
            <a:r>
              <a:rPr lang="en-US" altLang="zh-CN" dirty="0"/>
              <a:t>using namespace std;</a:t>
            </a:r>
          </a:p>
          <a:p>
            <a:r>
              <a:rPr lang="en-US" altLang="zh-CN" dirty="0"/>
              <a:t>struct B {</a:t>
            </a:r>
          </a:p>
          <a:p>
            <a:r>
              <a:rPr lang="en-US" altLang="zh-CN" dirty="0"/>
              <a:t>    int m;</a:t>
            </a:r>
          </a:p>
          <a:p>
            <a:r>
              <a:rPr lang="en-US" altLang="zh-CN" dirty="0"/>
              <a:t>    B(int x): m(x) { }</a:t>
            </a:r>
          </a:p>
          <a:p>
            <a:r>
              <a:rPr lang="en-US" altLang="zh-CN" dirty="0"/>
              <a:t>    virtual void f( ) { </a:t>
            </a:r>
            <a:r>
              <a:rPr lang="en-US" altLang="zh-CN" dirty="0" err="1"/>
              <a:t>cout</a:t>
            </a:r>
            <a:r>
              <a:rPr lang="en-US" altLang="zh-CN" dirty="0"/>
              <a:t> &lt;&lt; 'B'; }</a:t>
            </a:r>
          </a:p>
          <a:p>
            <a:r>
              <a:rPr lang="en-US" altLang="zh-CN" dirty="0"/>
              <a:t>};</a:t>
            </a:r>
          </a:p>
          <a:p>
            <a:r>
              <a:rPr lang="en-US" altLang="zh-CN" dirty="0"/>
              <a:t>struct D: public B { 				//</a:t>
            </a:r>
            <a:r>
              <a:rPr lang="zh-CN" altLang="en-US" dirty="0"/>
              <a:t>基类</a:t>
            </a:r>
            <a:r>
              <a:rPr lang="en-US" altLang="zh-CN" dirty="0"/>
              <a:t>B</a:t>
            </a:r>
            <a:r>
              <a:rPr lang="zh-CN" altLang="en-US" dirty="0"/>
              <a:t>和派生类</a:t>
            </a:r>
            <a:r>
              <a:rPr lang="en-US" altLang="zh-CN" dirty="0"/>
              <a:t>D</a:t>
            </a:r>
            <a:r>
              <a:rPr lang="zh-CN" altLang="en-US" dirty="0"/>
              <a:t>满足父子关系</a:t>
            </a:r>
          </a:p>
          <a:p>
            <a:r>
              <a:rPr lang="zh-CN" altLang="en-US" dirty="0"/>
              <a:t>    </a:t>
            </a:r>
            <a:r>
              <a:rPr lang="en-US" altLang="zh-CN" dirty="0"/>
              <a:t>int n;</a:t>
            </a:r>
          </a:p>
          <a:p>
            <a:r>
              <a:rPr lang="en-US" altLang="zh-CN" dirty="0"/>
              <a:t>    D(int x, int y): B(x), n(y) { }</a:t>
            </a:r>
          </a:p>
          <a:p>
            <a:r>
              <a:rPr lang="en-US" altLang="zh-CN" dirty="0"/>
              <a:t>    void f( ) { </a:t>
            </a:r>
            <a:r>
              <a:rPr lang="en-US" altLang="zh-CN" dirty="0" err="1"/>
              <a:t>cout</a:t>
            </a:r>
            <a:r>
              <a:rPr lang="en-US" altLang="zh-CN" dirty="0"/>
              <a:t> &lt;&lt; 'D' &lt;&lt; </a:t>
            </a:r>
            <a:r>
              <a:rPr lang="en-US" altLang="zh-CN" dirty="0" err="1"/>
              <a:t>endl</a:t>
            </a:r>
            <a:r>
              <a:rPr lang="en-US" altLang="zh-CN" dirty="0"/>
              <a:t>; }</a:t>
            </a:r>
          </a:p>
          <a:p>
            <a:r>
              <a:rPr lang="en-US" altLang="zh-CN" dirty="0"/>
              <a:t>    void g( ) { </a:t>
            </a:r>
            <a:r>
              <a:rPr lang="en-US" altLang="zh-CN" dirty="0" err="1"/>
              <a:t>cout</a:t>
            </a:r>
            <a:r>
              <a:rPr lang="en-US" altLang="zh-CN" dirty="0"/>
              <a:t> &lt;&lt; 'G' &lt;&lt; </a:t>
            </a:r>
            <a:r>
              <a:rPr lang="en-US" altLang="zh-CN" dirty="0" err="1"/>
              <a:t>endl</a:t>
            </a:r>
            <a:r>
              <a:rPr lang="en-US" altLang="zh-CN" dirty="0"/>
              <a:t>; }</a:t>
            </a:r>
          </a:p>
          <a:p>
            <a:r>
              <a:rPr lang="en-US" altLang="zh-CN" dirty="0"/>
              <a:t>};</a:t>
            </a:r>
          </a:p>
        </p:txBody>
      </p:sp>
      <p:sp>
        <p:nvSpPr>
          <p:cNvPr id="6" name="文本框 5">
            <a:extLst>
              <a:ext uri="{FF2B5EF4-FFF2-40B4-BE49-F238E27FC236}">
                <a16:creationId xmlns:a16="http://schemas.microsoft.com/office/drawing/2014/main" id="{C39A27D6-E862-44A1-AC7D-FE3046A37791}"/>
              </a:ext>
            </a:extLst>
          </p:cNvPr>
          <p:cNvSpPr txBox="1"/>
          <p:nvPr/>
        </p:nvSpPr>
        <p:spPr>
          <a:xfrm>
            <a:off x="838200" y="1755581"/>
            <a:ext cx="5032147" cy="369332"/>
          </a:xfrm>
          <a:prstGeom prst="rect">
            <a:avLst/>
          </a:prstGeom>
          <a:noFill/>
        </p:spPr>
        <p:txBody>
          <a:bodyPr wrap="none" rtlCol="0">
            <a:spAutoFit/>
          </a:bodyPr>
          <a:lstStyle/>
          <a:p>
            <a:r>
              <a:rPr lang="zh-CN" altLang="zh-CN" sz="1800" kern="100" dirty="0">
                <a:effectLst/>
                <a:latin typeface="Arial" panose="020B0604020202020204" pitchFamily="34" charset="0"/>
                <a:ea typeface="方正黑体简体"/>
                <a:cs typeface="Arial" panose="020B0604020202020204" pitchFamily="34" charset="0"/>
              </a:rPr>
              <a:t>【例</a:t>
            </a:r>
            <a:r>
              <a:rPr lang="en-US" altLang="zh-CN" sz="1800" kern="100" dirty="0">
                <a:effectLst/>
                <a:latin typeface="Arial" panose="020B0604020202020204" pitchFamily="34" charset="0"/>
                <a:ea typeface="方正黑体简体"/>
              </a:rPr>
              <a:t>12.14</a:t>
            </a:r>
            <a:r>
              <a:rPr lang="zh-CN" altLang="zh-CN" sz="1800" kern="100" dirty="0">
                <a:effectLst/>
                <a:latin typeface="Arial" panose="020B0604020202020204" pitchFamily="34" charset="0"/>
                <a:ea typeface="方正黑体简体"/>
                <a:cs typeface="Arial" panose="020B0604020202020204" pitchFamily="34" charset="0"/>
              </a:rPr>
              <a:t>】</a:t>
            </a:r>
            <a:r>
              <a:rPr lang="zh-CN" altLang="zh-CN" sz="1800" kern="100" dirty="0">
                <a:effectLst/>
                <a:latin typeface="Times New Roman" panose="02020603050405020304" pitchFamily="18" charset="0"/>
                <a:ea typeface="方正书宋简体"/>
                <a:cs typeface="Times New Roman" panose="02020603050405020304" pitchFamily="18" charset="0"/>
              </a:rPr>
              <a:t>用类型检查</a:t>
            </a:r>
            <a:r>
              <a:rPr lang="en-US" altLang="zh-CN" sz="1800" kern="100" dirty="0" err="1">
                <a:effectLst/>
                <a:latin typeface="Times New Roman" panose="02020603050405020304" pitchFamily="18" charset="0"/>
                <a:ea typeface="方正书宋简体"/>
              </a:rPr>
              <a:t>typeid</a:t>
            </a:r>
            <a:r>
              <a:rPr lang="zh-CN" altLang="zh-CN" sz="1800" kern="100" dirty="0">
                <a:effectLst/>
                <a:latin typeface="Times New Roman" panose="02020603050405020304" pitchFamily="18" charset="0"/>
                <a:ea typeface="方正书宋简体"/>
                <a:cs typeface="Times New Roman" panose="02020603050405020304" pitchFamily="18" charset="0"/>
              </a:rPr>
              <a:t>保证转换安全性。</a:t>
            </a:r>
            <a:endParaRPr lang="zh-CN" altLang="en-US" dirty="0"/>
          </a:p>
        </p:txBody>
      </p:sp>
    </p:spTree>
    <p:extLst>
      <p:ext uri="{BB962C8B-B14F-4D97-AF65-F5344CB8AC3E}">
        <p14:creationId xmlns:p14="http://schemas.microsoft.com/office/powerpoint/2010/main" val="383382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58C6DF8B-6232-4FC3-AAEF-A1CD89F784BE}"/>
              </a:ext>
            </a:extLst>
          </p:cNvPr>
          <p:cNvSpPr txBox="1"/>
          <p:nvPr/>
        </p:nvSpPr>
        <p:spPr>
          <a:xfrm>
            <a:off x="939567" y="1406650"/>
            <a:ext cx="10301681" cy="5355312"/>
          </a:xfrm>
          <a:prstGeom prst="rect">
            <a:avLst/>
          </a:prstGeom>
          <a:noFill/>
        </p:spPr>
        <p:txBody>
          <a:bodyPr wrap="square">
            <a:spAutoFit/>
          </a:bodyPr>
          <a:lstStyle/>
          <a:p>
            <a:r>
              <a:rPr lang="en-US" altLang="zh-CN" dirty="0"/>
              <a:t>int main(int </a:t>
            </a:r>
            <a:r>
              <a:rPr lang="en-US" altLang="zh-CN" dirty="0" err="1"/>
              <a:t>argc</a:t>
            </a:r>
            <a:r>
              <a:rPr lang="en-US" altLang="zh-CN" dirty="0"/>
              <a:t>, char *</a:t>
            </a:r>
            <a:r>
              <a:rPr lang="en-US" altLang="zh-CN" dirty="0" err="1"/>
              <a:t>argv</a:t>
            </a:r>
            <a:r>
              <a:rPr lang="en-US" altLang="zh-CN" dirty="0"/>
              <a:t>[ ]) {</a:t>
            </a:r>
          </a:p>
          <a:p>
            <a:r>
              <a:rPr lang="en-US" altLang="zh-CN" dirty="0"/>
              <a:t>    B a(3);					//</a:t>
            </a:r>
            <a:r>
              <a:rPr lang="zh-CN" altLang="en-US" dirty="0"/>
              <a:t>定义父类对象</a:t>
            </a:r>
            <a:r>
              <a:rPr lang="en-US" altLang="zh-CN" dirty="0"/>
              <a:t>a</a:t>
            </a:r>
          </a:p>
          <a:p>
            <a:r>
              <a:rPr lang="en-US" altLang="zh-CN" dirty="0"/>
              <a:t>    B &amp;b = a;</a:t>
            </a:r>
          </a:p>
          <a:p>
            <a:r>
              <a:rPr lang="en-US" altLang="zh-CN" dirty="0"/>
              <a:t>    D c(5, 7);				//</a:t>
            </a:r>
            <a:r>
              <a:rPr lang="zh-CN" altLang="en-US" dirty="0"/>
              <a:t>定义子类对象</a:t>
            </a:r>
            <a:r>
              <a:rPr lang="en-US" altLang="zh-CN" dirty="0"/>
              <a:t>c</a:t>
            </a:r>
          </a:p>
          <a:p>
            <a:r>
              <a:rPr lang="en-US" altLang="zh-CN" dirty="0"/>
              <a:t>    D &amp;d = c;</a:t>
            </a:r>
          </a:p>
          <a:p>
            <a:r>
              <a:rPr lang="en-US" altLang="zh-CN" dirty="0"/>
              <a:t>    B *pb = &amp;a;				//</a:t>
            </a:r>
            <a:r>
              <a:rPr lang="zh-CN" altLang="en-US" dirty="0"/>
              <a:t>定义父类指针</a:t>
            </a:r>
            <a:r>
              <a:rPr lang="en-US" altLang="zh-CN" dirty="0"/>
              <a:t>pb</a:t>
            </a:r>
            <a:r>
              <a:rPr lang="zh-CN" altLang="en-US" dirty="0"/>
              <a:t>指向父类对象</a:t>
            </a:r>
            <a:r>
              <a:rPr lang="en-US" altLang="zh-CN" dirty="0"/>
              <a:t>a</a:t>
            </a:r>
          </a:p>
          <a:p>
            <a:r>
              <a:rPr lang="en-US" altLang="zh-CN" dirty="0"/>
              <a:t>    D *pc(</a:t>
            </a:r>
            <a:r>
              <a:rPr lang="en-US" altLang="zh-CN" dirty="0" err="1"/>
              <a:t>nullptr</a:t>
            </a:r>
            <a:r>
              <a:rPr lang="en-US" altLang="zh-CN" dirty="0"/>
              <a:t>);				//</a:t>
            </a:r>
            <a:r>
              <a:rPr lang="zh-CN" altLang="en-US" dirty="0"/>
              <a:t>定义子类指针</a:t>
            </a:r>
            <a:r>
              <a:rPr lang="en-US" altLang="zh-CN" dirty="0"/>
              <a:t>pc</a:t>
            </a:r>
            <a:r>
              <a:rPr lang="zh-CN" altLang="en-US" dirty="0"/>
              <a:t>并设为空指针</a:t>
            </a:r>
          </a:p>
          <a:p>
            <a:r>
              <a:rPr lang="zh-CN" altLang="en-US" dirty="0"/>
              <a:t>    </a:t>
            </a:r>
            <a:r>
              <a:rPr lang="en-US" altLang="zh-CN" dirty="0"/>
              <a:t>if (</a:t>
            </a:r>
            <a:r>
              <a:rPr lang="en-US" altLang="zh-CN" dirty="0" err="1"/>
              <a:t>argc</a:t>
            </a:r>
            <a:r>
              <a:rPr lang="en-US" altLang="zh-CN" dirty="0"/>
              <a:t> &lt; 2) pb = &amp;c;</a:t>
            </a:r>
          </a:p>
          <a:p>
            <a:r>
              <a:rPr lang="en-US" altLang="zh-CN" dirty="0"/>
              <a:t>    if (</a:t>
            </a:r>
            <a:r>
              <a:rPr lang="en-US" altLang="zh-CN" dirty="0" err="1"/>
              <a:t>typeid</a:t>
            </a:r>
            <a:r>
              <a:rPr lang="en-US" altLang="zh-CN" dirty="0"/>
              <a:t>(*pb) == </a:t>
            </a:r>
            <a:r>
              <a:rPr lang="en-US" altLang="zh-CN" dirty="0" err="1"/>
              <a:t>typeid</a:t>
            </a:r>
            <a:r>
              <a:rPr lang="en-US" altLang="zh-CN" dirty="0"/>
              <a:t>(D)) {		//</a:t>
            </a:r>
            <a:r>
              <a:rPr lang="zh-CN" altLang="en-US" dirty="0"/>
              <a:t>判断父类指针是否指向子类对象</a:t>
            </a:r>
          </a:p>
          <a:p>
            <a:r>
              <a:rPr lang="zh-CN" altLang="en-US" dirty="0"/>
              <a:t>        </a:t>
            </a:r>
            <a:r>
              <a:rPr lang="en-US" altLang="zh-CN" dirty="0"/>
              <a:t>pc = (D*)pb;				//C</a:t>
            </a:r>
            <a:r>
              <a:rPr lang="zh-CN" altLang="en-US" dirty="0"/>
              <a:t>语言的强制转换</a:t>
            </a:r>
          </a:p>
          <a:p>
            <a:r>
              <a:rPr lang="zh-CN" altLang="en-US" dirty="0"/>
              <a:t>        </a:t>
            </a:r>
            <a:r>
              <a:rPr lang="en-US" altLang="zh-CN" dirty="0"/>
              <a:t>pc = </a:t>
            </a:r>
            <a:r>
              <a:rPr lang="en-US" altLang="zh-CN" dirty="0" err="1"/>
              <a:t>static_cast</a:t>
            </a:r>
            <a:r>
              <a:rPr lang="en-US" altLang="zh-CN" dirty="0"/>
              <a:t>&lt;D*&gt;(pb);		//</a:t>
            </a:r>
            <a:r>
              <a:rPr lang="zh-CN" altLang="en-US" dirty="0"/>
              <a:t>静态强制转换，安全，因为</a:t>
            </a:r>
            <a:r>
              <a:rPr lang="en-US" altLang="zh-CN" dirty="0"/>
              <a:t>pb</a:t>
            </a:r>
            <a:r>
              <a:rPr lang="zh-CN" altLang="en-US" dirty="0"/>
              <a:t>指向</a:t>
            </a:r>
            <a:r>
              <a:rPr lang="en-US" altLang="zh-CN" dirty="0"/>
              <a:t>D</a:t>
            </a:r>
            <a:r>
              <a:rPr lang="zh-CN" altLang="en-US" dirty="0"/>
              <a:t>类</a:t>
            </a:r>
          </a:p>
          <a:p>
            <a:r>
              <a:rPr lang="zh-CN" altLang="en-US" dirty="0"/>
              <a:t>        </a:t>
            </a:r>
            <a:r>
              <a:rPr lang="en-US" altLang="zh-CN" dirty="0"/>
              <a:t>pc = </a:t>
            </a:r>
            <a:r>
              <a:rPr lang="en-US" altLang="zh-CN" dirty="0" err="1"/>
              <a:t>dynamic_cast</a:t>
            </a:r>
            <a:r>
              <a:rPr lang="en-US" altLang="zh-CN" dirty="0"/>
              <a:t>&lt;D*&gt;(pb);		//</a:t>
            </a:r>
            <a:r>
              <a:rPr lang="zh-CN" altLang="en-US" dirty="0"/>
              <a:t>动态强制转换：向下转换</a:t>
            </a:r>
            <a:r>
              <a:rPr lang="en-US" altLang="zh-CN" dirty="0"/>
              <a:t>B</a:t>
            </a:r>
            <a:r>
              <a:rPr lang="zh-CN" altLang="en-US" dirty="0"/>
              <a:t>须有虚函数</a:t>
            </a:r>
          </a:p>
          <a:p>
            <a:r>
              <a:rPr lang="zh-CN" altLang="en-US" dirty="0"/>
              <a:t>        </a:t>
            </a:r>
            <a:r>
              <a:rPr lang="en-US" altLang="zh-CN" dirty="0"/>
              <a:t>pc = </a:t>
            </a:r>
            <a:r>
              <a:rPr lang="en-US" altLang="zh-CN" dirty="0" err="1"/>
              <a:t>reinterpret_cast</a:t>
            </a:r>
            <a:r>
              <a:rPr lang="en-US" altLang="zh-CN" dirty="0"/>
              <a:t>&lt;D*&gt;(pb);		//</a:t>
            </a:r>
            <a:r>
              <a:rPr lang="zh-CN" altLang="en-US" dirty="0"/>
              <a:t>重释类型转换，安全，因为</a:t>
            </a:r>
            <a:r>
              <a:rPr lang="en-US" altLang="zh-CN" dirty="0"/>
              <a:t>pb</a:t>
            </a:r>
            <a:r>
              <a:rPr lang="zh-CN" altLang="en-US" dirty="0"/>
              <a:t>指向</a:t>
            </a:r>
            <a:r>
              <a:rPr lang="en-US" altLang="zh-CN" dirty="0"/>
              <a:t>D</a:t>
            </a:r>
            <a:r>
              <a:rPr lang="zh-CN" altLang="en-US" dirty="0"/>
              <a:t>类</a:t>
            </a:r>
          </a:p>
          <a:p>
            <a:r>
              <a:rPr lang="zh-CN" altLang="en-US" dirty="0"/>
              <a:t>        </a:t>
            </a:r>
            <a:r>
              <a:rPr lang="en-US" altLang="zh-CN" dirty="0"/>
              <a:t>pc-&gt;g( );				//</a:t>
            </a:r>
            <a:r>
              <a:rPr lang="zh-CN" altLang="en-US" dirty="0"/>
              <a:t>输出</a:t>
            </a:r>
            <a:r>
              <a:rPr lang="en-US" altLang="zh-CN" dirty="0"/>
              <a:t>G</a:t>
            </a:r>
            <a:r>
              <a:rPr lang="zh-CN" altLang="en-US" dirty="0"/>
              <a:t>，不转换</a:t>
            </a:r>
            <a:r>
              <a:rPr lang="en-US" altLang="zh-CN" dirty="0"/>
              <a:t>pb</a:t>
            </a:r>
            <a:r>
              <a:rPr lang="zh-CN" altLang="en-US" dirty="0"/>
              <a:t>无法调用</a:t>
            </a:r>
            <a:r>
              <a:rPr lang="en-US" altLang="zh-CN" dirty="0"/>
              <a:t>g( )</a:t>
            </a:r>
          </a:p>
          <a:p>
            <a:r>
              <a:rPr lang="en-US" altLang="zh-CN" dirty="0"/>
              <a:t>    }</a:t>
            </a:r>
          </a:p>
          <a:p>
            <a:r>
              <a:rPr lang="en-US" altLang="zh-CN" dirty="0"/>
              <a:t>    </a:t>
            </a:r>
            <a:r>
              <a:rPr lang="en-US" altLang="zh-CN" dirty="0" err="1"/>
              <a:t>cout</a:t>
            </a:r>
            <a:r>
              <a:rPr lang="en-US" altLang="zh-CN" dirty="0"/>
              <a:t> &lt;&lt; </a:t>
            </a:r>
            <a:r>
              <a:rPr lang="en-US" altLang="zh-CN" dirty="0" err="1"/>
              <a:t>typeid</a:t>
            </a:r>
            <a:r>
              <a:rPr lang="en-US" altLang="zh-CN" dirty="0"/>
              <a:t>(pc).name( )&lt;&lt;</a:t>
            </a:r>
            <a:r>
              <a:rPr lang="en-US" altLang="zh-CN" dirty="0" err="1"/>
              <a:t>endl</a:t>
            </a:r>
            <a:r>
              <a:rPr lang="en-US" altLang="zh-CN" dirty="0"/>
              <a:t>;	//</a:t>
            </a:r>
            <a:r>
              <a:rPr lang="zh-CN" altLang="en-US" dirty="0"/>
              <a:t>输出</a:t>
            </a:r>
            <a:r>
              <a:rPr lang="en-US" altLang="zh-CN" dirty="0"/>
              <a:t>struct D*</a:t>
            </a:r>
          </a:p>
          <a:p>
            <a:r>
              <a:rPr lang="en-US" altLang="zh-CN" dirty="0"/>
              <a:t>    </a:t>
            </a:r>
            <a:r>
              <a:rPr lang="en-US" altLang="zh-CN" dirty="0" err="1"/>
              <a:t>cout</a:t>
            </a:r>
            <a:r>
              <a:rPr lang="en-US" altLang="zh-CN" dirty="0"/>
              <a:t> &lt;&lt; </a:t>
            </a:r>
            <a:r>
              <a:rPr lang="en-US" altLang="zh-CN" dirty="0" err="1"/>
              <a:t>typeid</a:t>
            </a:r>
            <a:r>
              <a:rPr lang="en-US" altLang="zh-CN" dirty="0"/>
              <a:t>(*pc).name( ) &lt;&lt; </a:t>
            </a:r>
            <a:r>
              <a:rPr lang="en-US" altLang="zh-CN" dirty="0" err="1"/>
              <a:t>endl</a:t>
            </a:r>
            <a:r>
              <a:rPr lang="en-US" altLang="zh-CN" dirty="0"/>
              <a:t>;	//</a:t>
            </a:r>
            <a:r>
              <a:rPr lang="zh-CN" altLang="en-US" dirty="0"/>
              <a:t>输出</a:t>
            </a:r>
            <a:r>
              <a:rPr lang="en-US" altLang="zh-CN" dirty="0"/>
              <a:t>struct D</a:t>
            </a:r>
          </a:p>
          <a:p>
            <a:r>
              <a:rPr lang="en-US" altLang="zh-CN" dirty="0"/>
              <a:t>    </a:t>
            </a:r>
            <a:r>
              <a:rPr lang="en-US" altLang="zh-CN" dirty="0" err="1"/>
              <a:t>cout</a:t>
            </a:r>
            <a:r>
              <a:rPr lang="en-US" altLang="zh-CN" dirty="0"/>
              <a:t> &lt;&lt; </a:t>
            </a:r>
            <a:r>
              <a:rPr lang="en-US" altLang="zh-CN" dirty="0" err="1"/>
              <a:t>typeid</a:t>
            </a:r>
            <a:r>
              <a:rPr lang="en-US" altLang="zh-CN" dirty="0"/>
              <a:t>(B).before(</a:t>
            </a:r>
            <a:r>
              <a:rPr lang="en-US" altLang="zh-CN" dirty="0" err="1"/>
              <a:t>typeid</a:t>
            </a:r>
            <a:r>
              <a:rPr lang="en-US" altLang="zh-CN" dirty="0"/>
              <a:t>(D))&lt;&lt;</a:t>
            </a:r>
            <a:r>
              <a:rPr lang="en-US" altLang="zh-CN" dirty="0" err="1"/>
              <a:t>endl</a:t>
            </a:r>
            <a:r>
              <a:rPr lang="en-US" altLang="zh-CN" dirty="0"/>
              <a:t>;	//</a:t>
            </a:r>
            <a:r>
              <a:rPr lang="zh-CN" altLang="en-US" dirty="0"/>
              <a:t>输出</a:t>
            </a:r>
            <a:r>
              <a:rPr lang="en-US" altLang="zh-CN" dirty="0"/>
              <a:t>1</a:t>
            </a:r>
            <a:r>
              <a:rPr lang="zh-CN" altLang="en-US" dirty="0"/>
              <a:t>即布尔值真：</a:t>
            </a:r>
            <a:r>
              <a:rPr lang="en-US" altLang="zh-CN" dirty="0"/>
              <a:t>B</a:t>
            </a:r>
            <a:r>
              <a:rPr lang="zh-CN" altLang="en-US" dirty="0"/>
              <a:t>是</a:t>
            </a:r>
            <a:r>
              <a:rPr lang="en-US" altLang="zh-CN" dirty="0"/>
              <a:t>D</a:t>
            </a:r>
            <a:r>
              <a:rPr lang="zh-CN" altLang="en-US" dirty="0"/>
              <a:t>的基类</a:t>
            </a:r>
          </a:p>
          <a:p>
            <a:r>
              <a:rPr lang="en-US" altLang="zh-CN" dirty="0"/>
              <a:t>}</a:t>
            </a:r>
          </a:p>
        </p:txBody>
      </p:sp>
    </p:spTree>
    <p:extLst>
      <p:ext uri="{BB962C8B-B14F-4D97-AF65-F5344CB8AC3E}">
        <p14:creationId xmlns:p14="http://schemas.microsoft.com/office/powerpoint/2010/main" val="2200475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12.3  </a:t>
            </a:r>
            <a:r>
              <a:rPr lang="zh-CN" altLang="en-US" dirty="0"/>
              <a:t>类型转换实例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75713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explicit</a:t>
            </a:r>
            <a:r>
              <a:rPr lang="zh-CN" altLang="en-US" sz="2400" b="1" dirty="0">
                <a:latin typeface="Times New Roman" panose="02020603050405020304" pitchFamily="18" charset="0"/>
              </a:rPr>
              <a:t>只能用于定义构造函数或类型转换实例函数成员， </a:t>
            </a:r>
            <a:r>
              <a:rPr lang="en-US" altLang="zh-CN" sz="2400" b="1" dirty="0">
                <a:latin typeface="Times New Roman" panose="02020603050405020304" pitchFamily="18" charset="0"/>
              </a:rPr>
              <a:t>explicit</a:t>
            </a:r>
            <a:r>
              <a:rPr lang="zh-CN" altLang="en-US" sz="2400" b="1" dirty="0">
                <a:latin typeface="Times New Roman" panose="02020603050405020304" pitchFamily="18" charset="0"/>
              </a:rPr>
              <a:t>定义的实例函数成员必须显式调用。</a:t>
            </a:r>
            <a:endParaRPr lang="en-US" altLang="zh-CN" sz="2400" b="1" dirty="0">
              <a:latin typeface="Times New Roman" panose="02020603050405020304" pitchFamily="18" charset="0"/>
            </a:endParaRPr>
          </a:p>
        </p:txBody>
      </p:sp>
      <p:sp>
        <p:nvSpPr>
          <p:cNvPr id="7" name="文本框 6">
            <a:extLst>
              <a:ext uri="{FF2B5EF4-FFF2-40B4-BE49-F238E27FC236}">
                <a16:creationId xmlns:a16="http://schemas.microsoft.com/office/drawing/2014/main" id="{4803783F-773D-4759-9B8A-F32AEC53A92B}"/>
              </a:ext>
            </a:extLst>
          </p:cNvPr>
          <p:cNvSpPr txBox="1"/>
          <p:nvPr/>
        </p:nvSpPr>
        <p:spPr>
          <a:xfrm>
            <a:off x="838200" y="3234994"/>
            <a:ext cx="5352875" cy="2585323"/>
          </a:xfrm>
          <a:prstGeom prst="rect">
            <a:avLst/>
          </a:prstGeom>
          <a:noFill/>
        </p:spPr>
        <p:txBody>
          <a:bodyPr wrap="square">
            <a:spAutoFit/>
          </a:bodyPr>
          <a:lstStyle/>
          <a:p>
            <a:r>
              <a:rPr lang="en-US" altLang="zh-CN" dirty="0"/>
              <a:t>class COMPLEX {</a:t>
            </a:r>
          </a:p>
          <a:p>
            <a:r>
              <a:rPr lang="en-US" altLang="zh-CN" dirty="0"/>
              <a:t>    double r, v;</a:t>
            </a:r>
          </a:p>
          <a:p>
            <a:r>
              <a:rPr lang="en-US" altLang="zh-CN" dirty="0"/>
              <a:t>public:</a:t>
            </a:r>
          </a:p>
          <a:p>
            <a:r>
              <a:rPr lang="en-US" altLang="zh-CN" dirty="0"/>
              <a:t>    explicit COMPLEX(double r1=0, double v1 = 0)</a:t>
            </a:r>
            <a:endParaRPr lang="zh-CN" altLang="en-US" dirty="0"/>
          </a:p>
          <a:p>
            <a:r>
              <a:rPr lang="zh-CN" altLang="en-US" dirty="0"/>
              <a:t>    </a:t>
            </a:r>
            <a:r>
              <a:rPr lang="en-US" altLang="zh-CN" dirty="0"/>
              <a:t>{ r = r1; v = v1; }</a:t>
            </a:r>
          </a:p>
          <a:p>
            <a:r>
              <a:rPr lang="en-US" altLang="zh-CN" dirty="0"/>
              <a:t>    COMPLEX operator+(const COMPLEX &amp;c)const</a:t>
            </a:r>
          </a:p>
          <a:p>
            <a:r>
              <a:rPr lang="en-US" altLang="zh-CN" dirty="0"/>
              <a:t>    {        return COMPLEX(r + </a:t>
            </a:r>
            <a:r>
              <a:rPr lang="en-US" altLang="zh-CN" dirty="0" err="1"/>
              <a:t>c.r</a:t>
            </a:r>
            <a:r>
              <a:rPr lang="en-US" altLang="zh-CN" dirty="0"/>
              <a:t>, v + </a:t>
            </a:r>
            <a:r>
              <a:rPr lang="en-US" altLang="zh-CN" dirty="0" err="1"/>
              <a:t>c.v</a:t>
            </a:r>
            <a:r>
              <a:rPr lang="en-US" altLang="zh-CN" dirty="0"/>
              <a:t>);     };</a:t>
            </a:r>
          </a:p>
          <a:p>
            <a:r>
              <a:rPr lang="en-US" altLang="zh-CN" dirty="0"/>
              <a:t>    explicit operator double() { return r; }</a:t>
            </a:r>
          </a:p>
          <a:p>
            <a:r>
              <a:rPr lang="en-US" altLang="zh-CN" dirty="0"/>
              <a:t>}m(2,3);</a:t>
            </a:r>
          </a:p>
        </p:txBody>
      </p:sp>
      <p:cxnSp>
        <p:nvCxnSpPr>
          <p:cNvPr id="9" name="直接连接符 8">
            <a:extLst>
              <a:ext uri="{FF2B5EF4-FFF2-40B4-BE49-F238E27FC236}">
                <a16:creationId xmlns:a16="http://schemas.microsoft.com/office/drawing/2014/main" id="{86AB9222-3292-41E5-A4A2-996FBDEFD38A}"/>
              </a:ext>
            </a:extLst>
          </p:cNvPr>
          <p:cNvCxnSpPr/>
          <p:nvPr/>
        </p:nvCxnSpPr>
        <p:spPr>
          <a:xfrm>
            <a:off x="6191075" y="3036815"/>
            <a:ext cx="0" cy="33375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75A4E21-C24D-4B03-8FE5-47BE7FFCE76F}"/>
              </a:ext>
            </a:extLst>
          </p:cNvPr>
          <p:cNvSpPr txBox="1"/>
          <p:nvPr/>
        </p:nvSpPr>
        <p:spPr>
          <a:xfrm>
            <a:off x="6354660" y="3086962"/>
            <a:ext cx="4878191" cy="2585323"/>
          </a:xfrm>
          <a:prstGeom prst="rect">
            <a:avLst/>
          </a:prstGeom>
          <a:noFill/>
        </p:spPr>
        <p:txBody>
          <a:bodyPr wrap="square" rtlCol="0">
            <a:spAutoFit/>
          </a:bodyPr>
          <a:lstStyle/>
          <a:p>
            <a:r>
              <a:rPr lang="zh-CN" altLang="en-US" dirty="0"/>
              <a:t>未用</a:t>
            </a:r>
            <a:r>
              <a:rPr lang="en-US" altLang="zh-CN" dirty="0"/>
              <a:t>explicit</a:t>
            </a:r>
            <a:r>
              <a:rPr lang="zh-CN" altLang="en-US" dirty="0"/>
              <a:t>定义前</a:t>
            </a:r>
            <a:r>
              <a:rPr lang="en-US" altLang="zh-CN" dirty="0"/>
              <a:t>:  </a:t>
            </a:r>
          </a:p>
          <a:p>
            <a:r>
              <a:rPr lang="en-US" altLang="zh-CN" dirty="0"/>
              <a:t> (1)</a:t>
            </a:r>
            <a:r>
              <a:rPr lang="zh-CN" altLang="en-US" dirty="0"/>
              <a:t> </a:t>
            </a:r>
            <a:r>
              <a:rPr lang="en-US" altLang="zh-CN" dirty="0"/>
              <a:t>double</a:t>
            </a:r>
            <a:r>
              <a:rPr lang="zh-CN" altLang="en-US" dirty="0"/>
              <a:t> </a:t>
            </a:r>
            <a:r>
              <a:rPr lang="en-US" altLang="zh-CN" dirty="0"/>
              <a:t>d=m</a:t>
            </a:r>
            <a:r>
              <a:rPr lang="zh-CN" altLang="en-US" dirty="0"/>
              <a:t>等价于</a:t>
            </a:r>
            <a:r>
              <a:rPr lang="en-US" altLang="zh-CN" dirty="0"/>
              <a:t>d=</a:t>
            </a:r>
            <a:r>
              <a:rPr lang="en-US" altLang="zh-CN" dirty="0" err="1"/>
              <a:t>m.operator</a:t>
            </a:r>
            <a:r>
              <a:rPr lang="en-US" altLang="zh-CN" dirty="0"/>
              <a:t> double( )</a:t>
            </a:r>
          </a:p>
          <a:p>
            <a:r>
              <a:rPr lang="en-US" altLang="zh-CN" dirty="0"/>
              <a:t> (2) m+2.0</a:t>
            </a:r>
            <a:r>
              <a:rPr lang="zh-CN" altLang="en-US" dirty="0"/>
              <a:t>等价于</a:t>
            </a:r>
            <a:r>
              <a:rPr lang="en-US" altLang="zh-CN" dirty="0" err="1"/>
              <a:t>m+COMPLEX</a:t>
            </a:r>
            <a:r>
              <a:rPr lang="en-US" altLang="zh-CN" dirty="0"/>
              <a:t>(2.0, 0.0)</a:t>
            </a:r>
          </a:p>
          <a:p>
            <a:endParaRPr lang="en-US" altLang="zh-CN" dirty="0"/>
          </a:p>
          <a:p>
            <a:endParaRPr lang="en-US" altLang="zh-CN" dirty="0"/>
          </a:p>
          <a:p>
            <a:endParaRPr lang="en-US" altLang="zh-CN" dirty="0"/>
          </a:p>
          <a:p>
            <a:r>
              <a:rPr lang="zh-CN" altLang="en-US" dirty="0"/>
              <a:t>使用</a:t>
            </a:r>
            <a:r>
              <a:rPr lang="en-US" altLang="zh-CN" dirty="0"/>
              <a:t>explicit</a:t>
            </a:r>
            <a:r>
              <a:rPr lang="zh-CN" altLang="en-US" dirty="0"/>
              <a:t>定义后</a:t>
            </a:r>
            <a:r>
              <a:rPr lang="en-US" altLang="zh-CN" dirty="0"/>
              <a:t>:</a:t>
            </a:r>
          </a:p>
          <a:p>
            <a:r>
              <a:rPr lang="en-US" altLang="zh-CN" dirty="0"/>
              <a:t>(1) </a:t>
            </a:r>
            <a:r>
              <a:rPr lang="zh-CN" altLang="en-US" dirty="0"/>
              <a:t>不能定义</a:t>
            </a:r>
            <a:r>
              <a:rPr lang="en-US" altLang="zh-CN" dirty="0"/>
              <a:t>d=m;</a:t>
            </a:r>
          </a:p>
          <a:p>
            <a:r>
              <a:rPr lang="en-US" altLang="zh-CN" dirty="0"/>
              <a:t>(2) </a:t>
            </a:r>
            <a:r>
              <a:rPr lang="zh-CN" altLang="en-US" dirty="0"/>
              <a:t>不能用</a:t>
            </a:r>
            <a:r>
              <a:rPr lang="en-US" altLang="zh-CN" dirty="0"/>
              <a:t>m+2.0</a:t>
            </a:r>
            <a:r>
              <a:rPr lang="zh-CN" altLang="en-US" dirty="0"/>
              <a:t>相加。</a:t>
            </a:r>
            <a:r>
              <a:rPr lang="en-US" altLang="zh-CN" dirty="0"/>
              <a:t> </a:t>
            </a:r>
            <a:endParaRPr lang="zh-CN" altLang="en-US" dirty="0"/>
          </a:p>
        </p:txBody>
      </p:sp>
    </p:spTree>
    <p:extLst>
      <p:ext uri="{BB962C8B-B14F-4D97-AF65-F5344CB8AC3E}">
        <p14:creationId xmlns:p14="http://schemas.microsoft.com/office/powerpoint/2010/main" val="60032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12.4</a:t>
            </a:r>
            <a:r>
              <a:rPr lang="zh-CN" altLang="en-US" dirty="0"/>
              <a:t> </a:t>
            </a:r>
            <a:r>
              <a:rPr lang="en-US" altLang="zh-CN" dirty="0"/>
              <a:t>  </a:t>
            </a:r>
            <a:r>
              <a:rPr lang="zh-CN" altLang="en-US" dirty="0"/>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2279085"/>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auto</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中用于类型推导。</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可用于推导变量、各种函数的返回值、以及类的有</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定义的静态数据成员的类型。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a:t>
            </a:r>
            <a:r>
              <a:rPr lang="en-US" altLang="zh-CN" sz="2400" b="1" dirty="0">
                <a:latin typeface="Times New Roman" panose="02020603050405020304" pitchFamily="18" charset="0"/>
              </a:rPr>
              <a:t>auto</a:t>
            </a:r>
            <a:r>
              <a:rPr lang="zh-CN" altLang="en-US" sz="2400" b="1" dirty="0">
                <a:latin typeface="Times New Roman" panose="02020603050405020304" pitchFamily="18" charset="0"/>
              </a:rPr>
              <a:t>推导时，被推导实体不能出现类型说明，但是可以出现存储可变特性</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voilatile</a:t>
            </a:r>
            <a:r>
              <a:rPr lang="zh-CN" altLang="en-US" sz="2400" b="1" dirty="0">
                <a:latin typeface="Times New Roman" panose="02020603050405020304" pitchFamily="18" charset="0"/>
              </a:rPr>
              <a:t>和存储位置特性如</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register</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392441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C83D1860-4E3D-4A7D-9FF5-52D5767F2DB7}"/>
              </a:ext>
            </a:extLst>
          </p:cNvPr>
          <p:cNvSpPr txBox="1"/>
          <p:nvPr/>
        </p:nvSpPr>
        <p:spPr>
          <a:xfrm>
            <a:off x="956345" y="1759474"/>
            <a:ext cx="10108734" cy="4524315"/>
          </a:xfrm>
          <a:prstGeom prst="rect">
            <a:avLst/>
          </a:prstGeom>
          <a:noFill/>
        </p:spPr>
        <p:txBody>
          <a:bodyPr wrap="square">
            <a:spAutoFit/>
          </a:bodyPr>
          <a:lstStyle/>
          <a:p>
            <a:r>
              <a:rPr lang="en-US" altLang="zh-CN" dirty="0"/>
              <a:t>#include &lt;</a:t>
            </a:r>
            <a:r>
              <a:rPr lang="en-US" altLang="zh-CN" dirty="0" err="1"/>
              <a:t>stdio.h</a:t>
            </a:r>
            <a:r>
              <a:rPr lang="en-US" altLang="zh-CN" dirty="0"/>
              <a:t>&gt;	//</a:t>
            </a:r>
            <a:r>
              <a:rPr lang="zh-CN" altLang="en-US" dirty="0"/>
              <a:t>例</a:t>
            </a:r>
            <a:r>
              <a:rPr lang="en-US" altLang="zh-CN" dirty="0"/>
              <a:t>12.18</a:t>
            </a:r>
          </a:p>
          <a:p>
            <a:r>
              <a:rPr lang="en-US" altLang="zh-CN" dirty="0"/>
              <a:t>inline auto a( ) { return; }	//</a:t>
            </a:r>
            <a:r>
              <a:rPr lang="zh-CN" altLang="en-US" dirty="0"/>
              <a:t>推导函数</a:t>
            </a:r>
            <a:r>
              <a:rPr lang="en-US" altLang="zh-CN" dirty="0"/>
              <a:t>a</a:t>
            </a:r>
            <a:r>
              <a:rPr lang="zh-CN" altLang="en-US" dirty="0"/>
              <a:t>的返回类型为</a:t>
            </a:r>
            <a:r>
              <a:rPr lang="en-US" altLang="zh-CN" dirty="0"/>
              <a:t>void</a:t>
            </a:r>
          </a:p>
          <a:p>
            <a:r>
              <a:rPr lang="en-US" altLang="zh-CN" dirty="0"/>
              <a:t>auto b = 'A'; 		//</a:t>
            </a:r>
            <a:r>
              <a:rPr lang="zh-CN" altLang="en-US" dirty="0"/>
              <a:t>正确：推导定义“</a:t>
            </a:r>
            <a:r>
              <a:rPr lang="en-US" altLang="zh-CN" dirty="0"/>
              <a:t>char b= 'A';”</a:t>
            </a:r>
          </a:p>
          <a:p>
            <a:r>
              <a:rPr lang="en-US" altLang="zh-CN" dirty="0"/>
              <a:t>auto c = 1 + </a:t>
            </a:r>
            <a:r>
              <a:rPr lang="en-US" altLang="zh-CN" dirty="0" err="1"/>
              <a:t>printf</a:t>
            </a:r>
            <a:r>
              <a:rPr lang="en-US" altLang="zh-CN" dirty="0"/>
              <a:t>("a");	//</a:t>
            </a:r>
            <a:r>
              <a:rPr lang="zh-CN" altLang="en-US" dirty="0"/>
              <a:t>正确：推导定义“</a:t>
            </a:r>
            <a:r>
              <a:rPr lang="en-US" altLang="zh-CN" dirty="0"/>
              <a:t>int c=1 + </a:t>
            </a:r>
            <a:r>
              <a:rPr lang="en-US" altLang="zh-CN" dirty="0" err="1"/>
              <a:t>printf</a:t>
            </a:r>
            <a:r>
              <a:rPr lang="en-US" altLang="zh-CN" dirty="0"/>
              <a:t>("a"); ”</a:t>
            </a:r>
          </a:p>
          <a:p>
            <a:r>
              <a:rPr lang="en-US" altLang="zh-CN" dirty="0"/>
              <a:t>auto d = 3.2;		//</a:t>
            </a:r>
            <a:r>
              <a:rPr lang="zh-CN" altLang="en-US" dirty="0"/>
              <a:t>正确：推导定义“</a:t>
            </a:r>
            <a:r>
              <a:rPr lang="en-US" altLang="zh-CN" dirty="0"/>
              <a:t>double d= 3.2;”</a:t>
            </a:r>
          </a:p>
          <a:p>
            <a:r>
              <a:rPr lang="en-US" altLang="zh-CN" dirty="0"/>
              <a:t>auto e = "</a:t>
            </a:r>
            <a:r>
              <a:rPr lang="en-US" altLang="zh-CN" dirty="0" err="1"/>
              <a:t>abcd</a:t>
            </a:r>
            <a:r>
              <a:rPr lang="en-US" altLang="zh-CN" dirty="0"/>
              <a:t>";		//</a:t>
            </a:r>
            <a:r>
              <a:rPr lang="zh-CN" altLang="en-US" dirty="0"/>
              <a:t>正确：推导定义“</a:t>
            </a:r>
            <a:r>
              <a:rPr lang="en-US" altLang="zh-CN" dirty="0"/>
              <a:t>const char *e = "</a:t>
            </a:r>
            <a:r>
              <a:rPr lang="en-US" altLang="zh-CN" dirty="0" err="1"/>
              <a:t>abcd</a:t>
            </a:r>
            <a:r>
              <a:rPr lang="en-US" altLang="zh-CN" dirty="0"/>
              <a:t>";”</a:t>
            </a:r>
          </a:p>
          <a:p>
            <a:r>
              <a:rPr lang="en-US" altLang="zh-CN" dirty="0"/>
              <a:t>static int f = 0;  		//</a:t>
            </a:r>
            <a:r>
              <a:rPr lang="zh-CN" altLang="en-US" dirty="0"/>
              <a:t>正确：使用</a:t>
            </a:r>
            <a:r>
              <a:rPr lang="en-US" altLang="zh-CN" dirty="0"/>
              <a:t>static</a:t>
            </a:r>
            <a:r>
              <a:rPr lang="zh-CN" altLang="en-US" dirty="0"/>
              <a:t>须明确说明变量类型</a:t>
            </a:r>
            <a:r>
              <a:rPr lang="en-US" altLang="zh-CN" dirty="0"/>
              <a:t>int</a:t>
            </a:r>
          </a:p>
          <a:p>
            <a:r>
              <a:rPr lang="en-US" altLang="zh-CN" dirty="0"/>
              <a:t>static auto x = 3;		//</a:t>
            </a:r>
            <a:r>
              <a:rPr lang="zh-CN" altLang="en-US" dirty="0"/>
              <a:t>正确：推导定义“</a:t>
            </a:r>
            <a:r>
              <a:rPr lang="en-US" altLang="zh-CN" dirty="0"/>
              <a:t>static int x = 3;”</a:t>
            </a:r>
          </a:p>
          <a:p>
            <a:r>
              <a:rPr lang="en-US" altLang="zh-CN" dirty="0"/>
              <a:t>class A { </a:t>
            </a:r>
          </a:p>
          <a:p>
            <a:r>
              <a:rPr lang="en-US" altLang="zh-CN" dirty="0"/>
              <a:t>    auto const static m=3; </a:t>
            </a:r>
          </a:p>
          <a:p>
            <a:r>
              <a:rPr lang="en-US" altLang="zh-CN" dirty="0"/>
              <a:t>    inline auto const volatile static m=x;  //</a:t>
            </a:r>
            <a:r>
              <a:rPr lang="zh-CN" altLang="en-US" dirty="0"/>
              <a:t>使用</a:t>
            </a:r>
            <a:r>
              <a:rPr lang="en-US" altLang="zh-CN" dirty="0"/>
              <a:t>inline</a:t>
            </a:r>
            <a:r>
              <a:rPr lang="zh-CN" altLang="en-US" dirty="0"/>
              <a:t>时可使用任意表达式初始化</a:t>
            </a:r>
            <a:endParaRPr lang="en-US" altLang="zh-CN" dirty="0"/>
          </a:p>
          <a:p>
            <a:r>
              <a:rPr lang="en-US" altLang="zh-CN" dirty="0"/>
              <a:t>};</a:t>
            </a:r>
          </a:p>
          <a:p>
            <a:r>
              <a:rPr lang="en-US" altLang="zh-CN" dirty="0"/>
              <a:t>void  main() {</a:t>
            </a:r>
          </a:p>
          <a:p>
            <a:r>
              <a:rPr lang="en-US" altLang="zh-CN" dirty="0"/>
              <a:t>    auto b = 'A';		//</a:t>
            </a:r>
            <a:r>
              <a:rPr lang="zh-CN" altLang="en-US" dirty="0"/>
              <a:t>正确：推导定义“</a:t>
            </a:r>
            <a:r>
              <a:rPr lang="en-US" altLang="zh-CN" dirty="0"/>
              <a:t>char b= 'A';”</a:t>
            </a:r>
          </a:p>
          <a:p>
            <a:r>
              <a:rPr lang="en-US" altLang="zh-CN" dirty="0"/>
              <a:t>    auto static x = 3;	//</a:t>
            </a:r>
            <a:r>
              <a:rPr lang="zh-CN" altLang="en-US" dirty="0"/>
              <a:t>正确：推导定义“</a:t>
            </a:r>
            <a:r>
              <a:rPr lang="en-US" altLang="zh-CN" dirty="0"/>
              <a:t>static int x = 3;”</a:t>
            </a:r>
          </a:p>
          <a:p>
            <a:r>
              <a:rPr lang="en-US" altLang="zh-CN" dirty="0"/>
              <a:t>}</a:t>
            </a:r>
          </a:p>
        </p:txBody>
      </p:sp>
    </p:spTree>
    <p:extLst>
      <p:ext uri="{BB962C8B-B14F-4D97-AF65-F5344CB8AC3E}">
        <p14:creationId xmlns:p14="http://schemas.microsoft.com/office/powerpoint/2010/main" val="386215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12.4</a:t>
            </a:r>
            <a:r>
              <a:rPr lang="zh-CN" altLang="en-US" dirty="0"/>
              <a:t> </a:t>
            </a:r>
            <a:r>
              <a:rPr lang="en-US" altLang="zh-CN" dirty="0"/>
              <a:t>  </a:t>
            </a:r>
            <a:r>
              <a:rPr lang="zh-CN" altLang="en-US" dirty="0"/>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273972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auto</a:t>
            </a:r>
            <a:r>
              <a:rPr lang="zh-CN" altLang="en-US" sz="2400" b="1" dirty="0">
                <a:latin typeface="Times New Roman" panose="02020603050405020304" pitchFamily="18" charset="0"/>
              </a:rPr>
              <a:t>可以推导与数组和函数相关的类型。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使用数组名代表整个数组类型，使用函数名代表该函数的指针。</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使用“数组名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表达式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”表示除第一维外的数组类型，依此类推。</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当被推导变量前面有“*”时，数组类型的第</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维（仅用数组名）或者剩下维（使用“数组名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表达式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）的第</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维优先被解释为指针。</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无论被推导变量前面有无“*”，函数名总是解释为指针。</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96236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ED97FF74-0DC2-4F4E-9E45-FD33A04561D5}"/>
              </a:ext>
            </a:extLst>
          </p:cNvPr>
          <p:cNvSpPr txBox="1"/>
          <p:nvPr/>
        </p:nvSpPr>
        <p:spPr>
          <a:xfrm>
            <a:off x="838200" y="1455495"/>
            <a:ext cx="9069198" cy="4524315"/>
          </a:xfrm>
          <a:prstGeom prst="rect">
            <a:avLst/>
          </a:prstGeom>
          <a:noFill/>
        </p:spPr>
        <p:txBody>
          <a:bodyPr wrap="square">
            <a:spAutoFit/>
          </a:bodyPr>
          <a:lstStyle/>
          <a:p>
            <a:r>
              <a:rPr lang="en-US" altLang="zh-CN" dirty="0"/>
              <a:t>【</a:t>
            </a:r>
            <a:r>
              <a:rPr lang="zh-CN" altLang="en-US" dirty="0"/>
              <a:t>例</a:t>
            </a:r>
            <a:r>
              <a:rPr lang="en-US" altLang="zh-CN" dirty="0"/>
              <a:t>12.2】</a:t>
            </a:r>
            <a:r>
              <a:rPr lang="zh-CN" altLang="en-US" dirty="0"/>
              <a:t>实参传递给函数时应和形参类型相同或相容。</a:t>
            </a:r>
          </a:p>
          <a:p>
            <a:endParaRPr lang="zh-CN" altLang="en-US" dirty="0"/>
          </a:p>
          <a:p>
            <a:r>
              <a:rPr lang="en-US" altLang="zh-CN" dirty="0"/>
              <a:t>#include &lt;iostream&gt;</a:t>
            </a:r>
          </a:p>
          <a:p>
            <a:r>
              <a:rPr lang="en-US" altLang="zh-CN" dirty="0"/>
              <a:t>using namespace std;</a:t>
            </a:r>
          </a:p>
          <a:p>
            <a:r>
              <a:rPr lang="en-US" altLang="zh-CN" dirty="0"/>
              <a:t>double area(double r) </a:t>
            </a:r>
          </a:p>
          <a:p>
            <a:r>
              <a:rPr lang="en-US" altLang="zh-CN" dirty="0"/>
              <a:t>{ </a:t>
            </a:r>
          </a:p>
          <a:p>
            <a:r>
              <a:rPr lang="en-US" altLang="zh-CN" dirty="0"/>
              <a:t>    return 3.14159*r*r;	//</a:t>
            </a:r>
            <a:r>
              <a:rPr lang="zh-CN" altLang="en-US" dirty="0"/>
              <a:t>注意浮点常量</a:t>
            </a:r>
            <a:r>
              <a:rPr lang="en-US" altLang="zh-CN" dirty="0"/>
              <a:t>3.14159</a:t>
            </a:r>
            <a:r>
              <a:rPr lang="zh-CN" altLang="en-US" dirty="0"/>
              <a:t>，默认其为</a:t>
            </a:r>
            <a:r>
              <a:rPr lang="en-US" altLang="zh-CN" dirty="0"/>
              <a:t>double</a:t>
            </a:r>
            <a:r>
              <a:rPr lang="zh-CN" altLang="en-US" dirty="0"/>
              <a:t>类型</a:t>
            </a:r>
          </a:p>
          <a:p>
            <a:r>
              <a:rPr lang="en-US" altLang="zh-CN" dirty="0"/>
              <a:t>}</a:t>
            </a:r>
          </a:p>
          <a:p>
            <a:r>
              <a:rPr lang="en-US" altLang="zh-CN" dirty="0"/>
              <a:t>void main( )</a:t>
            </a:r>
          </a:p>
          <a:p>
            <a:r>
              <a:rPr lang="en-US" altLang="zh-CN" dirty="0"/>
              <a:t>{ </a:t>
            </a:r>
          </a:p>
          <a:p>
            <a:r>
              <a:rPr lang="en-US" altLang="zh-CN" dirty="0"/>
              <a:t>    char m=6556806;            //6556790=0x640c86</a:t>
            </a:r>
            <a:r>
              <a:rPr lang="zh-CN" altLang="en-US" dirty="0"/>
              <a:t>，截断后</a:t>
            </a:r>
            <a:r>
              <a:rPr lang="en-US" altLang="zh-CN" dirty="0"/>
              <a:t>x=0x86=-122;</a:t>
            </a:r>
          </a:p>
          <a:p>
            <a:r>
              <a:rPr lang="en-US" altLang="zh-CN" dirty="0"/>
              <a:t>    int x=2; 		//</a:t>
            </a:r>
            <a:r>
              <a:rPr lang="zh-CN" altLang="en-US" dirty="0"/>
              <a:t>常量</a:t>
            </a:r>
            <a:r>
              <a:rPr lang="en-US" altLang="zh-CN" dirty="0"/>
              <a:t>2</a:t>
            </a:r>
            <a:r>
              <a:rPr lang="zh-CN" altLang="en-US" dirty="0"/>
              <a:t>被编译程序默认当作</a:t>
            </a:r>
            <a:r>
              <a:rPr lang="en-US" altLang="zh-CN" dirty="0"/>
              <a:t>int</a:t>
            </a:r>
            <a:r>
              <a:rPr lang="zh-CN" altLang="en-US" dirty="0"/>
              <a:t>类型</a:t>
            </a:r>
          </a:p>
          <a:p>
            <a:r>
              <a:rPr lang="zh-CN" altLang="en-US" dirty="0"/>
              <a:t>    </a:t>
            </a:r>
            <a:r>
              <a:rPr lang="en-US" altLang="zh-CN" dirty="0"/>
              <a:t>double a=area(x);	//</a:t>
            </a:r>
            <a:r>
              <a:rPr lang="zh-CN" altLang="en-US" dirty="0"/>
              <a:t>形参</a:t>
            </a:r>
            <a:r>
              <a:rPr lang="en-US" altLang="zh-CN" dirty="0"/>
              <a:t>r</a:t>
            </a:r>
            <a:r>
              <a:rPr lang="zh-CN" altLang="en-US" dirty="0"/>
              <a:t>的类型和实参</a:t>
            </a:r>
            <a:r>
              <a:rPr lang="en-US" altLang="zh-CN" dirty="0"/>
              <a:t>x</a:t>
            </a:r>
            <a:r>
              <a:rPr lang="zh-CN" altLang="en-US" dirty="0"/>
              <a:t>的类型相容：可自动转换</a:t>
            </a:r>
          </a:p>
          <a:p>
            <a:r>
              <a:rPr lang="zh-CN" altLang="en-US" dirty="0"/>
              <a:t>    </a:t>
            </a:r>
            <a:r>
              <a:rPr lang="en-US" altLang="zh-CN" dirty="0"/>
              <a:t>a=area('A');		//</a:t>
            </a:r>
            <a:r>
              <a:rPr lang="zh-CN" altLang="en-US" dirty="0"/>
              <a:t>字符</a:t>
            </a:r>
            <a:r>
              <a:rPr lang="en-US" altLang="zh-CN" dirty="0"/>
              <a:t>'A'</a:t>
            </a:r>
            <a:r>
              <a:rPr lang="zh-CN" altLang="en-US" dirty="0"/>
              <a:t>最终自动转换为</a:t>
            </a:r>
            <a:r>
              <a:rPr lang="en-US" altLang="zh-CN" dirty="0"/>
              <a:t>double</a:t>
            </a:r>
            <a:r>
              <a:rPr lang="zh-CN" altLang="en-US" dirty="0"/>
              <a:t>类型：类型相容</a:t>
            </a:r>
          </a:p>
          <a:p>
            <a:r>
              <a:rPr lang="zh-CN" altLang="en-US" dirty="0"/>
              <a:t>    </a:t>
            </a:r>
            <a:r>
              <a:rPr lang="en-US" altLang="zh-CN" dirty="0" err="1"/>
              <a:t>cout</a:t>
            </a:r>
            <a:r>
              <a:rPr lang="en-US" altLang="zh-CN" dirty="0"/>
              <a:t>&lt;&lt;"Area="&lt;&lt;a;	//</a:t>
            </a:r>
            <a:r>
              <a:rPr lang="zh-CN" altLang="en-US" dirty="0"/>
              <a:t>常量</a:t>
            </a:r>
            <a:r>
              <a:rPr lang="en-US" altLang="zh-CN" dirty="0"/>
              <a:t>"Area="</a:t>
            </a:r>
            <a:r>
              <a:rPr lang="zh-CN" altLang="en-US" dirty="0"/>
              <a:t>的类型默认为</a:t>
            </a:r>
            <a:r>
              <a:rPr lang="en-US" altLang="zh-CN" dirty="0"/>
              <a:t>const char*</a:t>
            </a:r>
            <a:r>
              <a:rPr lang="zh-CN" altLang="en-US" dirty="0"/>
              <a:t>类型</a:t>
            </a:r>
          </a:p>
          <a:p>
            <a:r>
              <a:rPr lang="en-US" altLang="zh-CN" dirty="0"/>
              <a:t>}</a:t>
            </a:r>
          </a:p>
        </p:txBody>
      </p:sp>
    </p:spTree>
    <p:extLst>
      <p:ext uri="{BB962C8B-B14F-4D97-AF65-F5344CB8AC3E}">
        <p14:creationId xmlns:p14="http://schemas.microsoft.com/office/powerpoint/2010/main" val="136080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2597FFF6-24A5-4F7F-B2AE-7A19A14938AD}"/>
              </a:ext>
            </a:extLst>
          </p:cNvPr>
          <p:cNvSpPr txBox="1"/>
          <p:nvPr/>
        </p:nvSpPr>
        <p:spPr>
          <a:xfrm>
            <a:off x="897622" y="1551433"/>
            <a:ext cx="10108734" cy="4801314"/>
          </a:xfrm>
          <a:prstGeom prst="rect">
            <a:avLst/>
          </a:prstGeom>
          <a:noFill/>
        </p:spPr>
        <p:txBody>
          <a:bodyPr wrap="square">
            <a:spAutoFit/>
          </a:bodyPr>
          <a:lstStyle/>
          <a:p>
            <a:r>
              <a:rPr lang="en-US" altLang="zh-CN" dirty="0"/>
              <a:t>#include &lt;</a:t>
            </a:r>
            <a:r>
              <a:rPr lang="en-US" altLang="zh-CN" dirty="0" err="1"/>
              <a:t>stdio.h</a:t>
            </a:r>
            <a:r>
              <a:rPr lang="en-US" altLang="zh-CN" dirty="0"/>
              <a:t>&gt;     //</a:t>
            </a:r>
            <a:r>
              <a:rPr lang="zh-CN" altLang="en-US" dirty="0"/>
              <a:t>例</a:t>
            </a:r>
            <a:r>
              <a:rPr lang="en-US" altLang="zh-CN" dirty="0"/>
              <a:t>12.19</a:t>
            </a:r>
          </a:p>
          <a:p>
            <a:r>
              <a:rPr lang="en-US" altLang="zh-CN" dirty="0"/>
              <a:t>#include &lt;</a:t>
            </a:r>
            <a:r>
              <a:rPr lang="en-US" altLang="zh-CN" dirty="0" err="1"/>
              <a:t>typeinfo</a:t>
            </a:r>
            <a:r>
              <a:rPr lang="en-US" altLang="zh-CN" dirty="0"/>
              <a:t>&gt;</a:t>
            </a:r>
          </a:p>
          <a:p>
            <a:r>
              <a:rPr lang="en-US" altLang="zh-CN" dirty="0"/>
              <a:t>using namespace std;</a:t>
            </a:r>
          </a:p>
          <a:p>
            <a:r>
              <a:rPr lang="en-US" altLang="zh-CN" dirty="0"/>
              <a:t>int   a[10][20]; 				//a</a:t>
            </a:r>
            <a:r>
              <a:rPr lang="zh-CN" altLang="en-US" dirty="0"/>
              <a:t>的类型为</a:t>
            </a:r>
            <a:r>
              <a:rPr lang="en-US" altLang="zh-CN" dirty="0"/>
              <a:t>int [10][20]</a:t>
            </a:r>
            <a:r>
              <a:rPr lang="zh-CN" altLang="en-US" dirty="0"/>
              <a:t>，可理解为“</a:t>
            </a:r>
            <a:r>
              <a:rPr lang="en-US" altLang="zh-CN" dirty="0"/>
              <a:t>int (*a)[20]; ”</a:t>
            </a:r>
          </a:p>
          <a:p>
            <a:r>
              <a:rPr lang="en-US" altLang="zh-CN" dirty="0"/>
              <a:t>auto  b(int x) { return x; };			//b</a:t>
            </a:r>
            <a:r>
              <a:rPr lang="zh-CN" altLang="en-US" dirty="0"/>
              <a:t>的类型为</a:t>
            </a:r>
            <a:r>
              <a:rPr lang="en-US" altLang="zh-CN" dirty="0"/>
              <a:t>int b(int)</a:t>
            </a:r>
          </a:p>
          <a:p>
            <a:r>
              <a:rPr lang="en-US" altLang="zh-CN" dirty="0"/>
              <a:t>auto  c = a; 				//</a:t>
            </a:r>
            <a:r>
              <a:rPr lang="zh-CN" altLang="en-US" dirty="0"/>
              <a:t>优先选择</a:t>
            </a:r>
            <a:r>
              <a:rPr lang="en-US" altLang="zh-CN" dirty="0"/>
              <a:t>int(*c)[20]</a:t>
            </a:r>
          </a:p>
          <a:p>
            <a:r>
              <a:rPr lang="en-US" altLang="zh-CN" dirty="0"/>
              <a:t>auto  *d = a;				//</a:t>
            </a:r>
            <a:r>
              <a:rPr lang="zh-CN" altLang="en-US" dirty="0"/>
              <a:t>优先选择</a:t>
            </a:r>
            <a:r>
              <a:rPr lang="en-US" altLang="zh-CN" dirty="0"/>
              <a:t>int(*d)[20]</a:t>
            </a:r>
            <a:r>
              <a:rPr lang="zh-CN" altLang="en-US" dirty="0"/>
              <a:t>：和</a:t>
            </a:r>
            <a:r>
              <a:rPr lang="en-US" altLang="zh-CN" dirty="0"/>
              <a:t>int(*a)[20]</a:t>
            </a:r>
            <a:r>
              <a:rPr lang="zh-CN" altLang="en-US" dirty="0"/>
              <a:t>匹配的推断结果</a:t>
            </a:r>
          </a:p>
          <a:p>
            <a:r>
              <a:rPr lang="en-US" altLang="zh-CN" dirty="0"/>
              <a:t>auto  e = &amp;a;				//int (*e)[10][20]</a:t>
            </a:r>
            <a:r>
              <a:rPr lang="zh-CN" altLang="en-US" dirty="0"/>
              <a:t>：指向数组</a:t>
            </a:r>
            <a:r>
              <a:rPr lang="en-US" altLang="zh-CN" dirty="0"/>
              <a:t>a</a:t>
            </a:r>
          </a:p>
          <a:p>
            <a:r>
              <a:rPr lang="en-US" altLang="zh-CN" dirty="0"/>
              <a:t>auto  f = </a:t>
            </a:r>
            <a:r>
              <a:rPr lang="en-US" altLang="zh-CN" dirty="0" err="1"/>
              <a:t>printf</a:t>
            </a:r>
            <a:r>
              <a:rPr lang="en-US" altLang="zh-CN" dirty="0"/>
              <a:t>;				//“int (*f)(const char *, …);”</a:t>
            </a:r>
          </a:p>
          <a:p>
            <a:r>
              <a:rPr lang="en-US" altLang="zh-CN" dirty="0"/>
              <a:t>auto  g = a[1]; 				//</a:t>
            </a:r>
            <a:r>
              <a:rPr lang="zh-CN" altLang="en-US" dirty="0"/>
              <a:t>优先选择</a:t>
            </a:r>
            <a:r>
              <a:rPr lang="en-US" altLang="zh-CN" dirty="0"/>
              <a:t>int *g</a:t>
            </a:r>
            <a:r>
              <a:rPr lang="zh-CN" altLang="en-US" dirty="0"/>
              <a:t>而非</a:t>
            </a:r>
            <a:r>
              <a:rPr lang="en-US" altLang="zh-CN" dirty="0"/>
              <a:t>int g[20]</a:t>
            </a:r>
          </a:p>
          <a:p>
            <a:r>
              <a:rPr lang="en-US" altLang="zh-CN" dirty="0"/>
              <a:t>auto  *h = a[1];				//</a:t>
            </a:r>
            <a:r>
              <a:rPr lang="zh-CN" altLang="en-US" dirty="0"/>
              <a:t>优先选择</a:t>
            </a:r>
            <a:r>
              <a:rPr lang="en-US" altLang="zh-CN" dirty="0"/>
              <a:t>int *h</a:t>
            </a:r>
            <a:r>
              <a:rPr lang="zh-CN" altLang="en-US" dirty="0"/>
              <a:t>而非</a:t>
            </a:r>
            <a:r>
              <a:rPr lang="en-US" altLang="zh-CN" dirty="0"/>
              <a:t>int h[20]</a:t>
            </a:r>
          </a:p>
          <a:p>
            <a:r>
              <a:rPr lang="en-US" altLang="zh-CN" dirty="0"/>
              <a:t>int   k(int x) { return x; }</a:t>
            </a:r>
          </a:p>
          <a:p>
            <a:r>
              <a:rPr lang="en-US" altLang="zh-CN" dirty="0"/>
              <a:t>void main( ) {</a:t>
            </a:r>
          </a:p>
          <a:p>
            <a:r>
              <a:rPr lang="en-US" altLang="zh-CN" dirty="0"/>
              <a:t>    auto m={ 1,2,3,4 };			//</a:t>
            </a:r>
            <a:r>
              <a:rPr lang="zh-CN" altLang="en-US" dirty="0"/>
              <a:t>等价于“</a:t>
            </a:r>
            <a:r>
              <a:rPr lang="en-US" altLang="zh-CN" dirty="0"/>
              <a:t>int m[4]= { 1,2,3,4 };”</a:t>
            </a:r>
          </a:p>
          <a:p>
            <a:r>
              <a:rPr lang="en-US" altLang="zh-CN" dirty="0"/>
              <a:t>    auto n= new auto(1);			//</a:t>
            </a:r>
            <a:r>
              <a:rPr lang="zh-CN" altLang="en-US" dirty="0"/>
              <a:t>等价于“</a:t>
            </a:r>
            <a:r>
              <a:rPr lang="en-US" altLang="zh-CN" dirty="0"/>
              <a:t>int *n=new int(1);”</a:t>
            </a:r>
          </a:p>
          <a:p>
            <a:r>
              <a:rPr lang="en-US" altLang="zh-CN" dirty="0"/>
              <a:t>    auto p = k;				//p</a:t>
            </a:r>
            <a:r>
              <a:rPr lang="zh-CN" altLang="en-US" dirty="0"/>
              <a:t>的类型为</a:t>
            </a:r>
            <a:r>
              <a:rPr lang="en-US" altLang="zh-CN" dirty="0"/>
              <a:t>int (*p)(int)</a:t>
            </a:r>
          </a:p>
          <a:p>
            <a:r>
              <a:rPr lang="en-US" altLang="zh-CN" dirty="0"/>
              <a:t>    auto *q = k;				//q</a:t>
            </a:r>
            <a:r>
              <a:rPr lang="zh-CN" altLang="en-US" dirty="0"/>
              <a:t>的类型为</a:t>
            </a:r>
            <a:r>
              <a:rPr lang="en-US" altLang="zh-CN" dirty="0"/>
              <a:t>int (*q)(int)</a:t>
            </a:r>
            <a:r>
              <a:rPr lang="zh-CN" altLang="en-US" dirty="0"/>
              <a:t>，*用于匹配</a:t>
            </a:r>
            <a:r>
              <a:rPr lang="en-US" altLang="zh-CN" dirty="0"/>
              <a:t>k</a:t>
            </a:r>
            <a:r>
              <a:rPr lang="zh-CN" altLang="en-US" dirty="0"/>
              <a:t>的类型</a:t>
            </a:r>
            <a:r>
              <a:rPr lang="en-US" altLang="zh-CN" dirty="0"/>
              <a:t>int(*)(int)</a:t>
            </a:r>
          </a:p>
        </p:txBody>
      </p:sp>
    </p:spTree>
    <p:extLst>
      <p:ext uri="{BB962C8B-B14F-4D97-AF65-F5344CB8AC3E}">
        <p14:creationId xmlns:p14="http://schemas.microsoft.com/office/powerpoint/2010/main" val="4063106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D6930E68-03F2-4123-BCE5-FCF9BB09D886}"/>
              </a:ext>
            </a:extLst>
          </p:cNvPr>
          <p:cNvSpPr txBox="1"/>
          <p:nvPr/>
        </p:nvSpPr>
        <p:spPr>
          <a:xfrm>
            <a:off x="838200" y="1485941"/>
            <a:ext cx="10805020" cy="4801314"/>
          </a:xfrm>
          <a:prstGeom prst="rect">
            <a:avLst/>
          </a:prstGeom>
          <a:noFill/>
        </p:spPr>
        <p:txBody>
          <a:bodyPr wrap="square">
            <a:spAutoFit/>
          </a:bodyPr>
          <a:lstStyle/>
          <a:p>
            <a:r>
              <a:rPr lang="en-US" altLang="zh-CN" dirty="0"/>
              <a:t>    g[2] = 3;				//int *g</a:t>
            </a:r>
            <a:r>
              <a:rPr lang="zh-CN" altLang="en-US" dirty="0"/>
              <a:t>可当作一维数组</a:t>
            </a:r>
            <a:r>
              <a:rPr lang="en-US" altLang="zh-CN" dirty="0"/>
              <a:t>int g[ ]</a:t>
            </a:r>
            <a:r>
              <a:rPr lang="zh-CN" altLang="en-US" dirty="0"/>
              <a:t>使用</a:t>
            </a:r>
          </a:p>
          <a:p>
            <a:r>
              <a:rPr lang="zh-CN" altLang="en-US" dirty="0"/>
              <a:t>    </a:t>
            </a:r>
            <a:r>
              <a:rPr lang="en-US" altLang="zh-CN" dirty="0"/>
              <a:t>(*p)(4);					//</a:t>
            </a:r>
            <a:r>
              <a:rPr lang="zh-CN" altLang="en-US" dirty="0"/>
              <a:t>调用</a:t>
            </a:r>
            <a:r>
              <a:rPr lang="en-US" altLang="zh-CN" dirty="0"/>
              <a:t>k(4)</a:t>
            </a:r>
          </a:p>
          <a:p>
            <a:r>
              <a:rPr lang="en-US" altLang="zh-CN" dirty="0"/>
              <a:t>    (*q)(5);					//</a:t>
            </a:r>
            <a:r>
              <a:rPr lang="zh-CN" altLang="en-US" dirty="0"/>
              <a:t>调用</a:t>
            </a:r>
            <a:r>
              <a:rPr lang="en-US" altLang="zh-CN" dirty="0"/>
              <a:t>k(5)</a:t>
            </a:r>
          </a:p>
          <a:p>
            <a:r>
              <a:rPr lang="en-US" altLang="zh-CN" dirty="0"/>
              <a:t>    </a:t>
            </a:r>
            <a:r>
              <a:rPr lang="en-US" altLang="zh-CN" dirty="0" err="1"/>
              <a:t>printf</a:t>
            </a:r>
            <a:r>
              <a:rPr lang="en-US" altLang="zh-CN" dirty="0"/>
              <a:t>("%s\n", </a:t>
            </a:r>
            <a:r>
              <a:rPr lang="en-US" altLang="zh-CN" dirty="0" err="1"/>
              <a:t>typeid</a:t>
            </a:r>
            <a:r>
              <a:rPr lang="en-US" altLang="zh-CN" dirty="0"/>
              <a:t>(a).name( ));		//</a:t>
            </a:r>
            <a:r>
              <a:rPr lang="zh-CN" altLang="en-US" dirty="0"/>
              <a:t>输出</a:t>
            </a:r>
            <a:r>
              <a:rPr lang="en-US" altLang="zh-CN" dirty="0"/>
              <a:t>int [10][20]</a:t>
            </a:r>
          </a:p>
          <a:p>
            <a:r>
              <a:rPr lang="en-US" altLang="zh-CN" dirty="0"/>
              <a:t>    </a:t>
            </a:r>
            <a:r>
              <a:rPr lang="en-US" altLang="zh-CN" dirty="0" err="1"/>
              <a:t>printf</a:t>
            </a:r>
            <a:r>
              <a:rPr lang="en-US" altLang="zh-CN" dirty="0"/>
              <a:t>("%s\n", </a:t>
            </a:r>
            <a:r>
              <a:rPr lang="en-US" altLang="zh-CN" dirty="0" err="1"/>
              <a:t>typeid</a:t>
            </a:r>
            <a:r>
              <a:rPr lang="en-US" altLang="zh-CN" dirty="0"/>
              <a:t>(a[1]).name( ));		//</a:t>
            </a:r>
            <a:r>
              <a:rPr lang="zh-CN" altLang="en-US" dirty="0"/>
              <a:t>输出</a:t>
            </a:r>
            <a:r>
              <a:rPr lang="en-US" altLang="zh-CN" dirty="0"/>
              <a:t>int [20]</a:t>
            </a:r>
          </a:p>
          <a:p>
            <a:r>
              <a:rPr lang="en-US" altLang="zh-CN" dirty="0"/>
              <a:t>    </a:t>
            </a:r>
            <a:r>
              <a:rPr lang="en-US" altLang="zh-CN" dirty="0" err="1"/>
              <a:t>printf</a:t>
            </a:r>
            <a:r>
              <a:rPr lang="en-US" altLang="zh-CN" dirty="0"/>
              <a:t>("%s\n", </a:t>
            </a:r>
            <a:r>
              <a:rPr lang="en-US" altLang="zh-CN" dirty="0" err="1"/>
              <a:t>typeid</a:t>
            </a:r>
            <a:r>
              <a:rPr lang="en-US" altLang="zh-CN" dirty="0"/>
              <a:t>(b).name( ));		//</a:t>
            </a:r>
            <a:r>
              <a:rPr lang="zh-CN" altLang="en-US" dirty="0"/>
              <a:t>输出</a:t>
            </a:r>
            <a:r>
              <a:rPr lang="en-US" altLang="zh-CN" dirty="0"/>
              <a:t>int __</a:t>
            </a:r>
            <a:r>
              <a:rPr lang="en-US" altLang="zh-CN" dirty="0" err="1"/>
              <a:t>cdecl</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(c).name( ));		//</a:t>
            </a:r>
            <a:r>
              <a:rPr lang="zh-CN" altLang="en-US" dirty="0"/>
              <a:t>输出</a:t>
            </a:r>
            <a:r>
              <a:rPr lang="en-US" altLang="zh-CN" dirty="0"/>
              <a:t>int (*)[20]</a:t>
            </a:r>
          </a:p>
          <a:p>
            <a:r>
              <a:rPr lang="en-US" altLang="zh-CN" dirty="0"/>
              <a:t>    </a:t>
            </a:r>
            <a:r>
              <a:rPr lang="en-US" altLang="zh-CN" dirty="0" err="1"/>
              <a:t>printf</a:t>
            </a:r>
            <a:r>
              <a:rPr lang="en-US" altLang="zh-CN" dirty="0"/>
              <a:t>("%s\n", </a:t>
            </a:r>
            <a:r>
              <a:rPr lang="en-US" altLang="zh-CN" dirty="0" err="1"/>
              <a:t>typeid</a:t>
            </a:r>
            <a:r>
              <a:rPr lang="en-US" altLang="zh-CN" dirty="0"/>
              <a:t>(d).name( ));		//</a:t>
            </a:r>
            <a:r>
              <a:rPr lang="zh-CN" altLang="en-US" dirty="0"/>
              <a:t>输出</a:t>
            </a:r>
            <a:r>
              <a:rPr lang="en-US" altLang="zh-CN" dirty="0"/>
              <a:t>int (*)[20]</a:t>
            </a:r>
          </a:p>
          <a:p>
            <a:r>
              <a:rPr lang="en-US" altLang="zh-CN" dirty="0"/>
              <a:t>    </a:t>
            </a:r>
            <a:r>
              <a:rPr lang="en-US" altLang="zh-CN" dirty="0" err="1"/>
              <a:t>printf</a:t>
            </a:r>
            <a:r>
              <a:rPr lang="en-US" altLang="zh-CN" dirty="0"/>
              <a:t>("%s\n", </a:t>
            </a:r>
            <a:r>
              <a:rPr lang="en-US" altLang="zh-CN" dirty="0" err="1"/>
              <a:t>typeid</a:t>
            </a:r>
            <a:r>
              <a:rPr lang="en-US" altLang="zh-CN" dirty="0"/>
              <a:t>(e).name( ));		//</a:t>
            </a:r>
            <a:r>
              <a:rPr lang="zh-CN" altLang="en-US" dirty="0"/>
              <a:t>输出</a:t>
            </a:r>
            <a:r>
              <a:rPr lang="en-US" altLang="zh-CN" dirty="0"/>
              <a:t>int (*)[10][20]</a:t>
            </a:r>
          </a:p>
          <a:p>
            <a:r>
              <a:rPr lang="en-US" altLang="zh-CN" dirty="0"/>
              <a:t>    </a:t>
            </a:r>
            <a:r>
              <a:rPr lang="en-US" altLang="zh-CN" dirty="0" err="1"/>
              <a:t>printf</a:t>
            </a:r>
            <a:r>
              <a:rPr lang="en-US" altLang="zh-CN" dirty="0"/>
              <a:t>("%s\n", </a:t>
            </a:r>
            <a:r>
              <a:rPr lang="en-US" altLang="zh-CN" dirty="0" err="1"/>
              <a:t>typeid</a:t>
            </a:r>
            <a:r>
              <a:rPr lang="en-US" altLang="zh-CN" dirty="0"/>
              <a:t>(f).name( ));		//</a:t>
            </a:r>
            <a:r>
              <a:rPr lang="zh-CN" altLang="en-US" dirty="0"/>
              <a:t>输出</a:t>
            </a:r>
            <a:r>
              <a:rPr lang="en-US" altLang="zh-CN" dirty="0"/>
              <a:t>int (__</a:t>
            </a:r>
            <a:r>
              <a:rPr lang="en-US" altLang="zh-CN" dirty="0" err="1"/>
              <a:t>cdecl</a:t>
            </a:r>
            <a:r>
              <a:rPr lang="en-US" altLang="zh-CN" dirty="0"/>
              <a:t>*)(char const *,...)</a:t>
            </a:r>
          </a:p>
          <a:p>
            <a:r>
              <a:rPr lang="en-US" altLang="zh-CN" dirty="0"/>
              <a:t>    </a:t>
            </a:r>
            <a:r>
              <a:rPr lang="en-US" altLang="zh-CN" dirty="0" err="1"/>
              <a:t>printf</a:t>
            </a:r>
            <a:r>
              <a:rPr lang="en-US" altLang="zh-CN" dirty="0"/>
              <a:t>("%s\n", </a:t>
            </a:r>
            <a:r>
              <a:rPr lang="en-US" altLang="zh-CN" dirty="0" err="1"/>
              <a:t>typeid</a:t>
            </a:r>
            <a:r>
              <a:rPr lang="en-US" altLang="zh-CN" dirty="0"/>
              <a:t>(g).name( ));		//</a:t>
            </a:r>
            <a:r>
              <a:rPr lang="zh-CN" altLang="en-US" dirty="0"/>
              <a:t>输出</a:t>
            </a:r>
            <a:r>
              <a:rPr lang="en-US" altLang="zh-CN" dirty="0"/>
              <a:t>int *</a:t>
            </a:r>
          </a:p>
          <a:p>
            <a:r>
              <a:rPr lang="en-US" altLang="zh-CN" dirty="0"/>
              <a:t>    </a:t>
            </a:r>
            <a:r>
              <a:rPr lang="en-US" altLang="zh-CN" dirty="0" err="1"/>
              <a:t>printf</a:t>
            </a:r>
            <a:r>
              <a:rPr lang="en-US" altLang="zh-CN" dirty="0"/>
              <a:t>("%s\n", </a:t>
            </a:r>
            <a:r>
              <a:rPr lang="en-US" altLang="zh-CN" dirty="0" err="1"/>
              <a:t>typeid</a:t>
            </a:r>
            <a:r>
              <a:rPr lang="en-US" altLang="zh-CN" dirty="0"/>
              <a:t>(h).name( ));		//</a:t>
            </a:r>
            <a:r>
              <a:rPr lang="zh-CN" altLang="en-US" dirty="0"/>
              <a:t>输出</a:t>
            </a:r>
            <a:r>
              <a:rPr lang="en-US" altLang="zh-CN" dirty="0"/>
              <a:t>int *</a:t>
            </a:r>
          </a:p>
          <a:p>
            <a:r>
              <a:rPr lang="en-US" altLang="zh-CN" dirty="0"/>
              <a:t>    </a:t>
            </a:r>
            <a:r>
              <a:rPr lang="en-US" altLang="zh-CN" dirty="0" err="1"/>
              <a:t>printf</a:t>
            </a:r>
            <a:r>
              <a:rPr lang="en-US" altLang="zh-CN" dirty="0"/>
              <a:t>("%s\n", </a:t>
            </a:r>
            <a:r>
              <a:rPr lang="en-US" altLang="zh-CN" dirty="0" err="1"/>
              <a:t>typeid</a:t>
            </a:r>
            <a:r>
              <a:rPr lang="en-US" altLang="zh-CN" dirty="0"/>
              <a:t>(k).name( ));		//</a:t>
            </a:r>
            <a:r>
              <a:rPr lang="zh-CN" altLang="en-US" dirty="0"/>
              <a:t>输出</a:t>
            </a:r>
            <a:r>
              <a:rPr lang="en-US" altLang="zh-CN" dirty="0"/>
              <a:t>int __</a:t>
            </a:r>
            <a:r>
              <a:rPr lang="en-US" altLang="zh-CN" dirty="0" err="1"/>
              <a:t>cdecl</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(p).name( ));		//</a:t>
            </a:r>
            <a:r>
              <a:rPr lang="zh-CN" altLang="en-US" dirty="0">
                <a:solidFill>
                  <a:srgbClr val="FF0000"/>
                </a:solidFill>
              </a:rPr>
              <a:t>输出</a:t>
            </a:r>
            <a:r>
              <a:rPr lang="en-US" altLang="zh-CN" dirty="0">
                <a:solidFill>
                  <a:srgbClr val="FF0000"/>
                </a:solidFill>
              </a:rPr>
              <a:t>int (__</a:t>
            </a:r>
            <a:r>
              <a:rPr lang="en-US" altLang="zh-CN" dirty="0" err="1">
                <a:solidFill>
                  <a:srgbClr val="FF0000"/>
                </a:solidFill>
              </a:rPr>
              <a:t>cdecl</a:t>
            </a:r>
            <a:r>
              <a:rPr lang="en-US" altLang="zh-CN" dirty="0">
                <a:solidFill>
                  <a:srgbClr val="FF0000"/>
                </a:solidFill>
              </a:rPr>
              <a:t>*)(int)</a:t>
            </a:r>
          </a:p>
          <a:p>
            <a:r>
              <a:rPr lang="en-US" altLang="zh-CN" dirty="0"/>
              <a:t>    </a:t>
            </a:r>
            <a:r>
              <a:rPr lang="en-US" altLang="zh-CN" dirty="0" err="1"/>
              <a:t>printf</a:t>
            </a:r>
            <a:r>
              <a:rPr lang="en-US" altLang="zh-CN" dirty="0"/>
              <a:t>("%s\n", </a:t>
            </a:r>
            <a:r>
              <a:rPr lang="en-US" altLang="zh-CN" dirty="0" err="1"/>
              <a:t>typeid</a:t>
            </a:r>
            <a:r>
              <a:rPr lang="en-US" altLang="zh-CN" dirty="0"/>
              <a:t>(q).name( ));		//</a:t>
            </a:r>
            <a:r>
              <a:rPr lang="zh-CN" altLang="en-US" dirty="0">
                <a:solidFill>
                  <a:srgbClr val="FF0000"/>
                </a:solidFill>
              </a:rPr>
              <a:t>输出</a:t>
            </a:r>
            <a:r>
              <a:rPr lang="en-US" altLang="zh-CN" dirty="0">
                <a:solidFill>
                  <a:srgbClr val="FF0000"/>
                </a:solidFill>
              </a:rPr>
              <a:t>int (__</a:t>
            </a:r>
            <a:r>
              <a:rPr lang="en-US" altLang="zh-CN" dirty="0" err="1">
                <a:solidFill>
                  <a:srgbClr val="FF0000"/>
                </a:solidFill>
              </a:rPr>
              <a:t>cdecl</a:t>
            </a:r>
            <a:r>
              <a:rPr lang="en-US" altLang="zh-CN" dirty="0">
                <a:solidFill>
                  <a:srgbClr val="FF0000"/>
                </a:solidFill>
              </a:rPr>
              <a:t>*)(int</a:t>
            </a:r>
            <a:r>
              <a:rPr lang="en-US" altLang="zh-CN" dirty="0"/>
              <a:t>)</a:t>
            </a:r>
          </a:p>
          <a:p>
            <a:r>
              <a:rPr lang="en-US" altLang="zh-CN" dirty="0"/>
              <a:t>    </a:t>
            </a:r>
            <a:r>
              <a:rPr lang="en-US" altLang="zh-CN" dirty="0" err="1"/>
              <a:t>printf</a:t>
            </a:r>
            <a:r>
              <a:rPr lang="en-US" altLang="zh-CN" dirty="0"/>
              <a:t>("</a:t>
            </a:r>
            <a:r>
              <a:rPr lang="en-US" altLang="zh-CN" dirty="0" err="1"/>
              <a:t>sizeof</a:t>
            </a:r>
            <a:r>
              <a:rPr lang="en-US" altLang="zh-CN" dirty="0"/>
              <a:t>(c)=%d\n", </a:t>
            </a:r>
            <a:r>
              <a:rPr lang="en-US" altLang="zh-CN" dirty="0" err="1"/>
              <a:t>sizeof</a:t>
            </a:r>
            <a:r>
              <a:rPr lang="en-US" altLang="zh-CN" dirty="0"/>
              <a:t>(c));		//</a:t>
            </a:r>
            <a:r>
              <a:rPr lang="zh-CN" altLang="en-US" dirty="0"/>
              <a:t>输出</a:t>
            </a:r>
            <a:r>
              <a:rPr lang="en-US" altLang="zh-CN" dirty="0" err="1"/>
              <a:t>sizeof</a:t>
            </a:r>
            <a:r>
              <a:rPr lang="en-US" altLang="zh-CN" dirty="0"/>
              <a:t>(c)=4</a:t>
            </a:r>
          </a:p>
          <a:p>
            <a:r>
              <a:rPr lang="en-US" altLang="zh-CN" dirty="0"/>
              <a:t>}</a:t>
            </a:r>
            <a:endParaRPr lang="zh-CN" altLang="en-US" dirty="0"/>
          </a:p>
        </p:txBody>
      </p:sp>
    </p:spTree>
    <p:extLst>
      <p:ext uri="{BB962C8B-B14F-4D97-AF65-F5344CB8AC3E}">
        <p14:creationId xmlns:p14="http://schemas.microsoft.com/office/powerpoint/2010/main" val="1078278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12.4</a:t>
            </a:r>
            <a:r>
              <a:rPr lang="zh-CN" altLang="en-US" dirty="0"/>
              <a:t> </a:t>
            </a:r>
            <a:r>
              <a:rPr lang="en-US" altLang="zh-CN" dirty="0"/>
              <a:t>  </a:t>
            </a:r>
            <a:r>
              <a:rPr lang="zh-CN" altLang="en-US" dirty="0"/>
              <a:t>自动类型推导</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1946687"/>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关键字</a:t>
            </a:r>
            <a:r>
              <a:rPr lang="en-US" altLang="zh-CN" sz="2400" b="1" dirty="0" err="1">
                <a:latin typeface="Times New Roman" panose="02020603050405020304" pitchFamily="18" charset="0"/>
              </a:rPr>
              <a:t>decltype</a:t>
            </a:r>
            <a:r>
              <a:rPr lang="zh-CN" altLang="en-US" sz="2400" b="1" dirty="0">
                <a:latin typeface="Times New Roman" panose="02020603050405020304" pitchFamily="18" charset="0"/>
              </a:rPr>
              <a:t>用来提取表达式的类型。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凡是需要类型的地方均可出现</a:t>
            </a:r>
            <a:r>
              <a:rPr lang="en-US" altLang="zh-CN" sz="2400" b="1" dirty="0" err="1">
                <a:latin typeface="Times New Roman" panose="02020603050405020304" pitchFamily="18" charset="0"/>
              </a:rPr>
              <a:t>decltype</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可用于变量、成员、参数、返回类型的定义以及</a:t>
            </a:r>
            <a:r>
              <a:rPr lang="en-US" altLang="zh-CN" sz="2400" b="1" dirty="0">
                <a:latin typeface="Times New Roman" panose="02020603050405020304" pitchFamily="18" charset="0"/>
              </a:rPr>
              <a:t>new</a:t>
            </a:r>
            <a:r>
              <a:rPr lang="zh-CN" altLang="zh-CN" sz="2400" b="1" dirty="0">
                <a:latin typeface="Times New Roman" panose="02020603050405020304" pitchFamily="18" charset="0"/>
              </a:rPr>
              <a:t>、</a:t>
            </a:r>
            <a:r>
              <a:rPr lang="en-US" altLang="zh-CN" sz="2400" b="1" dirty="0" err="1">
                <a:latin typeface="Times New Roman" panose="02020603050405020304" pitchFamily="18" charset="0"/>
              </a:rPr>
              <a:t>sizeof</a:t>
            </a:r>
            <a:r>
              <a:rPr lang="zh-CN" altLang="zh-CN" sz="2400" b="1" dirty="0">
                <a:latin typeface="Times New Roman" panose="02020603050405020304" pitchFamily="18" charset="0"/>
              </a:rPr>
              <a:t>、异常列表、强制类型转换</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可用于构成新的类型表达式。</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428978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4C6CF1DA-42AF-4752-AA1D-24572E137AE5}"/>
              </a:ext>
            </a:extLst>
          </p:cNvPr>
          <p:cNvSpPr txBox="1"/>
          <p:nvPr/>
        </p:nvSpPr>
        <p:spPr>
          <a:xfrm>
            <a:off x="838200" y="2055814"/>
            <a:ext cx="10436604" cy="3970318"/>
          </a:xfrm>
          <a:prstGeom prst="rect">
            <a:avLst/>
          </a:prstGeom>
          <a:noFill/>
        </p:spPr>
        <p:txBody>
          <a:bodyPr wrap="square">
            <a:spAutoFit/>
          </a:bodyPr>
          <a:lstStyle/>
          <a:p>
            <a:r>
              <a:rPr lang="en-US" altLang="zh-CN" dirty="0"/>
              <a:t>int    a[10][20];</a:t>
            </a:r>
          </a:p>
          <a:p>
            <a:r>
              <a:rPr lang="en-US" altLang="zh-CN" dirty="0" err="1"/>
              <a:t>decltype</a:t>
            </a:r>
            <a:r>
              <a:rPr lang="en-US" altLang="zh-CN" dirty="0"/>
              <a:t>(a)* p = &amp;a;  //</a:t>
            </a:r>
            <a:r>
              <a:rPr lang="zh-CN" altLang="en-US" dirty="0"/>
              <a:t>等价于“</a:t>
            </a:r>
            <a:r>
              <a:rPr lang="en-US" altLang="zh-CN" dirty="0"/>
              <a:t>int(*p)[10][20];”</a:t>
            </a:r>
            <a:r>
              <a:rPr lang="zh-CN" altLang="en-US" dirty="0"/>
              <a:t>：</a:t>
            </a:r>
            <a:r>
              <a:rPr lang="en-US" altLang="zh-CN" dirty="0"/>
              <a:t>a</a:t>
            </a:r>
            <a:r>
              <a:rPr lang="zh-CN" altLang="en-US" dirty="0"/>
              <a:t>的类型为</a:t>
            </a:r>
            <a:r>
              <a:rPr lang="en-US" altLang="zh-CN" dirty="0"/>
              <a:t>int [10][20]</a:t>
            </a:r>
          </a:p>
          <a:p>
            <a:r>
              <a:rPr lang="en-US" altLang="zh-CN" dirty="0" err="1"/>
              <a:t>decltype</a:t>
            </a:r>
            <a:r>
              <a:rPr lang="en-US" altLang="zh-CN" dirty="0"/>
              <a:t>(&amp;a[0])h(</a:t>
            </a:r>
            <a:r>
              <a:rPr lang="en-US" altLang="zh-CN" dirty="0" err="1"/>
              <a:t>decltype</a:t>
            </a:r>
            <a:r>
              <a:rPr lang="en-US" altLang="zh-CN" dirty="0"/>
              <a:t>(a)x, int y) { return x; };	//</a:t>
            </a:r>
            <a:r>
              <a:rPr lang="zh-CN" altLang="en-US" dirty="0"/>
              <a:t>等价于“</a:t>
            </a:r>
            <a:r>
              <a:rPr lang="en-US" altLang="zh-CN" dirty="0"/>
              <a:t>int (*h(int(*x)[20], int))[20];”</a:t>
            </a:r>
          </a:p>
          <a:p>
            <a:r>
              <a:rPr lang="en-US" altLang="zh-CN" dirty="0"/>
              <a:t>//</a:t>
            </a:r>
            <a:r>
              <a:rPr lang="zh-CN" altLang="en-US" dirty="0"/>
              <a:t>不能定义</a:t>
            </a:r>
            <a:r>
              <a:rPr lang="en-US" altLang="zh-CN" dirty="0" err="1"/>
              <a:t>decltype</a:t>
            </a:r>
            <a:r>
              <a:rPr lang="en-US" altLang="zh-CN" dirty="0"/>
              <a:t>(a)h(</a:t>
            </a:r>
            <a:r>
              <a:rPr lang="en-US" altLang="zh-CN" dirty="0" err="1"/>
              <a:t>decltype</a:t>
            </a:r>
            <a:r>
              <a:rPr lang="en-US" altLang="zh-CN" dirty="0"/>
              <a:t>(a)x, int y, int z);	//C++</a:t>
            </a:r>
            <a:r>
              <a:rPr lang="zh-CN" altLang="en-US" dirty="0"/>
              <a:t>的函数不能返回数组</a:t>
            </a:r>
          </a:p>
          <a:p>
            <a:r>
              <a:rPr lang="en-US" altLang="zh-CN" dirty="0"/>
              <a:t>void sort(double* a, unsigned N, bool(*g)(double, double)) {</a:t>
            </a:r>
          </a:p>
          <a:p>
            <a:r>
              <a:rPr lang="en-US" altLang="zh-CN" dirty="0"/>
              <a:t>    for (int x = 0; x &lt; N - 1; x++)</a:t>
            </a:r>
          </a:p>
          <a:p>
            <a:r>
              <a:rPr lang="en-US" altLang="zh-CN" dirty="0"/>
              <a:t>        for (int y = x + 1; y &lt; N; y++)</a:t>
            </a:r>
          </a:p>
          <a:p>
            <a:r>
              <a:rPr lang="en-US" altLang="zh-CN" dirty="0"/>
              <a:t>            if ((*g)(a[x], a[y])) { double t = a[x]; a[x] = a[y]; a[y] = t; }</a:t>
            </a:r>
          </a:p>
          <a:p>
            <a:r>
              <a:rPr lang="en-US" altLang="zh-CN" dirty="0"/>
              <a:t>}</a:t>
            </a:r>
          </a:p>
          <a:p>
            <a:r>
              <a:rPr lang="en-US" altLang="zh-CN" dirty="0"/>
              <a:t>auto f(double x, double y) throw(const char*)//</a:t>
            </a:r>
            <a:r>
              <a:rPr lang="zh-CN" altLang="en-US" dirty="0"/>
              <a:t>函数原型为</a:t>
            </a:r>
            <a:r>
              <a:rPr lang="en-US" altLang="zh-CN" dirty="0"/>
              <a:t>bool (*f)(double, double)</a:t>
            </a:r>
          </a:p>
          <a:p>
            <a:r>
              <a:rPr lang="en-US" altLang="zh-CN" dirty="0"/>
              <a:t>{</a:t>
            </a:r>
          </a:p>
          <a:p>
            <a:r>
              <a:rPr lang="en-US" altLang="zh-CN" dirty="0"/>
              <a:t>    return x &gt; y;</a:t>
            </a:r>
          </a:p>
          <a:p>
            <a:r>
              <a:rPr lang="en-US" altLang="zh-CN" dirty="0"/>
              <a:t>};</a:t>
            </a:r>
          </a:p>
          <a:p>
            <a:endParaRPr lang="en-US" altLang="zh-CN" dirty="0"/>
          </a:p>
        </p:txBody>
      </p:sp>
    </p:spTree>
    <p:extLst>
      <p:ext uri="{BB962C8B-B14F-4D97-AF65-F5344CB8AC3E}">
        <p14:creationId xmlns:p14="http://schemas.microsoft.com/office/powerpoint/2010/main" val="466470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02016671-3B6A-41EF-9D7F-C1FD5B3ECDFA}"/>
              </a:ext>
            </a:extLst>
          </p:cNvPr>
          <p:cNvSpPr txBox="1"/>
          <p:nvPr/>
        </p:nvSpPr>
        <p:spPr>
          <a:xfrm>
            <a:off x="947956" y="2146501"/>
            <a:ext cx="9991288" cy="2862322"/>
          </a:xfrm>
          <a:prstGeom prst="rect">
            <a:avLst/>
          </a:prstGeom>
          <a:noFill/>
        </p:spPr>
        <p:txBody>
          <a:bodyPr wrap="square">
            <a:spAutoFit/>
          </a:bodyPr>
          <a:lstStyle/>
          <a:p>
            <a:r>
              <a:rPr lang="en-US" altLang="zh-CN" dirty="0"/>
              <a:t>auto g = [ ](int x)-&gt;int { return x; };		//</a:t>
            </a:r>
            <a:r>
              <a:rPr lang="zh-CN" altLang="en-US" dirty="0"/>
              <a:t>在推导</a:t>
            </a:r>
            <a:r>
              <a:rPr lang="en-US" altLang="zh-CN" dirty="0"/>
              <a:t>g</a:t>
            </a:r>
            <a:r>
              <a:rPr lang="zh-CN" altLang="en-US" dirty="0"/>
              <a:t>时</a:t>
            </a:r>
            <a:r>
              <a:rPr lang="en-US" altLang="zh-CN" dirty="0"/>
              <a:t>Lambda</a:t>
            </a:r>
            <a:r>
              <a:rPr lang="zh-CN" altLang="en-US" dirty="0"/>
              <a:t>表达式被计算并初始化</a:t>
            </a:r>
            <a:r>
              <a:rPr lang="en-US" altLang="zh-CN" dirty="0"/>
              <a:t>g</a:t>
            </a:r>
          </a:p>
          <a:p>
            <a:r>
              <a:rPr lang="en-US" altLang="zh-CN" dirty="0" err="1"/>
              <a:t>decltype</a:t>
            </a:r>
            <a:r>
              <a:rPr lang="en-US" altLang="zh-CN" dirty="0"/>
              <a:t>(g) (*q)[10];			//</a:t>
            </a:r>
            <a:r>
              <a:rPr lang="zh-CN" altLang="en-US" dirty="0"/>
              <a:t>正确：表达式</a:t>
            </a:r>
            <a:r>
              <a:rPr lang="en-US" altLang="zh-CN" dirty="0"/>
              <a:t>g</a:t>
            </a:r>
            <a:r>
              <a:rPr lang="zh-CN" altLang="en-US" dirty="0"/>
              <a:t>的类型已被计算出来</a:t>
            </a:r>
          </a:p>
          <a:p>
            <a:r>
              <a:rPr lang="en-US" altLang="zh-CN" dirty="0"/>
              <a:t>auto r = new </a:t>
            </a:r>
            <a:r>
              <a:rPr lang="en-US" altLang="zh-CN" dirty="0" err="1"/>
              <a:t>decltype</a:t>
            </a:r>
            <a:r>
              <a:rPr lang="en-US" altLang="zh-CN" dirty="0"/>
              <a:t>(a);			//</a:t>
            </a:r>
            <a:r>
              <a:rPr lang="zh-CN" altLang="en-US" dirty="0"/>
              <a:t>等价于</a:t>
            </a:r>
            <a:r>
              <a:rPr lang="en-US" altLang="zh-CN" dirty="0"/>
              <a:t>int(*r)[20]=new int[10][20];</a:t>
            </a:r>
          </a:p>
          <a:p>
            <a:r>
              <a:rPr lang="en-US" altLang="zh-CN" dirty="0"/>
              <a:t>//</a:t>
            </a:r>
            <a:r>
              <a:rPr lang="en-US" altLang="zh-CN" dirty="0" err="1"/>
              <a:t>decltype</a:t>
            </a:r>
            <a:r>
              <a:rPr lang="en-US" altLang="zh-CN" dirty="0"/>
              <a:t>([ ](int x)-&gt;int{ return x; })*q;	//</a:t>
            </a:r>
            <a:r>
              <a:rPr lang="zh-CN" altLang="en-US" dirty="0"/>
              <a:t>错误：匿名</a:t>
            </a:r>
            <a:r>
              <a:rPr lang="en-US" altLang="zh-CN" dirty="0"/>
              <a:t>Lambda</a:t>
            </a:r>
            <a:r>
              <a:rPr lang="zh-CN" altLang="en-US" dirty="0"/>
              <a:t>表达式未被计算</a:t>
            </a:r>
          </a:p>
          <a:p>
            <a:r>
              <a:rPr lang="en-US" altLang="zh-CN" dirty="0"/>
              <a:t>void main() {</a:t>
            </a:r>
          </a:p>
          <a:p>
            <a:r>
              <a:rPr lang="en-US" altLang="zh-CN" dirty="0"/>
              <a:t>    double a[5];</a:t>
            </a:r>
          </a:p>
          <a:p>
            <a:r>
              <a:rPr lang="en-US" altLang="zh-CN" dirty="0"/>
              <a:t>    </a:t>
            </a:r>
            <a:r>
              <a:rPr lang="en-US" altLang="zh-CN" dirty="0" err="1"/>
              <a:t>decltype</a:t>
            </a:r>
            <a:r>
              <a:rPr lang="en-US" altLang="zh-CN" dirty="0"/>
              <a:t>(a) *r;				//a</a:t>
            </a:r>
            <a:r>
              <a:rPr lang="zh-CN" altLang="en-US" dirty="0"/>
              <a:t>的类型为</a:t>
            </a:r>
            <a:r>
              <a:rPr lang="en-US" altLang="zh-CN" dirty="0"/>
              <a:t>double[5]</a:t>
            </a:r>
            <a:r>
              <a:rPr lang="zh-CN" altLang="en-US" dirty="0"/>
              <a:t>，</a:t>
            </a:r>
            <a:r>
              <a:rPr lang="en-US" altLang="zh-CN" dirty="0"/>
              <a:t>r</a:t>
            </a:r>
            <a:r>
              <a:rPr lang="zh-CN" altLang="en-US" dirty="0"/>
              <a:t>的为</a:t>
            </a:r>
            <a:r>
              <a:rPr lang="en-US" altLang="zh-CN" dirty="0"/>
              <a:t>double (*)[5]</a:t>
            </a:r>
          </a:p>
          <a:p>
            <a:r>
              <a:rPr lang="en-US" altLang="zh-CN" dirty="0"/>
              <a:t>    a[0] = 1;  a[1] = 5;  a[2] = 3;  a[3] = 2;  a[4] = 4;</a:t>
            </a:r>
          </a:p>
          <a:p>
            <a:r>
              <a:rPr lang="en-US" altLang="zh-CN" dirty="0"/>
              <a:t>    sort(a, </a:t>
            </a:r>
            <a:r>
              <a:rPr lang="en-US" altLang="zh-CN" dirty="0" err="1"/>
              <a:t>sizeof</a:t>
            </a:r>
            <a:r>
              <a:rPr lang="en-US" altLang="zh-CN" dirty="0"/>
              <a:t>(</a:t>
            </a:r>
            <a:r>
              <a:rPr lang="en-US" altLang="zh-CN" dirty="0" err="1"/>
              <a:t>decltype</a:t>
            </a:r>
            <a:r>
              <a:rPr lang="en-US" altLang="zh-CN" dirty="0"/>
              <a:t>(a)) / </a:t>
            </a:r>
            <a:r>
              <a:rPr lang="en-US" altLang="zh-CN" dirty="0" err="1"/>
              <a:t>sizeof</a:t>
            </a:r>
            <a:r>
              <a:rPr lang="en-US" altLang="zh-CN" dirty="0"/>
              <a:t>(double), f);</a:t>
            </a:r>
          </a:p>
          <a:p>
            <a:r>
              <a:rPr lang="en-US" altLang="zh-CN" dirty="0"/>
              <a:t>}</a:t>
            </a:r>
            <a:endParaRPr lang="zh-CN" altLang="en-US" dirty="0"/>
          </a:p>
        </p:txBody>
      </p:sp>
    </p:spTree>
    <p:extLst>
      <p:ext uri="{BB962C8B-B14F-4D97-AF65-F5344CB8AC3E}">
        <p14:creationId xmlns:p14="http://schemas.microsoft.com/office/powerpoint/2010/main" val="622478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12.5</a:t>
            </a:r>
            <a:r>
              <a:rPr lang="zh-CN" altLang="en-US" dirty="0"/>
              <a:t> </a:t>
            </a:r>
            <a:r>
              <a:rPr lang="en-US" altLang="zh-CN" dirty="0"/>
              <a:t>  Lambda</a:t>
            </a:r>
            <a:r>
              <a:rPr lang="zh-CN" altLang="en-US" dirty="0"/>
              <a:t>表达式</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050710" cy="313624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表达式是</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引入的一种匿名函数。</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实际上，</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表达式被编译为临时类的对象。</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该临时类的对象可用于初始化一个变量，此时</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表达式被计算。</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若未定义存储该临时类对象的变量，则称该</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表达式没被计算。</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表达式的声明格式为“</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捕获列表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形参列表</a:t>
            </a: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异常说明</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返回类型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函数体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。例如，</a:t>
            </a:r>
            <a:r>
              <a:rPr lang="en-US" altLang="zh-CN" sz="2400" b="1" dirty="0">
                <a:latin typeface="Times New Roman" panose="02020603050405020304" pitchFamily="18" charset="0"/>
              </a:rPr>
              <a:t>auto f = [ ](int x=1)-&gt;int { return x; };</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捕获列表的参数用于捕获</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表达式的外部变量。</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临时类重载了函数</a:t>
            </a:r>
            <a:r>
              <a:rPr lang="en-US" altLang="zh-CN" sz="2400" b="1" dirty="0">
                <a:latin typeface="Times New Roman" panose="02020603050405020304" pitchFamily="18" charset="0"/>
              </a:rPr>
              <a:t>operator()()</a:t>
            </a:r>
            <a:r>
              <a:rPr lang="zh-CN" altLang="en-US" sz="2400" b="1" dirty="0">
                <a:latin typeface="Times New Roman" panose="02020603050405020304" pitchFamily="18" charset="0"/>
              </a:rPr>
              <a:t>。当调用</a:t>
            </a:r>
            <a:r>
              <a:rPr lang="en-US" altLang="zh-CN" sz="2400" b="1" dirty="0">
                <a:latin typeface="Times New Roman" panose="02020603050405020304" pitchFamily="18" charset="0"/>
              </a:rPr>
              <a:t>f(3)</a:t>
            </a:r>
            <a:r>
              <a:rPr lang="zh-CN" altLang="en-US" sz="2400" b="1" dirty="0">
                <a:latin typeface="Times New Roman" panose="02020603050405020304" pitchFamily="18" charset="0"/>
              </a:rPr>
              <a:t>时，等价于</a:t>
            </a:r>
            <a:r>
              <a:rPr lang="en-US" altLang="zh-CN" sz="2400" b="1" dirty="0" err="1">
                <a:latin typeface="Times New Roman" panose="02020603050405020304" pitchFamily="18" charset="0"/>
              </a:rPr>
              <a:t>f.operator</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863452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zh-CN" altLang="en-US" dirty="0"/>
              <a:t>捕获列表的参数</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表达式的外部变量不能是全局变量或</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定义的变量。</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表达式的外部变量不能是类的成员。</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表达式的外部变量可以是函数参数或函数定义的局部自动变量。</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出现“</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变量名”表示引用外部变量，</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表示捕获所有函数参数或函数定义的局部自动变量。</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出现“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变量名”表示使用外部变量的值（值参传递</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表示捕获所有函数参数或函数定义的局部自动变量的值。</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参数表后有</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表示在</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表达式可以修改“值参传递的值”，但不影响</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表达式外部变量的值。</a:t>
            </a:r>
          </a:p>
        </p:txBody>
      </p:sp>
    </p:spTree>
    <p:extLst>
      <p:ext uri="{BB962C8B-B14F-4D97-AF65-F5344CB8AC3E}">
        <p14:creationId xmlns:p14="http://schemas.microsoft.com/office/powerpoint/2010/main" val="2677963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67234896-5F09-4040-B2BE-EEE675D5D987}"/>
              </a:ext>
            </a:extLst>
          </p:cNvPr>
          <p:cNvSpPr txBox="1"/>
          <p:nvPr/>
        </p:nvSpPr>
        <p:spPr>
          <a:xfrm>
            <a:off x="931177" y="1859170"/>
            <a:ext cx="10515599" cy="3416320"/>
          </a:xfrm>
          <a:prstGeom prst="rect">
            <a:avLst/>
          </a:prstGeom>
          <a:noFill/>
        </p:spPr>
        <p:txBody>
          <a:bodyPr wrap="square">
            <a:spAutoFit/>
          </a:bodyPr>
          <a:lstStyle/>
          <a:p>
            <a:r>
              <a:rPr lang="en-US" altLang="zh-CN" dirty="0"/>
              <a:t>#include &lt;</a:t>
            </a:r>
            <a:r>
              <a:rPr lang="en-US" altLang="zh-CN" dirty="0" err="1"/>
              <a:t>stdio.h</a:t>
            </a:r>
            <a:r>
              <a:rPr lang="en-US" altLang="zh-CN" dirty="0"/>
              <a:t>&gt;	//</a:t>
            </a:r>
            <a:r>
              <a:rPr lang="zh-CN" altLang="en-US" dirty="0"/>
              <a:t>例</a:t>
            </a:r>
            <a:r>
              <a:rPr lang="en-US" altLang="zh-CN" dirty="0"/>
              <a:t>12.21</a:t>
            </a:r>
          </a:p>
          <a:p>
            <a:r>
              <a:rPr lang="en-US" altLang="zh-CN" dirty="0"/>
              <a:t>#include &lt;</a:t>
            </a:r>
            <a:r>
              <a:rPr lang="en-US" altLang="zh-CN" dirty="0" err="1"/>
              <a:t>typeinfo</a:t>
            </a:r>
            <a:r>
              <a:rPr lang="en-US" altLang="zh-CN" dirty="0"/>
              <a:t>&gt;</a:t>
            </a:r>
          </a:p>
          <a:p>
            <a:r>
              <a:rPr lang="en-US" altLang="zh-CN" dirty="0"/>
              <a:t>using namespace std;</a:t>
            </a:r>
          </a:p>
          <a:p>
            <a:r>
              <a:rPr lang="en-US" altLang="zh-CN" dirty="0"/>
              <a:t>int main( ) {</a:t>
            </a:r>
          </a:p>
          <a:p>
            <a:r>
              <a:rPr lang="en-US" altLang="zh-CN" dirty="0"/>
              <a:t>    int a = 0;</a:t>
            </a:r>
          </a:p>
          <a:p>
            <a:r>
              <a:rPr lang="en-US" altLang="zh-CN" dirty="0"/>
              <a:t>    auto f = [ ](int x=1)-&gt;int { return x; }; 	 	//</a:t>
            </a:r>
            <a:r>
              <a:rPr lang="zh-CN" altLang="en-US" dirty="0"/>
              <a:t>捕获列表为空，对象</a:t>
            </a:r>
            <a:r>
              <a:rPr lang="en-US" altLang="zh-CN" dirty="0"/>
              <a:t>f</a:t>
            </a:r>
            <a:r>
              <a:rPr lang="zh-CN" altLang="en-US" dirty="0"/>
              <a:t>当“准函数”用</a:t>
            </a:r>
          </a:p>
          <a:p>
            <a:r>
              <a:rPr lang="zh-CN" altLang="en-US" dirty="0"/>
              <a:t>    </a:t>
            </a:r>
            <a:r>
              <a:rPr lang="en-US" altLang="zh-CN" dirty="0"/>
              <a:t>auto g = [ ](int x)throw(int)-&gt;int{ return x; };		//g</a:t>
            </a:r>
            <a:r>
              <a:rPr lang="zh-CN" altLang="en-US" dirty="0"/>
              <a:t>同上：匿名函数抛出异常</a:t>
            </a:r>
          </a:p>
          <a:p>
            <a:r>
              <a:rPr lang="zh-CN" altLang="en-US" dirty="0"/>
              <a:t>    </a:t>
            </a:r>
            <a:r>
              <a:rPr lang="en-US" altLang="zh-CN" dirty="0"/>
              <a:t>int(*h)(int) = [ ](int x)-&gt;int { return x * x; };		//</a:t>
            </a:r>
            <a:r>
              <a:rPr lang="zh-CN" altLang="en-US" dirty="0"/>
              <a:t>捕获列表为空，</a:t>
            </a:r>
            <a:r>
              <a:rPr lang="en-US" altLang="zh-CN" dirty="0"/>
              <a:t>h</a:t>
            </a:r>
            <a:r>
              <a:rPr lang="zh-CN" altLang="en-US" dirty="0"/>
              <a:t>指向“准函数”</a:t>
            </a:r>
          </a:p>
          <a:p>
            <a:r>
              <a:rPr lang="zh-CN" altLang="en-US" dirty="0"/>
              <a:t>    </a:t>
            </a:r>
            <a:r>
              <a:rPr lang="en-US" altLang="zh-CN" dirty="0"/>
              <a:t>h = f;	//</a:t>
            </a:r>
            <a:r>
              <a:rPr lang="zh-CN" altLang="en-US" dirty="0"/>
              <a:t>正确：</a:t>
            </a:r>
            <a:r>
              <a:rPr lang="en-US" altLang="zh-CN" dirty="0"/>
              <a:t>f</a:t>
            </a:r>
            <a:r>
              <a:rPr lang="zh-CN" altLang="en-US" dirty="0"/>
              <a:t>的</a:t>
            </a:r>
            <a:r>
              <a:rPr lang="en-US" altLang="zh-CN" dirty="0"/>
              <a:t>Lambda</a:t>
            </a:r>
            <a:r>
              <a:rPr lang="zh-CN" altLang="en-US" dirty="0"/>
              <a:t>表达式捕获列表为空，</a:t>
            </a:r>
            <a:r>
              <a:rPr lang="en-US" altLang="zh-CN" dirty="0"/>
              <a:t>f</a:t>
            </a:r>
            <a:r>
              <a:rPr lang="zh-CN" altLang="en-US" dirty="0"/>
              <a:t>倾向于当“准函数”使用</a:t>
            </a:r>
          </a:p>
          <a:p>
            <a:r>
              <a:rPr lang="zh-CN" altLang="en-US" dirty="0"/>
              <a:t>    </a:t>
            </a:r>
            <a:r>
              <a:rPr lang="en-US" altLang="zh-CN" dirty="0"/>
              <a:t>auto m = [a](int x)-&gt;int { return x * x; };		//m</a:t>
            </a:r>
            <a:r>
              <a:rPr lang="zh-CN" altLang="en-US" dirty="0"/>
              <a:t>是“准对象”：捕获</a:t>
            </a:r>
            <a:r>
              <a:rPr lang="en-US" altLang="zh-CN" dirty="0"/>
              <a:t>a</a:t>
            </a:r>
            <a:r>
              <a:rPr lang="zh-CN" altLang="en-US" dirty="0"/>
              <a:t>初始化实例成员</a:t>
            </a:r>
          </a:p>
          <a:p>
            <a:r>
              <a:rPr lang="zh-CN" altLang="en-US" dirty="0"/>
              <a:t>    </a:t>
            </a:r>
            <a:r>
              <a:rPr lang="en-US" altLang="zh-CN" dirty="0"/>
              <a:t>//int(*k)(int)=[a](int x)-&gt;int{return x;};		//</a:t>
            </a:r>
            <a:r>
              <a:rPr lang="zh-CN" altLang="en-US" dirty="0"/>
              <a:t>函数指针</a:t>
            </a:r>
            <a:r>
              <a:rPr lang="en-US" altLang="zh-CN" dirty="0"/>
              <a:t>k</a:t>
            </a:r>
            <a:r>
              <a:rPr lang="zh-CN" altLang="en-US" dirty="0"/>
              <a:t>不能指向准对象（捕获列表非空）</a:t>
            </a:r>
          </a:p>
          <a:p>
            <a:r>
              <a:rPr lang="zh-CN" altLang="en-US" dirty="0"/>
              <a:t>    </a:t>
            </a:r>
            <a:r>
              <a:rPr lang="en-US" altLang="zh-CN" dirty="0"/>
              <a:t>//h = m;	//</a:t>
            </a:r>
            <a:r>
              <a:rPr lang="zh-CN" altLang="en-US" dirty="0"/>
              <a:t>错误：</a:t>
            </a:r>
            <a:r>
              <a:rPr lang="en-US" altLang="zh-CN" dirty="0"/>
              <a:t>m</a:t>
            </a:r>
            <a:r>
              <a:rPr lang="zh-CN" altLang="en-US" dirty="0"/>
              <a:t>的</a:t>
            </a:r>
            <a:r>
              <a:rPr lang="en-US" altLang="zh-CN" dirty="0"/>
              <a:t>Lambda</a:t>
            </a:r>
            <a:r>
              <a:rPr lang="zh-CN" altLang="en-US" dirty="0"/>
              <a:t>表达式捕获列表非空，</a:t>
            </a:r>
            <a:r>
              <a:rPr lang="en-US" altLang="zh-CN" dirty="0"/>
              <a:t>m</a:t>
            </a:r>
            <a:r>
              <a:rPr lang="zh-CN" altLang="en-US" dirty="0"/>
              <a:t>倾向于当“准对象”使用</a:t>
            </a:r>
          </a:p>
        </p:txBody>
      </p:sp>
    </p:spTree>
    <p:extLst>
      <p:ext uri="{BB962C8B-B14F-4D97-AF65-F5344CB8AC3E}">
        <p14:creationId xmlns:p14="http://schemas.microsoft.com/office/powerpoint/2010/main" val="3312249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E688D029-0EA4-4DE0-89AA-19B72F74AD7F}"/>
              </a:ext>
            </a:extLst>
          </p:cNvPr>
          <p:cNvSpPr txBox="1"/>
          <p:nvPr/>
        </p:nvSpPr>
        <p:spPr>
          <a:xfrm>
            <a:off x="620784" y="2049623"/>
            <a:ext cx="10033233" cy="3139321"/>
          </a:xfrm>
          <a:prstGeom prst="rect">
            <a:avLst/>
          </a:prstGeom>
          <a:noFill/>
        </p:spPr>
        <p:txBody>
          <a:bodyPr wrap="square">
            <a:spAutoFit/>
          </a:bodyPr>
          <a:lstStyle/>
          <a:p>
            <a:r>
              <a:rPr lang="zh-CN" altLang="en-US" dirty="0"/>
              <a:t>    </a:t>
            </a:r>
            <a:r>
              <a:rPr lang="en-US" altLang="zh-CN" dirty="0"/>
              <a:t>//</a:t>
            </a:r>
            <a:r>
              <a:rPr lang="en-US" altLang="zh-CN" dirty="0" err="1"/>
              <a:t>printf</a:t>
            </a:r>
            <a:r>
              <a:rPr lang="en-US" altLang="zh-CN" dirty="0"/>
              <a:t>(</a:t>
            </a:r>
            <a:r>
              <a:rPr lang="en-US" altLang="zh-CN" dirty="0" err="1"/>
              <a:t>typeid</a:t>
            </a:r>
            <a:r>
              <a:rPr lang="en-US" altLang="zh-CN" dirty="0"/>
              <a:t>([ ](int x)-&gt;int{return x;}).name( ));//</a:t>
            </a:r>
            <a:r>
              <a:rPr lang="zh-CN" altLang="en-US" dirty="0"/>
              <a:t>错：临时</a:t>
            </a:r>
            <a:r>
              <a:rPr lang="en-US" altLang="zh-CN" dirty="0"/>
              <a:t>Lambda</a:t>
            </a:r>
            <a:r>
              <a:rPr lang="zh-CN" altLang="en-US" dirty="0"/>
              <a:t>表达式未计算，无类型</a:t>
            </a:r>
            <a:endParaRPr lang="en-US" altLang="zh-CN" dirty="0"/>
          </a:p>
          <a:p>
            <a:r>
              <a:rPr lang="en-US" altLang="zh-CN" dirty="0"/>
              <a:t>    </a:t>
            </a:r>
            <a:r>
              <a:rPr lang="en-US" altLang="zh-CN" dirty="0" err="1"/>
              <a:t>printf</a:t>
            </a:r>
            <a:r>
              <a:rPr lang="en-US" altLang="zh-CN" dirty="0"/>
              <a:t>("%s\n", </a:t>
            </a:r>
            <a:r>
              <a:rPr lang="en-US" altLang="zh-CN" dirty="0" err="1"/>
              <a:t>typeid</a:t>
            </a:r>
            <a:r>
              <a:rPr lang="en-US" altLang="zh-CN" dirty="0"/>
              <a:t>(f).name( ));		//</a:t>
            </a:r>
            <a:r>
              <a:rPr lang="zh-CN" altLang="en-US" dirty="0"/>
              <a:t>输出</a:t>
            </a:r>
            <a:r>
              <a:rPr lang="en-US" altLang="zh-CN" dirty="0"/>
              <a:t>class &lt;lambda_...&gt;</a:t>
            </a:r>
          </a:p>
          <a:p>
            <a:r>
              <a:rPr lang="en-US" altLang="zh-CN" dirty="0"/>
              <a:t>    </a:t>
            </a:r>
            <a:r>
              <a:rPr lang="en-US" altLang="zh-CN" dirty="0" err="1"/>
              <a:t>printf</a:t>
            </a:r>
            <a:r>
              <a:rPr lang="en-US" altLang="zh-CN" dirty="0"/>
              <a:t>("%s\n", </a:t>
            </a:r>
            <a:r>
              <a:rPr lang="en-US" altLang="zh-CN" dirty="0" err="1"/>
              <a:t>typeid</a:t>
            </a:r>
            <a:r>
              <a:rPr lang="en-US" altLang="zh-CN" dirty="0"/>
              <a:t>(f(3)).name( ));		//</a:t>
            </a:r>
            <a:r>
              <a:rPr lang="zh-CN" altLang="en-US" dirty="0"/>
              <a:t>输出</a:t>
            </a:r>
            <a:r>
              <a:rPr lang="en-US" altLang="zh-CN" dirty="0"/>
              <a:t>int</a:t>
            </a:r>
            <a:r>
              <a:rPr lang="zh-CN" altLang="en-US" dirty="0"/>
              <a:t>，使用实参值调用</a:t>
            </a:r>
            <a:r>
              <a:rPr lang="en-US" altLang="zh-CN" dirty="0"/>
              <a:t>x=3</a:t>
            </a:r>
          </a:p>
          <a:p>
            <a:r>
              <a:rPr lang="en-US" altLang="zh-CN" dirty="0"/>
              <a:t>    </a:t>
            </a:r>
            <a:r>
              <a:rPr lang="en-US" altLang="zh-CN" dirty="0" err="1"/>
              <a:t>printf</a:t>
            </a:r>
            <a:r>
              <a:rPr lang="en-US" altLang="zh-CN" dirty="0"/>
              <a:t>("%s\n", </a:t>
            </a:r>
            <a:r>
              <a:rPr lang="en-US" altLang="zh-CN" dirty="0" err="1"/>
              <a:t>typeid</a:t>
            </a:r>
            <a:r>
              <a:rPr lang="en-US" altLang="zh-CN" dirty="0"/>
              <a:t>(</a:t>
            </a:r>
            <a:r>
              <a:rPr lang="en-US" altLang="zh-CN" dirty="0" err="1"/>
              <a:t>f.operator</a:t>
            </a:r>
            <a:r>
              <a:rPr lang="en-US" altLang="zh-CN" dirty="0"/>
              <a:t>( )( )).name( ));	//</a:t>
            </a:r>
            <a:r>
              <a:rPr lang="zh-CN" altLang="en-US" dirty="0"/>
              <a:t>输出</a:t>
            </a:r>
            <a:r>
              <a:rPr lang="en-US" altLang="zh-CN" dirty="0"/>
              <a:t>int</a:t>
            </a:r>
            <a:r>
              <a:rPr lang="zh-CN" altLang="en-US" dirty="0"/>
              <a:t>，使用默认值调用</a:t>
            </a:r>
            <a:r>
              <a:rPr lang="en-US" altLang="zh-CN" dirty="0"/>
              <a:t>x=1</a:t>
            </a:r>
          </a:p>
          <a:p>
            <a:r>
              <a:rPr lang="en-US" altLang="zh-CN" dirty="0"/>
              <a:t>    </a:t>
            </a:r>
            <a:r>
              <a:rPr lang="en-US" altLang="zh-CN" dirty="0" err="1"/>
              <a:t>printf</a:t>
            </a:r>
            <a:r>
              <a:rPr lang="en-US" altLang="zh-CN" dirty="0"/>
              <a:t>("%s\n", </a:t>
            </a:r>
            <a:r>
              <a:rPr lang="en-US" altLang="zh-CN" dirty="0" err="1"/>
              <a:t>typeid</a:t>
            </a:r>
            <a:r>
              <a:rPr lang="en-US" altLang="zh-CN" dirty="0"/>
              <a:t>(f(3)).name( ));		//</a:t>
            </a:r>
            <a:r>
              <a:rPr lang="zh-CN" altLang="en-US" dirty="0"/>
              <a:t>输出</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a:t>
            </a:r>
            <a:r>
              <a:rPr lang="en-US" altLang="zh-CN" dirty="0" err="1"/>
              <a:t>f.operator</a:t>
            </a:r>
            <a:r>
              <a:rPr lang="en-US" altLang="zh-CN" dirty="0"/>
              <a:t>( )).name( ));	//</a:t>
            </a:r>
            <a:r>
              <a:rPr lang="zh-CN" altLang="en-US" dirty="0"/>
              <a:t>输出</a:t>
            </a:r>
            <a:r>
              <a:rPr lang="en-US" altLang="zh-CN" dirty="0"/>
              <a:t>int __</a:t>
            </a:r>
            <a:r>
              <a:rPr lang="en-US" altLang="zh-CN" dirty="0" err="1"/>
              <a:t>cdecl</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a:t>
            </a:r>
            <a:r>
              <a:rPr lang="en-US" altLang="zh-CN" dirty="0" err="1"/>
              <a:t>g.operator</a:t>
            </a:r>
            <a:r>
              <a:rPr lang="en-US" altLang="zh-CN" dirty="0"/>
              <a:t>( )).name( ));	//</a:t>
            </a:r>
            <a:r>
              <a:rPr lang="zh-CN" altLang="en-US" dirty="0"/>
              <a:t>输出</a:t>
            </a:r>
            <a:r>
              <a:rPr lang="en-US" altLang="zh-CN" dirty="0"/>
              <a:t>int __</a:t>
            </a:r>
            <a:r>
              <a:rPr lang="en-US" altLang="zh-CN" dirty="0" err="1"/>
              <a:t>cdecl</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(h).name( ));		//</a:t>
            </a:r>
            <a:r>
              <a:rPr lang="zh-CN" altLang="en-US" dirty="0"/>
              <a:t>输出</a:t>
            </a:r>
            <a:r>
              <a:rPr lang="en-US" altLang="zh-CN" dirty="0"/>
              <a:t>int (__</a:t>
            </a:r>
            <a:r>
              <a:rPr lang="en-US" altLang="zh-CN" dirty="0" err="1"/>
              <a:t>cdecl</a:t>
            </a:r>
            <a:r>
              <a:rPr lang="en-US" altLang="zh-CN" dirty="0"/>
              <a:t>*)(int)</a:t>
            </a:r>
          </a:p>
          <a:p>
            <a:r>
              <a:rPr lang="en-US" altLang="zh-CN" dirty="0"/>
              <a:t>    </a:t>
            </a:r>
            <a:r>
              <a:rPr lang="en-US" altLang="zh-CN" dirty="0" err="1"/>
              <a:t>printf</a:t>
            </a:r>
            <a:r>
              <a:rPr lang="en-US" altLang="zh-CN" dirty="0"/>
              <a:t>("%s\n", </a:t>
            </a:r>
            <a:r>
              <a:rPr lang="en-US" altLang="zh-CN" dirty="0" err="1"/>
              <a:t>typeid</a:t>
            </a:r>
            <a:r>
              <a:rPr lang="en-US" altLang="zh-CN" dirty="0"/>
              <a:t>(m).name( ));		//</a:t>
            </a:r>
            <a:r>
              <a:rPr lang="zh-CN" altLang="en-US" dirty="0"/>
              <a:t>输出</a:t>
            </a:r>
            <a:r>
              <a:rPr lang="en-US" altLang="zh-CN" dirty="0"/>
              <a:t>class &lt;lambda_...&gt;</a:t>
            </a:r>
          </a:p>
          <a:p>
            <a:r>
              <a:rPr lang="en-US" altLang="zh-CN" dirty="0"/>
              <a:t>    return f(3) + g(3) + (*h)(3);		//</a:t>
            </a:r>
            <a:r>
              <a:rPr lang="zh-CN" altLang="en-US" dirty="0"/>
              <a:t>用对象</a:t>
            </a:r>
            <a:r>
              <a:rPr lang="en-US" altLang="zh-CN" dirty="0"/>
              <a:t>f</a:t>
            </a:r>
            <a:r>
              <a:rPr lang="zh-CN" altLang="en-US" dirty="0"/>
              <a:t>、</a:t>
            </a:r>
            <a:r>
              <a:rPr lang="en-US" altLang="zh-CN" dirty="0"/>
              <a:t>g</a:t>
            </a:r>
            <a:r>
              <a:rPr lang="zh-CN" altLang="en-US" dirty="0"/>
              <a:t>计算</a:t>
            </a:r>
            <a:r>
              <a:rPr lang="en-US" altLang="zh-CN" dirty="0"/>
              <a:t>Lambda</a:t>
            </a:r>
            <a:r>
              <a:rPr lang="zh-CN" altLang="en-US" dirty="0"/>
              <a:t>表达式</a:t>
            </a:r>
          </a:p>
          <a:p>
            <a:r>
              <a:rPr lang="en-US" altLang="zh-CN" dirty="0"/>
              <a:t>}//</a:t>
            </a:r>
            <a:r>
              <a:rPr lang="zh-CN" altLang="en-US" dirty="0"/>
              <a:t>注意：调用</a:t>
            </a:r>
            <a:r>
              <a:rPr lang="en-US" altLang="zh-CN" dirty="0" err="1"/>
              <a:t>g.operator</a:t>
            </a:r>
            <a:r>
              <a:rPr lang="en-US" altLang="zh-CN" dirty="0"/>
              <a:t>(3)g(3)</a:t>
            </a:r>
            <a:endParaRPr lang="zh-CN" altLang="en-US" dirty="0"/>
          </a:p>
        </p:txBody>
      </p:sp>
    </p:spTree>
    <p:extLst>
      <p:ext uri="{BB962C8B-B14F-4D97-AF65-F5344CB8AC3E}">
        <p14:creationId xmlns:p14="http://schemas.microsoft.com/office/powerpoint/2010/main" val="147633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zh-CN" altLang="en-US" dirty="0"/>
              <a:t>捕获列表的参数</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捕获列表的参数可以出现</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，但实例函数成员中的</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表达式默认捕获</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，而静态函数成员中的</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表达式不能捕获</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由于</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不是变量名或参数名，故不能使用“</a:t>
            </a:r>
            <a:r>
              <a:rPr lang="en-US" altLang="zh-CN" sz="2400" b="1" dirty="0">
                <a:latin typeface="Times New Roman" panose="02020603050405020304" pitchFamily="18" charset="0"/>
              </a:rPr>
              <a:t>&amp;this</a:t>
            </a:r>
            <a:r>
              <a:rPr lang="zh-CN" altLang="en-US" sz="2400" b="1" dirty="0">
                <a:latin typeface="Times New Roman" panose="02020603050405020304" pitchFamily="18" charset="0"/>
              </a:rPr>
              <a:t>”或者“</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表达式的捕获列表非空，倾向于用作“准对象”，否则倾向于用作“准函数”。</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实例函数成员中的</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表达式默认捕获</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，故它是一个准对象。</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只有作为“准函数”才能获得其函数入口地址。</a:t>
            </a:r>
          </a:p>
        </p:txBody>
      </p:sp>
    </p:spTree>
    <p:extLst>
      <p:ext uri="{BB962C8B-B14F-4D97-AF65-F5344CB8AC3E}">
        <p14:creationId xmlns:p14="http://schemas.microsoft.com/office/powerpoint/2010/main" val="346314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12.1  </a:t>
            </a:r>
            <a:r>
              <a:rPr lang="zh-CN" altLang="en-US" dirty="0"/>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413744"/>
            <a:ext cx="9421537" cy="287976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可以设置</a:t>
            </a:r>
            <a:r>
              <a:rPr lang="en-US" altLang="zh-CN" sz="2400" b="1" dirty="0">
                <a:latin typeface="Times New Roman" panose="02020603050405020304" pitchFamily="18" charset="0"/>
              </a:rPr>
              <a:t>VS2019</a:t>
            </a:r>
            <a:r>
              <a:rPr lang="zh-CN" altLang="en-US" sz="2400" b="1" dirty="0">
                <a:latin typeface="Times New Roman" panose="02020603050405020304" pitchFamily="18" charset="0"/>
              </a:rPr>
              <a:t>给出最严格的编程检查：例如任何警告都报错等等。</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有关类型转换若有警告，则应修改为强制类型转换即显式类型转换。</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强制类型转换引起的问题由程序员自己负责。</a:t>
            </a:r>
            <a:endParaRPr lang="en-US" altLang="zh-CN" sz="2400" b="1" dirty="0">
              <a:latin typeface="Times New Roman" panose="02020603050405020304" pitchFamily="18"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char u = 'a';		//</a:t>
            </a:r>
            <a:r>
              <a:rPr lang="zh-CN" altLang="zh-CN" sz="1800" dirty="0">
                <a:effectLst/>
                <a:latin typeface="Times New Roman" panose="02020603050405020304" pitchFamily="18" charset="0"/>
                <a:ea typeface="方正书宋简体"/>
                <a:cs typeface="Consolas" panose="020B0609020204030204" pitchFamily="49" charset="0"/>
              </a:rPr>
              <a:t>编译时可计算，无截断，不报警</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char v = 'a' + 1;		//</a:t>
            </a:r>
            <a:r>
              <a:rPr lang="zh-CN" altLang="zh-CN" sz="1800" dirty="0">
                <a:effectLst/>
                <a:latin typeface="Times New Roman" panose="02020603050405020304" pitchFamily="18" charset="0"/>
                <a:ea typeface="方正书宋简体"/>
                <a:cs typeface="Consolas" panose="020B0609020204030204" pitchFamily="49" charset="0"/>
              </a:rPr>
              <a:t>编译时可计算，无截断，不报警</a:t>
            </a:r>
            <a:endParaRPr lang="en-US"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char w = 300;		//</a:t>
            </a:r>
            <a:r>
              <a:rPr lang="zh-CN" altLang="zh-CN" sz="1800" dirty="0">
                <a:effectLst/>
                <a:latin typeface="Times New Roman" panose="02020603050405020304" pitchFamily="18" charset="0"/>
                <a:ea typeface="方正书宋简体"/>
                <a:cs typeface="Consolas" panose="020B0609020204030204" pitchFamily="49" charset="0"/>
              </a:rPr>
              <a:t>编译时可计算，有截断，要报警</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  x = 2;		//x</a:t>
            </a:r>
            <a:r>
              <a:rPr lang="zh-CN" altLang="zh-CN" sz="1800" dirty="0">
                <a:effectLst/>
                <a:latin typeface="Times New Roman" panose="02020603050405020304" pitchFamily="18" charset="0"/>
                <a:ea typeface="方正书宋简体"/>
                <a:cs typeface="Consolas" panose="020B0609020204030204" pitchFamily="49" charset="0"/>
              </a:rPr>
              <a:t>占用的字节数比</a:t>
            </a:r>
            <a:r>
              <a:rPr lang="en-US" altLang="zh-CN" sz="1800" dirty="0">
                <a:effectLst/>
                <a:latin typeface="Times New Roman" panose="02020603050405020304" pitchFamily="18" charset="0"/>
                <a:ea typeface="方正书宋简体"/>
                <a:cs typeface="Consolas" panose="020B0609020204030204" pitchFamily="49" charset="0"/>
              </a:rPr>
              <a:t>char</a:t>
            </a:r>
            <a:r>
              <a:rPr lang="zh-CN" altLang="zh-CN" sz="1800" dirty="0">
                <a:effectLst/>
                <a:latin typeface="Times New Roman" panose="02020603050405020304" pitchFamily="18" charset="0"/>
                <a:ea typeface="方正书宋简体"/>
                <a:cs typeface="Consolas" panose="020B0609020204030204" pitchFamily="49" charset="0"/>
              </a:rPr>
              <a:t>和</a:t>
            </a:r>
            <a:r>
              <a:rPr lang="en-US" altLang="zh-CN" sz="1800" dirty="0">
                <a:effectLst/>
                <a:latin typeface="Times New Roman" panose="02020603050405020304" pitchFamily="18" charset="0"/>
                <a:ea typeface="方正书宋简体"/>
                <a:cs typeface="Consolas" panose="020B0609020204030204" pitchFamily="49" charset="0"/>
              </a:rPr>
              <a:t>short</a:t>
            </a:r>
            <a:r>
              <a:rPr lang="zh-CN" altLang="zh-CN" sz="1800" dirty="0">
                <a:effectLst/>
                <a:latin typeface="Times New Roman" panose="02020603050405020304" pitchFamily="18" charset="0"/>
                <a:ea typeface="方正书宋简体"/>
                <a:cs typeface="Consolas" panose="020B0609020204030204" pitchFamily="49" charset="0"/>
              </a:rPr>
              <a:t>类型多，不报警</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char y = x;		//</a:t>
            </a:r>
            <a:r>
              <a:rPr lang="zh-CN" altLang="zh-CN" sz="1800" dirty="0">
                <a:effectLst/>
                <a:latin typeface="Times New Roman" panose="02020603050405020304" pitchFamily="18" charset="0"/>
                <a:ea typeface="方正书宋简体"/>
                <a:cs typeface="Consolas" panose="020B0609020204030204" pitchFamily="49" charset="0"/>
              </a:rPr>
              <a:t>编译时不可计算，可能截断，要报错</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short z = x;		//</a:t>
            </a:r>
            <a:r>
              <a:rPr lang="zh-CN" altLang="zh-CN" sz="1800" dirty="0">
                <a:effectLst/>
                <a:latin typeface="Times New Roman" panose="02020603050405020304" pitchFamily="18" charset="0"/>
                <a:ea typeface="方正书宋简体"/>
                <a:cs typeface="Consolas" panose="020B0609020204030204" pitchFamily="49" charset="0"/>
              </a:rPr>
              <a:t>编译时不可计算，可能截断，要报错</a:t>
            </a:r>
          </a:p>
        </p:txBody>
      </p:sp>
    </p:spTree>
    <p:extLst>
      <p:ext uri="{BB962C8B-B14F-4D97-AF65-F5344CB8AC3E}">
        <p14:creationId xmlns:p14="http://schemas.microsoft.com/office/powerpoint/2010/main" val="113123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5C1BEA64-5165-4483-87B1-3615C2CDA21C}"/>
              </a:ext>
            </a:extLst>
          </p:cNvPr>
          <p:cNvSpPr txBox="1"/>
          <p:nvPr/>
        </p:nvSpPr>
        <p:spPr>
          <a:xfrm>
            <a:off x="981512" y="1546996"/>
            <a:ext cx="10372288" cy="4801314"/>
          </a:xfrm>
          <a:prstGeom prst="rect">
            <a:avLst/>
          </a:prstGeom>
          <a:noFill/>
        </p:spPr>
        <p:txBody>
          <a:bodyPr wrap="square">
            <a:spAutoFit/>
          </a:bodyPr>
          <a:lstStyle/>
          <a:p>
            <a:r>
              <a:rPr lang="en-US" altLang="zh-CN" dirty="0"/>
              <a:t>int m = 7;		//</a:t>
            </a:r>
            <a:r>
              <a:rPr lang="zh-CN" altLang="en-US" dirty="0"/>
              <a:t>全局变量</a:t>
            </a:r>
            <a:r>
              <a:rPr lang="en-US" altLang="zh-CN" dirty="0"/>
              <a:t>m</a:t>
            </a:r>
            <a:r>
              <a:rPr lang="zh-CN" altLang="en-US" dirty="0"/>
              <a:t>不用被捕获即可被</a:t>
            </a:r>
            <a:r>
              <a:rPr lang="en-US" altLang="zh-CN" dirty="0"/>
              <a:t>Lambda</a:t>
            </a:r>
            <a:r>
              <a:rPr lang="zh-CN" altLang="en-US" dirty="0"/>
              <a:t>表达式使用</a:t>
            </a:r>
          </a:p>
          <a:p>
            <a:r>
              <a:rPr lang="en-US" altLang="zh-CN" dirty="0"/>
              <a:t>static int n = 8;		//</a:t>
            </a:r>
            <a:r>
              <a:rPr lang="zh-CN" altLang="en-US" dirty="0"/>
              <a:t>模块变量</a:t>
            </a:r>
            <a:r>
              <a:rPr lang="en-US" altLang="zh-CN" dirty="0"/>
              <a:t>n</a:t>
            </a:r>
            <a:r>
              <a:rPr lang="zh-CN" altLang="en-US" dirty="0"/>
              <a:t>不用被捕获即可被</a:t>
            </a:r>
            <a:r>
              <a:rPr lang="en-US" altLang="zh-CN" dirty="0"/>
              <a:t>Lambda</a:t>
            </a:r>
            <a:r>
              <a:rPr lang="zh-CN" altLang="en-US" dirty="0"/>
              <a:t>表达式使用</a:t>
            </a:r>
          </a:p>
          <a:p>
            <a:r>
              <a:rPr lang="en-US" altLang="zh-CN" dirty="0"/>
              <a:t>class A {</a:t>
            </a:r>
          </a:p>
          <a:p>
            <a:r>
              <a:rPr lang="en-US" altLang="zh-CN" dirty="0"/>
              <a:t>    int x;			//</a:t>
            </a:r>
            <a:r>
              <a:rPr lang="zh-CN" altLang="en-US" dirty="0"/>
              <a:t>由于</a:t>
            </a:r>
            <a:r>
              <a:rPr lang="en-US" altLang="zh-CN" dirty="0"/>
              <a:t>this</a:t>
            </a:r>
            <a:r>
              <a:rPr lang="zh-CN" altLang="en-US" dirty="0"/>
              <a:t>默认被捕获，故可访问实例数据成员</a:t>
            </a:r>
            <a:r>
              <a:rPr lang="en-US" altLang="zh-CN" dirty="0"/>
              <a:t>A::x</a:t>
            </a:r>
          </a:p>
          <a:p>
            <a:r>
              <a:rPr lang="en-US" altLang="zh-CN" dirty="0"/>
              <a:t>    static int y;		//</a:t>
            </a:r>
            <a:r>
              <a:rPr lang="zh-CN" altLang="en-US" dirty="0"/>
              <a:t>静态数据成员</a:t>
            </a:r>
            <a:r>
              <a:rPr lang="en-US" altLang="zh-CN" dirty="0"/>
              <a:t>A::y</a:t>
            </a:r>
            <a:r>
              <a:rPr lang="zh-CN" altLang="en-US" dirty="0"/>
              <a:t>不用捕获即可被</a:t>
            </a:r>
            <a:r>
              <a:rPr lang="en-US" altLang="zh-CN" dirty="0"/>
              <a:t>Lambda</a:t>
            </a:r>
            <a:r>
              <a:rPr lang="zh-CN" altLang="en-US" dirty="0"/>
              <a:t>表达式使用</a:t>
            </a:r>
          </a:p>
          <a:p>
            <a:r>
              <a:rPr lang="en-US" altLang="zh-CN" dirty="0"/>
              <a:t>public:</a:t>
            </a:r>
          </a:p>
          <a:p>
            <a:r>
              <a:rPr lang="en-US" altLang="zh-CN" dirty="0"/>
              <a:t>    A(int m): x(m) { }</a:t>
            </a:r>
          </a:p>
          <a:p>
            <a:r>
              <a:rPr lang="en-US" altLang="zh-CN" dirty="0"/>
              <a:t>    void f(int &amp;a) {		//</a:t>
            </a:r>
            <a:r>
              <a:rPr lang="zh-CN" altLang="en-US" dirty="0"/>
              <a:t>实例函数成员</a:t>
            </a:r>
            <a:r>
              <a:rPr lang="en-US" altLang="zh-CN" dirty="0"/>
              <a:t>f()</a:t>
            </a:r>
            <a:r>
              <a:rPr lang="zh-CN" altLang="en-US" dirty="0"/>
              <a:t>有隐含参数</a:t>
            </a:r>
            <a:r>
              <a:rPr lang="en-US" altLang="zh-CN" dirty="0"/>
              <a:t>this</a:t>
            </a:r>
          </a:p>
          <a:p>
            <a:r>
              <a:rPr lang="en-US" altLang="zh-CN" dirty="0"/>
              <a:t>        int b = 0;</a:t>
            </a:r>
          </a:p>
          <a:p>
            <a:r>
              <a:rPr lang="en-US" altLang="zh-CN" dirty="0"/>
              <a:t>        static int c=0;		//</a:t>
            </a:r>
            <a:r>
              <a:rPr lang="zh-CN" altLang="en-US" dirty="0"/>
              <a:t>静态变量</a:t>
            </a:r>
            <a:r>
              <a:rPr lang="en-US" altLang="zh-CN" dirty="0"/>
              <a:t>c</a:t>
            </a:r>
            <a:r>
              <a:rPr lang="zh-CN" altLang="en-US" dirty="0"/>
              <a:t>不用被捕获即可被</a:t>
            </a:r>
            <a:r>
              <a:rPr lang="en-US" altLang="zh-CN" dirty="0"/>
              <a:t>Lambda</a:t>
            </a:r>
            <a:r>
              <a:rPr lang="zh-CN" altLang="en-US" dirty="0"/>
              <a:t>表达式使用</a:t>
            </a:r>
          </a:p>
          <a:p>
            <a:r>
              <a:rPr lang="zh-CN" altLang="en-US" dirty="0"/>
              <a:t>        </a:t>
            </a:r>
            <a:r>
              <a:rPr lang="en-US" altLang="zh-CN" dirty="0"/>
              <a:t>auto h = [&amp;, a, b](int u)mutable-&gt;int{//this</a:t>
            </a:r>
            <a:r>
              <a:rPr lang="zh-CN" altLang="en-US" dirty="0"/>
              <a:t>默认被捕获，创建对象</a:t>
            </a:r>
            <a:r>
              <a:rPr lang="en-US" altLang="zh-CN" dirty="0"/>
              <a:t>h</a:t>
            </a:r>
          </a:p>
          <a:p>
            <a:r>
              <a:rPr lang="en-US" altLang="zh-CN" dirty="0"/>
              <a:t>            a++;  	//f()</a:t>
            </a:r>
            <a:r>
              <a:rPr lang="zh-CN" altLang="en-US" dirty="0"/>
              <a:t>的参数</a:t>
            </a:r>
            <a:r>
              <a:rPr lang="en-US" altLang="zh-CN" dirty="0"/>
              <a:t>a</a:t>
            </a:r>
            <a:r>
              <a:rPr lang="zh-CN" altLang="en-US" dirty="0"/>
              <a:t>被捕获并传给</a:t>
            </a:r>
            <a:r>
              <a:rPr lang="en-US" altLang="zh-CN" dirty="0"/>
              <a:t>h</a:t>
            </a:r>
            <a:r>
              <a:rPr lang="zh-CN" altLang="en-US" dirty="0"/>
              <a:t>的实例成员</a:t>
            </a:r>
            <a:r>
              <a:rPr lang="en-US" altLang="zh-CN" dirty="0"/>
              <a:t>a</a:t>
            </a:r>
            <a:r>
              <a:rPr lang="zh-CN" altLang="en-US" dirty="0"/>
              <a:t>：</a:t>
            </a:r>
            <a:r>
              <a:rPr lang="en-US" altLang="zh-CN" dirty="0"/>
              <a:t>a++</a:t>
            </a:r>
            <a:r>
              <a:rPr lang="zh-CN" altLang="en-US" dirty="0"/>
              <a:t>不改变</a:t>
            </a:r>
            <a:r>
              <a:rPr lang="en-US" altLang="zh-CN" dirty="0"/>
              <a:t>f()</a:t>
            </a:r>
            <a:r>
              <a:rPr lang="zh-CN" altLang="en-US" dirty="0"/>
              <a:t>的参数</a:t>
            </a:r>
            <a:r>
              <a:rPr lang="en-US" altLang="zh-CN" dirty="0"/>
              <a:t>a</a:t>
            </a:r>
            <a:r>
              <a:rPr lang="zh-CN" altLang="en-US" dirty="0"/>
              <a:t>的值</a:t>
            </a:r>
          </a:p>
          <a:p>
            <a:r>
              <a:rPr lang="zh-CN" altLang="en-US" dirty="0"/>
              <a:t>            </a:t>
            </a:r>
            <a:r>
              <a:rPr lang="en-US" altLang="zh-CN" dirty="0"/>
              <a:t>b++;	//f()</a:t>
            </a:r>
            <a:r>
              <a:rPr lang="zh-CN" altLang="en-US" dirty="0"/>
              <a:t>的局部变量</a:t>
            </a:r>
            <a:r>
              <a:rPr lang="en-US" altLang="zh-CN" dirty="0"/>
              <a:t>b</a:t>
            </a:r>
            <a:r>
              <a:rPr lang="zh-CN" altLang="en-US" dirty="0"/>
              <a:t>被捕获并传给</a:t>
            </a:r>
            <a:r>
              <a:rPr lang="en-US" altLang="zh-CN" dirty="0"/>
              <a:t>h</a:t>
            </a:r>
            <a:r>
              <a:rPr lang="zh-CN" altLang="en-US" dirty="0"/>
              <a:t>实例成员</a:t>
            </a:r>
            <a:r>
              <a:rPr lang="en-US" altLang="zh-CN" dirty="0"/>
              <a:t>b</a:t>
            </a:r>
            <a:r>
              <a:rPr lang="zh-CN" altLang="en-US" dirty="0"/>
              <a:t>：</a:t>
            </a:r>
            <a:r>
              <a:rPr lang="en-US" altLang="zh-CN" dirty="0"/>
              <a:t>b++</a:t>
            </a:r>
            <a:r>
              <a:rPr lang="zh-CN" altLang="en-US" dirty="0"/>
              <a:t>不改局部变量</a:t>
            </a:r>
            <a:r>
              <a:rPr lang="en-US" altLang="zh-CN" dirty="0"/>
              <a:t>b</a:t>
            </a:r>
            <a:r>
              <a:rPr lang="zh-CN" altLang="en-US" dirty="0"/>
              <a:t>的值</a:t>
            </a:r>
          </a:p>
          <a:p>
            <a:r>
              <a:rPr lang="zh-CN" altLang="en-US" dirty="0"/>
              <a:t>            </a:t>
            </a:r>
            <a:r>
              <a:rPr lang="en-US" altLang="zh-CN" dirty="0" err="1"/>
              <a:t>c++</a:t>
            </a:r>
            <a:r>
              <a:rPr lang="en-US" altLang="zh-CN" dirty="0"/>
              <a:t>;	//f()</a:t>
            </a:r>
            <a:r>
              <a:rPr lang="zh-CN" altLang="en-US" dirty="0"/>
              <a:t>的静态变量</a:t>
            </a:r>
            <a:r>
              <a:rPr lang="en-US" altLang="zh-CN" dirty="0"/>
              <a:t>c</a:t>
            </a:r>
            <a:r>
              <a:rPr lang="zh-CN" altLang="en-US" dirty="0"/>
              <a:t>可直接使用，</a:t>
            </a:r>
            <a:r>
              <a:rPr lang="en-US" altLang="zh-CN" dirty="0" err="1"/>
              <a:t>c++</a:t>
            </a:r>
            <a:r>
              <a:rPr lang="zh-CN" altLang="en-US" dirty="0"/>
              <a:t>改变</a:t>
            </a:r>
            <a:r>
              <a:rPr lang="en-US" altLang="zh-CN" dirty="0"/>
              <a:t>f()</a:t>
            </a:r>
            <a:r>
              <a:rPr lang="zh-CN" altLang="en-US" dirty="0"/>
              <a:t>的静态变量</a:t>
            </a:r>
            <a:r>
              <a:rPr lang="en-US" altLang="zh-CN" dirty="0"/>
              <a:t>c</a:t>
            </a:r>
            <a:r>
              <a:rPr lang="zh-CN" altLang="en-US" dirty="0"/>
              <a:t>的值</a:t>
            </a:r>
          </a:p>
          <a:p>
            <a:r>
              <a:rPr lang="zh-CN" altLang="en-US" dirty="0"/>
              <a:t>            </a:t>
            </a:r>
            <a:r>
              <a:rPr lang="en-US" altLang="zh-CN" dirty="0"/>
              <a:t>y=</a:t>
            </a:r>
            <a:r>
              <a:rPr lang="en-US" altLang="zh-CN" dirty="0" err="1"/>
              <a:t>x+m+n+u+c</a:t>
            </a:r>
            <a:r>
              <a:rPr lang="en-US" altLang="zh-CN" dirty="0"/>
              <a:t>;//this</a:t>
            </a:r>
            <a:r>
              <a:rPr lang="zh-CN" altLang="en-US" dirty="0"/>
              <a:t>默认被捕获：可访问实例数据成员</a:t>
            </a:r>
            <a:r>
              <a:rPr lang="en-US" altLang="zh-CN" dirty="0"/>
              <a:t>x</a:t>
            </a:r>
          </a:p>
          <a:p>
            <a:r>
              <a:rPr lang="en-US" altLang="zh-CN" dirty="0"/>
              <a:t>            return a;</a:t>
            </a:r>
          </a:p>
          <a:p>
            <a:r>
              <a:rPr lang="en-US" altLang="zh-CN" dirty="0"/>
              <a:t>        };</a:t>
            </a:r>
          </a:p>
        </p:txBody>
      </p:sp>
    </p:spTree>
    <p:extLst>
      <p:ext uri="{BB962C8B-B14F-4D97-AF65-F5344CB8AC3E}">
        <p14:creationId xmlns:p14="http://schemas.microsoft.com/office/powerpoint/2010/main" val="18980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065C0248-0A73-4AD1-BC0E-2D00DEB3FF40}"/>
              </a:ext>
            </a:extLst>
          </p:cNvPr>
          <p:cNvSpPr txBox="1"/>
          <p:nvPr/>
        </p:nvSpPr>
        <p:spPr>
          <a:xfrm>
            <a:off x="922789" y="1876596"/>
            <a:ext cx="10431011" cy="4247317"/>
          </a:xfrm>
          <a:prstGeom prst="rect">
            <a:avLst/>
          </a:prstGeom>
          <a:noFill/>
        </p:spPr>
        <p:txBody>
          <a:bodyPr wrap="square">
            <a:spAutoFit/>
          </a:bodyPr>
          <a:lstStyle/>
          <a:p>
            <a:r>
              <a:rPr lang="en-US" altLang="zh-CN" dirty="0"/>
              <a:t>       h(a + 2);		//</a:t>
            </a:r>
            <a:r>
              <a:rPr lang="zh-CN" altLang="en-US" dirty="0"/>
              <a:t>实参</a:t>
            </a:r>
            <a:r>
              <a:rPr lang="en-US" altLang="zh-CN" dirty="0"/>
              <a:t>a+2</a:t>
            </a:r>
            <a:r>
              <a:rPr lang="zh-CN" altLang="en-US" dirty="0"/>
              <a:t>值参传递给形参</a:t>
            </a:r>
            <a:r>
              <a:rPr lang="en-US" altLang="zh-CN" dirty="0"/>
              <a:t>u</a:t>
            </a:r>
            <a:r>
              <a:rPr lang="zh-CN" altLang="en-US" dirty="0"/>
              <a:t>，调用</a:t>
            </a:r>
            <a:r>
              <a:rPr lang="en-US" altLang="zh-CN" dirty="0" err="1"/>
              <a:t>h.operator</a:t>
            </a:r>
            <a:r>
              <a:rPr lang="en-US" altLang="zh-CN" dirty="0"/>
              <a:t>( )(a+2)</a:t>
            </a:r>
          </a:p>
          <a:p>
            <a:r>
              <a:rPr lang="en-US" altLang="zh-CN" dirty="0"/>
              <a:t>}</a:t>
            </a:r>
          </a:p>
          <a:p>
            <a:r>
              <a:rPr lang="en-US" altLang="zh-CN" dirty="0"/>
              <a:t>static void g(int &amp;a){//</a:t>
            </a:r>
            <a:r>
              <a:rPr lang="zh-CN" altLang="en-US" dirty="0"/>
              <a:t>静态函数成员</a:t>
            </a:r>
            <a:r>
              <a:rPr lang="en-US" altLang="zh-CN" dirty="0"/>
              <a:t>g()</a:t>
            </a:r>
            <a:r>
              <a:rPr lang="zh-CN" altLang="en-US" dirty="0"/>
              <a:t>没有</a:t>
            </a:r>
            <a:r>
              <a:rPr lang="en-US" altLang="zh-CN" dirty="0"/>
              <a:t>this</a:t>
            </a:r>
          </a:p>
          <a:p>
            <a:r>
              <a:rPr lang="en-US" altLang="zh-CN" dirty="0"/>
              <a:t>        int b = 0;</a:t>
            </a:r>
          </a:p>
          <a:p>
            <a:r>
              <a:rPr lang="en-US" altLang="zh-CN" dirty="0"/>
              <a:t>        static int c = 0;	//</a:t>
            </a:r>
            <a:r>
              <a:rPr lang="zh-CN" altLang="en-US" dirty="0"/>
              <a:t>静态变量</a:t>
            </a:r>
            <a:r>
              <a:rPr lang="en-US" altLang="zh-CN" dirty="0"/>
              <a:t>c</a:t>
            </a:r>
            <a:r>
              <a:rPr lang="zh-CN" altLang="en-US" dirty="0"/>
              <a:t>不用被捕获即可被</a:t>
            </a:r>
            <a:r>
              <a:rPr lang="en-US" altLang="zh-CN" dirty="0"/>
              <a:t>Lambda</a:t>
            </a:r>
            <a:r>
              <a:rPr lang="zh-CN" altLang="en-US" dirty="0"/>
              <a:t>表达式使用</a:t>
            </a:r>
          </a:p>
          <a:p>
            <a:r>
              <a:rPr lang="zh-CN" altLang="en-US" dirty="0"/>
              <a:t>        </a:t>
            </a:r>
            <a:r>
              <a:rPr lang="en-US" altLang="zh-CN" dirty="0"/>
              <a:t>auto h = [&amp;a, b](int u)mutable-&gt;int{//</a:t>
            </a:r>
            <a:r>
              <a:rPr lang="zh-CN" altLang="en-US" dirty="0"/>
              <a:t>没有</a:t>
            </a:r>
            <a:r>
              <a:rPr lang="en-US" altLang="zh-CN" dirty="0"/>
              <a:t>this</a:t>
            </a:r>
            <a:r>
              <a:rPr lang="zh-CN" altLang="en-US" dirty="0"/>
              <a:t>被捕获，创建对象</a:t>
            </a:r>
            <a:r>
              <a:rPr lang="en-US" altLang="zh-CN" dirty="0"/>
              <a:t>h</a:t>
            </a:r>
          </a:p>
          <a:p>
            <a:r>
              <a:rPr lang="en-US" altLang="zh-CN" dirty="0"/>
              <a:t>            a++; 		//g()</a:t>
            </a:r>
            <a:r>
              <a:rPr lang="zh-CN" altLang="en-US" dirty="0"/>
              <a:t>的参数</a:t>
            </a:r>
            <a:r>
              <a:rPr lang="en-US" altLang="zh-CN" dirty="0"/>
              <a:t>a</a:t>
            </a:r>
            <a:r>
              <a:rPr lang="zh-CN" altLang="en-US" dirty="0"/>
              <a:t>被捕获并传给</a:t>
            </a:r>
            <a:r>
              <a:rPr lang="en-US" altLang="zh-CN" dirty="0"/>
              <a:t>h</a:t>
            </a:r>
            <a:r>
              <a:rPr lang="zh-CN" altLang="en-US" dirty="0"/>
              <a:t>的引用实例成员</a:t>
            </a:r>
            <a:r>
              <a:rPr lang="en-US" altLang="zh-CN" dirty="0"/>
              <a:t>a</a:t>
            </a:r>
            <a:r>
              <a:rPr lang="zh-CN" altLang="en-US" dirty="0"/>
              <a:t>：</a:t>
            </a:r>
            <a:r>
              <a:rPr lang="en-US" altLang="zh-CN" dirty="0"/>
              <a:t>a++</a:t>
            </a:r>
            <a:r>
              <a:rPr lang="zh-CN" altLang="en-US" dirty="0"/>
              <a:t>改变参数</a:t>
            </a:r>
            <a:r>
              <a:rPr lang="en-US" altLang="zh-CN" dirty="0"/>
              <a:t>a</a:t>
            </a:r>
            <a:r>
              <a:rPr lang="zh-CN" altLang="en-US" dirty="0"/>
              <a:t>的值</a:t>
            </a:r>
          </a:p>
          <a:p>
            <a:r>
              <a:rPr lang="zh-CN" altLang="en-US" dirty="0"/>
              <a:t>            </a:t>
            </a:r>
            <a:r>
              <a:rPr lang="en-US" altLang="zh-CN" dirty="0"/>
              <a:t>b++;		//g()</a:t>
            </a:r>
            <a:r>
              <a:rPr lang="zh-CN" altLang="en-US" dirty="0"/>
              <a:t>的局部变量</a:t>
            </a:r>
            <a:r>
              <a:rPr lang="en-US" altLang="zh-CN" dirty="0"/>
              <a:t>b</a:t>
            </a:r>
            <a:r>
              <a:rPr lang="zh-CN" altLang="en-US" dirty="0"/>
              <a:t>被捕获传给</a:t>
            </a:r>
            <a:r>
              <a:rPr lang="en-US" altLang="zh-CN" dirty="0"/>
              <a:t>h</a:t>
            </a:r>
            <a:r>
              <a:rPr lang="zh-CN" altLang="en-US" dirty="0"/>
              <a:t>实例成员</a:t>
            </a:r>
            <a:r>
              <a:rPr lang="en-US" altLang="zh-CN" dirty="0"/>
              <a:t>b</a:t>
            </a:r>
            <a:r>
              <a:rPr lang="zh-CN" altLang="en-US" dirty="0"/>
              <a:t>：</a:t>
            </a:r>
            <a:r>
              <a:rPr lang="en-US" altLang="zh-CN" dirty="0"/>
              <a:t>b++</a:t>
            </a:r>
            <a:r>
              <a:rPr lang="zh-CN" altLang="en-US" dirty="0"/>
              <a:t>不改局部变量</a:t>
            </a:r>
            <a:r>
              <a:rPr lang="en-US" altLang="zh-CN" dirty="0"/>
              <a:t>b</a:t>
            </a:r>
            <a:r>
              <a:rPr lang="zh-CN" altLang="en-US" dirty="0"/>
              <a:t>的值</a:t>
            </a:r>
          </a:p>
          <a:p>
            <a:r>
              <a:rPr lang="zh-CN" altLang="en-US" dirty="0"/>
              <a:t>            </a:t>
            </a:r>
            <a:r>
              <a:rPr lang="en-US" altLang="zh-CN" dirty="0" err="1"/>
              <a:t>c++</a:t>
            </a:r>
            <a:r>
              <a:rPr lang="en-US" altLang="zh-CN" dirty="0"/>
              <a:t>;		//g()</a:t>
            </a:r>
            <a:r>
              <a:rPr lang="zh-CN" altLang="en-US" dirty="0"/>
              <a:t>的静态变量</a:t>
            </a:r>
            <a:r>
              <a:rPr lang="en-US" altLang="zh-CN" dirty="0"/>
              <a:t>c</a:t>
            </a:r>
            <a:r>
              <a:rPr lang="zh-CN" altLang="en-US" dirty="0"/>
              <a:t>可直接使用，</a:t>
            </a:r>
            <a:r>
              <a:rPr lang="en-US" altLang="zh-CN" dirty="0" err="1"/>
              <a:t>c++</a:t>
            </a:r>
            <a:r>
              <a:rPr lang="zh-CN" altLang="en-US" dirty="0"/>
              <a:t>改变</a:t>
            </a:r>
            <a:r>
              <a:rPr lang="en-US" altLang="zh-CN" dirty="0"/>
              <a:t>g()</a:t>
            </a:r>
            <a:r>
              <a:rPr lang="zh-CN" altLang="en-US" dirty="0"/>
              <a:t>的静态变量</a:t>
            </a:r>
            <a:r>
              <a:rPr lang="en-US" altLang="zh-CN" dirty="0"/>
              <a:t>c</a:t>
            </a:r>
            <a:r>
              <a:rPr lang="zh-CN" altLang="en-US" dirty="0"/>
              <a:t>的值</a:t>
            </a:r>
          </a:p>
          <a:p>
            <a:r>
              <a:rPr lang="zh-CN" altLang="en-US" dirty="0"/>
              <a:t>            </a:t>
            </a:r>
            <a:r>
              <a:rPr lang="en-US" altLang="zh-CN" dirty="0"/>
              <a:t>y=</a:t>
            </a:r>
            <a:r>
              <a:rPr lang="en-US" altLang="zh-CN" dirty="0" err="1"/>
              <a:t>m+n+u+c</a:t>
            </a:r>
            <a:r>
              <a:rPr lang="en-US" altLang="zh-CN" dirty="0"/>
              <a:t>;	//</a:t>
            </a:r>
            <a:r>
              <a:rPr lang="zh-CN" altLang="en-US" dirty="0"/>
              <a:t>没有捕获</a:t>
            </a:r>
            <a:r>
              <a:rPr lang="en-US" altLang="zh-CN" dirty="0"/>
              <a:t>this</a:t>
            </a:r>
            <a:r>
              <a:rPr lang="zh-CN" altLang="en-US" dirty="0"/>
              <a:t>，不可访问实例数据成员</a:t>
            </a:r>
            <a:r>
              <a:rPr lang="en-US" altLang="zh-CN" dirty="0"/>
              <a:t>A::x </a:t>
            </a:r>
          </a:p>
          <a:p>
            <a:r>
              <a:rPr lang="en-US" altLang="zh-CN" dirty="0"/>
              <a:t>            return a;	</a:t>
            </a:r>
          </a:p>
          <a:p>
            <a:r>
              <a:rPr lang="en-US" altLang="zh-CN" dirty="0"/>
              <a:t>        };</a:t>
            </a:r>
          </a:p>
          <a:p>
            <a:r>
              <a:rPr lang="en-US" altLang="zh-CN" dirty="0">
                <a:solidFill>
                  <a:srgbClr val="FF0000"/>
                </a:solidFill>
              </a:rPr>
              <a:t>       auto k = [ ](int u) -&gt;int { return u; }; //</a:t>
            </a:r>
            <a:r>
              <a:rPr lang="zh-CN" altLang="en-US" dirty="0">
                <a:solidFill>
                  <a:srgbClr val="FF0000"/>
                </a:solidFill>
              </a:rPr>
              <a:t>没有</a:t>
            </a:r>
            <a:r>
              <a:rPr lang="en-US" altLang="zh-CN" dirty="0">
                <a:solidFill>
                  <a:srgbClr val="FF0000"/>
                </a:solidFill>
              </a:rPr>
              <a:t>this</a:t>
            </a:r>
            <a:r>
              <a:rPr lang="zh-CN" altLang="en-US" dirty="0">
                <a:solidFill>
                  <a:srgbClr val="FF0000"/>
                </a:solidFill>
              </a:rPr>
              <a:t>被捕获，创建对象</a:t>
            </a:r>
            <a:r>
              <a:rPr lang="en-US" altLang="zh-CN" dirty="0">
                <a:solidFill>
                  <a:srgbClr val="FF0000"/>
                </a:solidFill>
              </a:rPr>
              <a:t>h</a:t>
            </a:r>
          </a:p>
          <a:p>
            <a:r>
              <a:rPr lang="en-US" altLang="zh-CN" dirty="0">
                <a:solidFill>
                  <a:srgbClr val="FF0000"/>
                </a:solidFill>
              </a:rPr>
              <a:t>       auto p = k;                                       //p</a:t>
            </a:r>
            <a:r>
              <a:rPr lang="zh-CN" altLang="en-US" dirty="0">
                <a:solidFill>
                  <a:srgbClr val="FF0000"/>
                </a:solidFill>
              </a:rPr>
              <a:t>的类型为</a:t>
            </a:r>
            <a:r>
              <a:rPr lang="en-US" altLang="zh-CN" dirty="0">
                <a:solidFill>
                  <a:srgbClr val="FF0000"/>
                </a:solidFill>
              </a:rPr>
              <a:t>int p(int);</a:t>
            </a:r>
          </a:p>
          <a:p>
            <a:r>
              <a:rPr lang="en-US" altLang="zh-CN" dirty="0">
                <a:solidFill>
                  <a:srgbClr val="FF0000"/>
                </a:solidFill>
              </a:rPr>
              <a:t>       int (*q)(int) = k;	</a:t>
            </a:r>
            <a:r>
              <a:rPr lang="en-US" altLang="zh-CN" dirty="0"/>
              <a:t>	    //</a:t>
            </a:r>
            <a:r>
              <a:rPr lang="zh-CN" altLang="en-US" dirty="0"/>
              <a:t>问题：若将红色部分放入</a:t>
            </a:r>
            <a:r>
              <a:rPr lang="en-US" altLang="zh-CN" dirty="0"/>
              <a:t>void f(int &amp;a)</a:t>
            </a:r>
            <a:r>
              <a:rPr lang="zh-CN" altLang="en-US" dirty="0"/>
              <a:t>中，如何？</a:t>
            </a:r>
            <a:r>
              <a:rPr lang="en-US" altLang="zh-CN" dirty="0"/>
              <a:t> </a:t>
            </a:r>
          </a:p>
        </p:txBody>
      </p:sp>
    </p:spTree>
    <p:extLst>
      <p:ext uri="{BB962C8B-B14F-4D97-AF65-F5344CB8AC3E}">
        <p14:creationId xmlns:p14="http://schemas.microsoft.com/office/powerpoint/2010/main" val="3746312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8F4462B4-2260-4C93-A5B5-F81060D57A7C}"/>
              </a:ext>
            </a:extLst>
          </p:cNvPr>
          <p:cNvSpPr txBox="1"/>
          <p:nvPr/>
        </p:nvSpPr>
        <p:spPr>
          <a:xfrm>
            <a:off x="880145" y="2204707"/>
            <a:ext cx="7475290" cy="3139321"/>
          </a:xfrm>
          <a:prstGeom prst="rect">
            <a:avLst/>
          </a:prstGeom>
          <a:noFill/>
        </p:spPr>
        <p:txBody>
          <a:bodyPr wrap="square">
            <a:spAutoFit/>
          </a:bodyPr>
          <a:lstStyle/>
          <a:p>
            <a:r>
              <a:rPr lang="en-US" altLang="zh-CN" dirty="0"/>
              <a:t>        h(a + 2);		//</a:t>
            </a:r>
            <a:r>
              <a:rPr lang="zh-CN" altLang="en-US" dirty="0"/>
              <a:t>实参</a:t>
            </a:r>
            <a:r>
              <a:rPr lang="en-US" altLang="zh-CN" dirty="0"/>
              <a:t>a+2</a:t>
            </a:r>
            <a:r>
              <a:rPr lang="zh-CN" altLang="en-US" dirty="0"/>
              <a:t>值参传递给</a:t>
            </a:r>
            <a:r>
              <a:rPr lang="en-US" altLang="zh-CN" dirty="0"/>
              <a:t>h</a:t>
            </a:r>
            <a:r>
              <a:rPr lang="zh-CN" altLang="en-US" dirty="0"/>
              <a:t>形参</a:t>
            </a:r>
            <a:r>
              <a:rPr lang="en-US" altLang="zh-CN" dirty="0"/>
              <a:t>u</a:t>
            </a:r>
          </a:p>
          <a:p>
            <a:r>
              <a:rPr lang="en-US" altLang="zh-CN" dirty="0"/>
              <a:t>    }</a:t>
            </a:r>
          </a:p>
          <a:p>
            <a:r>
              <a:rPr lang="en-US" altLang="zh-CN" dirty="0"/>
              <a:t>}a(10);</a:t>
            </a:r>
          </a:p>
          <a:p>
            <a:r>
              <a:rPr lang="en-US" altLang="zh-CN" dirty="0"/>
              <a:t>int A::y = 0;		//</a:t>
            </a:r>
            <a:r>
              <a:rPr lang="zh-CN" altLang="en-US" dirty="0"/>
              <a:t>静态数据成员必须初始化</a:t>
            </a:r>
          </a:p>
          <a:p>
            <a:r>
              <a:rPr lang="en-US" altLang="zh-CN" dirty="0"/>
              <a:t>void  main( ) {</a:t>
            </a:r>
          </a:p>
          <a:p>
            <a:r>
              <a:rPr lang="en-US" altLang="zh-CN" dirty="0"/>
              <a:t>    int p = 2;</a:t>
            </a:r>
          </a:p>
          <a:p>
            <a:r>
              <a:rPr lang="en-US" altLang="zh-CN" dirty="0"/>
              <a:t>    </a:t>
            </a:r>
            <a:r>
              <a:rPr lang="en-US" altLang="zh-CN" dirty="0" err="1"/>
              <a:t>a.f</a:t>
            </a:r>
            <a:r>
              <a:rPr lang="en-US" altLang="zh-CN" dirty="0"/>
              <a:t>(p);			//p=2</a:t>
            </a:r>
            <a:r>
              <a:rPr lang="zh-CN" altLang="en-US" dirty="0"/>
              <a:t>，</a:t>
            </a:r>
            <a:r>
              <a:rPr lang="en-US" altLang="zh-CN" dirty="0" err="1"/>
              <a:t>a.x</a:t>
            </a:r>
            <a:r>
              <a:rPr lang="en-US" altLang="zh-CN" dirty="0"/>
              <a:t>=10</a:t>
            </a:r>
            <a:r>
              <a:rPr lang="zh-CN" altLang="en-US" dirty="0"/>
              <a:t>，</a:t>
            </a:r>
            <a:r>
              <a:rPr lang="en-US" altLang="zh-CN" dirty="0"/>
              <a:t>A::y=30</a:t>
            </a:r>
          </a:p>
          <a:p>
            <a:r>
              <a:rPr lang="en-US" altLang="zh-CN" dirty="0"/>
              <a:t>    </a:t>
            </a:r>
            <a:r>
              <a:rPr lang="en-US" altLang="zh-CN" dirty="0" err="1"/>
              <a:t>a.f</a:t>
            </a:r>
            <a:r>
              <a:rPr lang="en-US" altLang="zh-CN" dirty="0"/>
              <a:t>(p);			//p=2</a:t>
            </a:r>
            <a:r>
              <a:rPr lang="zh-CN" altLang="en-US" dirty="0"/>
              <a:t>，</a:t>
            </a:r>
            <a:r>
              <a:rPr lang="en-US" altLang="zh-CN" dirty="0" err="1"/>
              <a:t>a.x</a:t>
            </a:r>
            <a:r>
              <a:rPr lang="en-US" altLang="zh-CN" dirty="0"/>
              <a:t>=10</a:t>
            </a:r>
            <a:r>
              <a:rPr lang="zh-CN" altLang="en-US" dirty="0"/>
              <a:t>，</a:t>
            </a:r>
            <a:r>
              <a:rPr lang="en-US" altLang="zh-CN" dirty="0"/>
              <a:t>A::y=31</a:t>
            </a:r>
          </a:p>
          <a:p>
            <a:r>
              <a:rPr lang="en-US" altLang="zh-CN" dirty="0"/>
              <a:t>    A::g(p);		//p=3</a:t>
            </a:r>
            <a:r>
              <a:rPr lang="zh-CN" altLang="en-US" dirty="0"/>
              <a:t>，</a:t>
            </a:r>
            <a:r>
              <a:rPr lang="en-US" altLang="zh-CN" dirty="0" err="1"/>
              <a:t>a.x</a:t>
            </a:r>
            <a:r>
              <a:rPr lang="en-US" altLang="zh-CN" dirty="0"/>
              <a:t>=10</a:t>
            </a:r>
            <a:r>
              <a:rPr lang="zh-CN" altLang="en-US" dirty="0"/>
              <a:t>，</a:t>
            </a:r>
            <a:r>
              <a:rPr lang="en-US" altLang="zh-CN" dirty="0"/>
              <a:t>A::y=20</a:t>
            </a:r>
          </a:p>
          <a:p>
            <a:r>
              <a:rPr lang="en-US" altLang="zh-CN" dirty="0"/>
              <a:t>    A::g(p);		//p=4</a:t>
            </a:r>
            <a:r>
              <a:rPr lang="zh-CN" altLang="en-US" dirty="0"/>
              <a:t>，</a:t>
            </a:r>
            <a:r>
              <a:rPr lang="en-US" altLang="zh-CN" dirty="0" err="1"/>
              <a:t>a.x</a:t>
            </a:r>
            <a:r>
              <a:rPr lang="en-US" altLang="zh-CN" dirty="0"/>
              <a:t>=10</a:t>
            </a:r>
            <a:r>
              <a:rPr lang="zh-CN" altLang="en-US" dirty="0"/>
              <a:t>，</a:t>
            </a:r>
            <a:r>
              <a:rPr lang="en-US" altLang="zh-CN" dirty="0"/>
              <a:t>A::y=22</a:t>
            </a:r>
          </a:p>
          <a:p>
            <a:r>
              <a:rPr lang="en-US" altLang="zh-CN" dirty="0"/>
              <a:t>}</a:t>
            </a:r>
          </a:p>
        </p:txBody>
      </p:sp>
    </p:spTree>
    <p:extLst>
      <p:ext uri="{BB962C8B-B14F-4D97-AF65-F5344CB8AC3E}">
        <p14:creationId xmlns:p14="http://schemas.microsoft.com/office/powerpoint/2010/main" val="38686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12.1  </a:t>
            </a:r>
            <a:r>
              <a:rPr lang="zh-CN" altLang="en-US" dirty="0"/>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413744"/>
            <a:ext cx="9421537" cy="321216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一般简单类型之间的强制类型转换的结果为右值。</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如果对可写变量进行同类型的左值引用转换，则转换结果为左值。</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只读的简单类型变量如果转换为可写左值，并不能修改其值</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受到页面保护机制的保护）。</a:t>
            </a:r>
            <a:endParaRPr lang="en-US" altLang="zh-CN" sz="2400" b="1" dirty="0">
              <a:latin typeface="Times New Roman" panose="02020603050405020304" pitchFamily="18"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 x=0;</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((short) x)=2; 	//</a:t>
            </a:r>
            <a:r>
              <a:rPr lang="zh-CN" altLang="en-US" sz="1800" dirty="0">
                <a:effectLst/>
                <a:latin typeface="Times New Roman" panose="02020603050405020304" pitchFamily="18" charset="0"/>
                <a:ea typeface="方正书宋简体"/>
                <a:cs typeface="Consolas" panose="020B0609020204030204" pitchFamily="49" charset="0"/>
              </a:rPr>
              <a:t>报错：转换后</a:t>
            </a:r>
            <a:r>
              <a:rPr lang="en-US" altLang="zh-CN" sz="1800" dirty="0">
                <a:effectLst/>
                <a:latin typeface="Times New Roman" panose="02020603050405020304" pitchFamily="18" charset="0"/>
                <a:ea typeface="方正书宋简体"/>
                <a:cs typeface="Consolas" panose="020B0609020204030204" pitchFamily="49" charset="0"/>
              </a:rPr>
              <a:t>((short) x)</a:t>
            </a:r>
            <a:r>
              <a:rPr lang="zh-CN" altLang="en-US" sz="1800" dirty="0">
                <a:effectLst/>
                <a:latin typeface="Times New Roman" panose="02020603050405020304" pitchFamily="18" charset="0"/>
                <a:ea typeface="方正书宋简体"/>
                <a:cs typeface="Consolas" panose="020B0609020204030204" pitchFamily="49" charset="0"/>
              </a:rPr>
              <a:t>为传统右值，故不能出现在等号的左边</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 x) =7; 	//VS2019</a:t>
            </a:r>
            <a:r>
              <a:rPr lang="zh-CN" altLang="en-US" sz="1800" dirty="0">
                <a:effectLst/>
                <a:latin typeface="Times New Roman" panose="02020603050405020304" pitchFamily="18" charset="0"/>
                <a:ea typeface="方正书宋简体"/>
                <a:cs typeface="Consolas" panose="020B0609020204030204" pitchFamily="49" charset="0"/>
              </a:rPr>
              <a:t>报错：传统右值不能出现在等号的左边。</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 &amp;)x)=8;	//</a:t>
            </a:r>
            <a:r>
              <a:rPr lang="zh-CN" altLang="en-US" sz="1800" dirty="0">
                <a:effectLst/>
                <a:latin typeface="Times New Roman" panose="02020603050405020304" pitchFamily="18" charset="0"/>
                <a:ea typeface="方正书宋简体"/>
                <a:cs typeface="Consolas" panose="020B0609020204030204" pitchFamily="49" charset="0"/>
              </a:rPr>
              <a:t>正确：</a:t>
            </a:r>
            <a:r>
              <a:rPr lang="en-US" altLang="zh-CN" sz="1800" dirty="0">
                <a:effectLst/>
                <a:latin typeface="Times New Roman" panose="02020603050405020304" pitchFamily="18" charset="0"/>
                <a:ea typeface="方正书宋简体"/>
                <a:cs typeface="Consolas" panose="020B0609020204030204" pitchFamily="49" charset="0"/>
              </a:rPr>
              <a:t>x=8</a:t>
            </a:r>
            <a:r>
              <a:rPr lang="zh-CN" altLang="en-US" sz="1800" dirty="0">
                <a:effectLst/>
                <a:latin typeface="Times New Roman" panose="02020603050405020304" pitchFamily="18" charset="0"/>
                <a:ea typeface="方正书宋简体"/>
                <a:cs typeface="Consolas" panose="020B0609020204030204" pitchFamily="49" charset="0"/>
              </a:rPr>
              <a:t>，用的不是最基本的简单类型，而是引用类型</a:t>
            </a:r>
            <a:r>
              <a:rPr lang="en-US" altLang="zh-CN" sz="1800" dirty="0">
                <a:effectLst/>
                <a:latin typeface="Times New Roman" panose="02020603050405020304" pitchFamily="18" charset="0"/>
                <a:ea typeface="方正书宋简体"/>
                <a:cs typeface="Consolas" panose="020B0609020204030204" pitchFamily="49" charset="0"/>
              </a:rPr>
              <a:t>int &amp;</a:t>
            </a:r>
          </a:p>
          <a:p>
            <a:pPr indent="266700" algn="just" hangingPunct="0"/>
            <a:r>
              <a:rPr lang="en-US" altLang="zh-CN" dirty="0">
                <a:latin typeface="Times New Roman" panose="02020603050405020304" pitchFamily="18" charset="0"/>
                <a:ea typeface="方正书宋简体"/>
                <a:cs typeface="Consolas" panose="020B0609020204030204" pitchFamily="49" charset="0"/>
              </a:rPr>
              <a:t>const  int y=9;</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 &amp;)y)=10</a:t>
            </a:r>
            <a:r>
              <a:rPr lang="en-US" altLang="zh-CN" dirty="0">
                <a:latin typeface="Times New Roman" panose="02020603050405020304" pitchFamily="18" charset="0"/>
                <a:ea typeface="方正书宋简体"/>
                <a:cs typeface="Consolas" panose="020B0609020204030204" pitchFamily="49" charset="0"/>
              </a:rPr>
              <a:t>;	//y</a:t>
            </a:r>
            <a:r>
              <a:rPr lang="zh-CN" altLang="en-US" dirty="0">
                <a:latin typeface="Times New Roman" panose="02020603050405020304" pitchFamily="18" charset="0"/>
                <a:ea typeface="方正书宋简体"/>
                <a:cs typeface="Consolas" panose="020B0609020204030204" pitchFamily="49" charset="0"/>
              </a:rPr>
              <a:t>的结果仍然为</a:t>
            </a:r>
            <a:r>
              <a:rPr lang="en-US" altLang="zh-CN" dirty="0">
                <a:latin typeface="Times New Roman" panose="02020603050405020304" pitchFamily="18" charset="0"/>
                <a:ea typeface="方正书宋简体"/>
                <a:cs typeface="Consolas" panose="020B0609020204030204" pitchFamily="49" charset="0"/>
              </a:rPr>
              <a:t>9</a:t>
            </a:r>
            <a:r>
              <a:rPr lang="zh-CN" altLang="en-US" dirty="0">
                <a:latin typeface="Times New Roman" panose="02020603050405020304" pitchFamily="18" charset="0"/>
                <a:ea typeface="方正书宋简体"/>
                <a:cs typeface="Consolas" panose="020B0609020204030204" pitchFamily="49" charset="0"/>
              </a:rPr>
              <a:t>，全局变量如此赋值可引起程序异常（内存页面保护）</a:t>
            </a:r>
            <a:endParaRPr lang="en-US" altLang="zh-CN" sz="1800" dirty="0">
              <a:effectLst/>
              <a:latin typeface="Times New Roman" panose="02020603050405020304" pitchFamily="18" charset="0"/>
              <a:ea typeface="方正书宋简体"/>
              <a:cs typeface="Consolas" panose="020B0609020204030204" pitchFamily="49" charset="0"/>
            </a:endParaRPr>
          </a:p>
        </p:txBody>
      </p:sp>
    </p:spTree>
    <p:extLst>
      <p:ext uri="{BB962C8B-B14F-4D97-AF65-F5344CB8AC3E}">
        <p14:creationId xmlns:p14="http://schemas.microsoft.com/office/powerpoint/2010/main" val="401717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5" name="文本框 4">
            <a:extLst>
              <a:ext uri="{FF2B5EF4-FFF2-40B4-BE49-F238E27FC236}">
                <a16:creationId xmlns:a16="http://schemas.microsoft.com/office/drawing/2014/main" id="{F5835DFF-C7CC-4E86-8CA0-FDC752F702A3}"/>
              </a:ext>
            </a:extLst>
          </p:cNvPr>
          <p:cNvSpPr txBox="1"/>
          <p:nvPr/>
        </p:nvSpPr>
        <p:spPr>
          <a:xfrm>
            <a:off x="983608" y="2150614"/>
            <a:ext cx="6339981" cy="3970318"/>
          </a:xfrm>
          <a:prstGeom prst="rect">
            <a:avLst/>
          </a:prstGeom>
          <a:noFill/>
        </p:spPr>
        <p:txBody>
          <a:bodyPr wrap="square">
            <a:spAutoFit/>
          </a:bodyPr>
          <a:lstStyle/>
          <a:p>
            <a:r>
              <a:rPr lang="zh-CN" altLang="zh-CN" sz="1800" kern="100" dirty="0">
                <a:effectLst/>
                <a:latin typeface="Arial" panose="020B0604020202020204" pitchFamily="34" charset="0"/>
                <a:ea typeface="方正黑体简体"/>
                <a:cs typeface="Arial" panose="020B0604020202020204" pitchFamily="34" charset="0"/>
              </a:rPr>
              <a:t>【例</a:t>
            </a:r>
            <a:r>
              <a:rPr lang="en-US" altLang="zh-CN" sz="1800" kern="100" dirty="0">
                <a:effectLst/>
                <a:latin typeface="Arial" panose="020B0604020202020204" pitchFamily="34" charset="0"/>
                <a:ea typeface="方正黑体简体"/>
              </a:rPr>
              <a:t>12.5</a:t>
            </a:r>
            <a:r>
              <a:rPr lang="zh-CN" altLang="zh-CN" sz="1800" kern="100" dirty="0">
                <a:effectLst/>
                <a:latin typeface="Arial" panose="020B0604020202020204" pitchFamily="34" charset="0"/>
                <a:ea typeface="方正黑体简体"/>
                <a:cs typeface="Arial" panose="020B0604020202020204" pitchFamily="34" charset="0"/>
              </a:rPr>
              <a:t>】</a:t>
            </a:r>
            <a:r>
              <a:rPr lang="zh-CN" altLang="zh-CN" sz="1800" kern="100" dirty="0">
                <a:effectLst/>
                <a:latin typeface="Times New Roman" panose="02020603050405020304" pitchFamily="18" charset="0"/>
                <a:ea typeface="方正书宋简体"/>
              </a:rPr>
              <a:t>简单类型只读自动变量的强制类型转换与赋值。</a:t>
            </a:r>
            <a:endParaRPr lang="en-US" altLang="zh-CN" dirty="0"/>
          </a:p>
          <a:p>
            <a:r>
              <a:rPr lang="en-US" altLang="zh-CN" dirty="0"/>
              <a:t>#include &lt;iostream&gt;</a:t>
            </a:r>
          </a:p>
          <a:p>
            <a:r>
              <a:rPr lang="en-US" altLang="zh-CN" dirty="0"/>
              <a:t>using namespace std;</a:t>
            </a:r>
          </a:p>
          <a:p>
            <a:r>
              <a:rPr lang="en-US" altLang="zh-CN" dirty="0"/>
              <a:t>void main(int </a:t>
            </a:r>
            <a:r>
              <a:rPr lang="en-US" altLang="zh-CN" dirty="0" err="1"/>
              <a:t>argc</a:t>
            </a:r>
            <a:r>
              <a:rPr lang="en-US" altLang="zh-CN" dirty="0"/>
              <a:t>, char *</a:t>
            </a:r>
            <a:r>
              <a:rPr lang="en-US" altLang="zh-CN" dirty="0" err="1"/>
              <a:t>argv</a:t>
            </a:r>
            <a:r>
              <a:rPr lang="en-US" altLang="zh-CN" dirty="0"/>
              <a:t>[ ]) {</a:t>
            </a:r>
          </a:p>
          <a:p>
            <a:r>
              <a:rPr lang="en-US" altLang="zh-CN" dirty="0"/>
              <a:t>    const int x = 0;</a:t>
            </a:r>
          </a:p>
          <a:p>
            <a:r>
              <a:rPr lang="en-US" altLang="zh-CN" dirty="0"/>
              <a:t>    *(int *)&amp;x = 2;   			//debug</a:t>
            </a:r>
            <a:r>
              <a:rPr lang="zh-CN" altLang="en-US" dirty="0"/>
              <a:t>时</a:t>
            </a:r>
            <a:r>
              <a:rPr lang="en-US" altLang="zh-CN" dirty="0"/>
              <a:t>x</a:t>
            </a:r>
            <a:r>
              <a:rPr lang="zh-CN" altLang="en-US" dirty="0"/>
              <a:t>的值变为</a:t>
            </a:r>
            <a:r>
              <a:rPr lang="en-US" altLang="zh-CN" dirty="0"/>
              <a:t>2</a:t>
            </a:r>
          </a:p>
          <a:p>
            <a:r>
              <a:rPr lang="en-US" altLang="zh-CN" dirty="0"/>
              <a:t>    </a:t>
            </a:r>
            <a:r>
              <a:rPr lang="en-US" altLang="zh-CN" dirty="0" err="1"/>
              <a:t>cout</a:t>
            </a:r>
            <a:r>
              <a:rPr lang="en-US" altLang="zh-CN" dirty="0"/>
              <a:t> &lt;&lt; "x=" &lt;&lt; x&lt;&lt; </a:t>
            </a:r>
            <a:r>
              <a:rPr lang="en-US" altLang="zh-CN" dirty="0" err="1"/>
              <a:t>endl</a:t>
            </a:r>
            <a:r>
              <a:rPr lang="en-US" altLang="zh-CN" dirty="0"/>
              <a:t>;	//</a:t>
            </a:r>
            <a:r>
              <a:rPr lang="zh-CN" altLang="en-US" dirty="0"/>
              <a:t>但输出结果</a:t>
            </a:r>
            <a:r>
              <a:rPr lang="en-US" altLang="zh-CN" dirty="0"/>
              <a:t>x=0</a:t>
            </a:r>
            <a:r>
              <a:rPr lang="zh-CN" altLang="en-US" dirty="0"/>
              <a:t>不变</a:t>
            </a:r>
          </a:p>
          <a:p>
            <a:r>
              <a:rPr lang="zh-CN" altLang="en-US" dirty="0"/>
              <a:t>    </a:t>
            </a:r>
            <a:r>
              <a:rPr lang="en-US" altLang="zh-CN" dirty="0"/>
              <a:t>int y = x;</a:t>
            </a:r>
          </a:p>
          <a:p>
            <a:r>
              <a:rPr lang="en-US" altLang="zh-CN" dirty="0"/>
              <a:t>    </a:t>
            </a:r>
            <a:r>
              <a:rPr lang="en-US" altLang="zh-CN" dirty="0" err="1"/>
              <a:t>cout</a:t>
            </a:r>
            <a:r>
              <a:rPr lang="en-US" altLang="zh-CN" dirty="0"/>
              <a:t> &lt;&lt; "y=" &lt;&lt; y&lt;&lt; </a:t>
            </a:r>
            <a:r>
              <a:rPr lang="en-US" altLang="zh-CN" dirty="0" err="1"/>
              <a:t>endl</a:t>
            </a:r>
            <a:r>
              <a:rPr lang="en-US" altLang="zh-CN" dirty="0"/>
              <a:t>;	//</a:t>
            </a:r>
            <a:r>
              <a:rPr lang="zh-CN" altLang="en-US" dirty="0"/>
              <a:t>输出结果</a:t>
            </a:r>
            <a:r>
              <a:rPr lang="en-US" altLang="zh-CN" dirty="0"/>
              <a:t>y=0 </a:t>
            </a:r>
          </a:p>
          <a:p>
            <a:r>
              <a:rPr lang="en-US" altLang="zh-CN" dirty="0"/>
              <a:t>    </a:t>
            </a:r>
            <a:r>
              <a:rPr lang="en-US" altLang="zh-CN" dirty="0" err="1"/>
              <a:t>const_cast</a:t>
            </a:r>
            <a:r>
              <a:rPr lang="en-US" altLang="zh-CN" dirty="0"/>
              <a:t>&lt;int &amp;&gt;(x) = 10;	//</a:t>
            </a:r>
            <a:r>
              <a:rPr lang="zh-CN" altLang="en-US" dirty="0"/>
              <a:t>等价于*</a:t>
            </a:r>
            <a:r>
              <a:rPr lang="en-US" altLang="zh-CN" dirty="0"/>
              <a:t>(int *)&amp;x = 10</a:t>
            </a:r>
          </a:p>
          <a:p>
            <a:r>
              <a:rPr lang="en-US" altLang="zh-CN" dirty="0"/>
              <a:t>    y = x;</a:t>
            </a:r>
          </a:p>
          <a:p>
            <a:r>
              <a:rPr lang="en-US" altLang="zh-CN" dirty="0"/>
              <a:t>    </a:t>
            </a:r>
            <a:r>
              <a:rPr lang="en-US" altLang="zh-CN" dirty="0" err="1"/>
              <a:t>cout</a:t>
            </a:r>
            <a:r>
              <a:rPr lang="en-US" altLang="zh-CN" dirty="0"/>
              <a:t> &lt;&lt; "y=" &lt;&lt; y &lt;&lt; </a:t>
            </a:r>
            <a:r>
              <a:rPr lang="en-US" altLang="zh-CN" dirty="0" err="1"/>
              <a:t>endl</a:t>
            </a:r>
            <a:r>
              <a:rPr lang="en-US" altLang="zh-CN" dirty="0"/>
              <a:t>;	//</a:t>
            </a:r>
            <a:r>
              <a:rPr lang="zh-CN" altLang="en-US" dirty="0"/>
              <a:t>输出结果</a:t>
            </a:r>
            <a:r>
              <a:rPr lang="en-US" altLang="zh-CN" dirty="0"/>
              <a:t>y=0</a:t>
            </a:r>
          </a:p>
          <a:p>
            <a:r>
              <a:rPr lang="en-US" altLang="zh-CN" dirty="0"/>
              <a:t>}</a:t>
            </a:r>
          </a:p>
          <a:p>
            <a:endParaRPr lang="en-US" altLang="zh-CN" dirty="0"/>
          </a:p>
        </p:txBody>
      </p:sp>
      <p:sp>
        <p:nvSpPr>
          <p:cNvPr id="7" name="文本框 6">
            <a:extLst>
              <a:ext uri="{FF2B5EF4-FFF2-40B4-BE49-F238E27FC236}">
                <a16:creationId xmlns:a16="http://schemas.microsoft.com/office/drawing/2014/main" id="{4C65588B-C32B-40D9-9191-678ADB5CDF8F}"/>
              </a:ext>
            </a:extLst>
          </p:cNvPr>
          <p:cNvSpPr txBox="1"/>
          <p:nvPr/>
        </p:nvSpPr>
        <p:spPr>
          <a:xfrm>
            <a:off x="8101256" y="2150614"/>
            <a:ext cx="2435708" cy="1477328"/>
          </a:xfrm>
          <a:prstGeom prst="rect">
            <a:avLst/>
          </a:prstGeom>
          <a:noFill/>
        </p:spPr>
        <p:txBody>
          <a:bodyPr wrap="square">
            <a:spAutoFit/>
          </a:bodyPr>
          <a:lstStyle/>
          <a:p>
            <a:r>
              <a:rPr lang="zh-CN" altLang="en-US" dirty="0"/>
              <a:t>程序的输出结果如下。</a:t>
            </a:r>
          </a:p>
          <a:p>
            <a:endParaRPr lang="zh-CN" altLang="en-US" dirty="0"/>
          </a:p>
          <a:p>
            <a:r>
              <a:rPr lang="en-US" altLang="zh-CN" dirty="0"/>
              <a:t>x=0</a:t>
            </a:r>
          </a:p>
          <a:p>
            <a:r>
              <a:rPr lang="en-US" altLang="zh-CN" dirty="0"/>
              <a:t>y=0</a:t>
            </a:r>
          </a:p>
          <a:p>
            <a:r>
              <a:rPr lang="en-US" altLang="zh-CN" dirty="0"/>
              <a:t>y=0</a:t>
            </a:r>
          </a:p>
        </p:txBody>
      </p:sp>
    </p:spTree>
    <p:extLst>
      <p:ext uri="{BB962C8B-B14F-4D97-AF65-F5344CB8AC3E}">
        <p14:creationId xmlns:p14="http://schemas.microsoft.com/office/powerpoint/2010/main" val="248089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a:t>12.1  </a:t>
            </a:r>
            <a:r>
              <a:rPr lang="zh-CN" altLang="en-US" dirty="0"/>
              <a:t>隐式与显式类型转换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199" y="2413744"/>
            <a:ext cx="9421537" cy="1153649"/>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但对于类的只读数据成员，如果转换为可写左值，可以修改其值。</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目前操作系统并不支持分层保护机制，无法在对象层和数据成员层提供不同类型的保护。</a:t>
            </a:r>
            <a:r>
              <a:rPr lang="en-US" altLang="zh-CN" sz="2400" dirty="0"/>
              <a:t> 【</a:t>
            </a:r>
            <a:r>
              <a:rPr lang="zh-CN" altLang="en-US" sz="2400" dirty="0"/>
              <a:t>例</a:t>
            </a:r>
            <a:r>
              <a:rPr lang="en-US" altLang="zh-CN" sz="2400" dirty="0"/>
              <a:t>12.4】</a:t>
            </a:r>
            <a:endParaRPr lang="en-US" altLang="zh-CN" sz="2400" b="1" dirty="0">
              <a:latin typeface="Times New Roman" panose="02020603050405020304" pitchFamily="18" charset="0"/>
            </a:endParaRPr>
          </a:p>
        </p:txBody>
      </p:sp>
      <p:sp>
        <p:nvSpPr>
          <p:cNvPr id="7" name="文本框 6">
            <a:extLst>
              <a:ext uri="{FF2B5EF4-FFF2-40B4-BE49-F238E27FC236}">
                <a16:creationId xmlns:a16="http://schemas.microsoft.com/office/drawing/2014/main" id="{D8F0CB6E-B277-48E6-A272-78D022A1C619}"/>
              </a:ext>
            </a:extLst>
          </p:cNvPr>
          <p:cNvSpPr txBox="1"/>
          <p:nvPr/>
        </p:nvSpPr>
        <p:spPr>
          <a:xfrm>
            <a:off x="1182848" y="3567393"/>
            <a:ext cx="8682605" cy="3046988"/>
          </a:xfrm>
          <a:prstGeom prst="rect">
            <a:avLst/>
          </a:prstGeom>
          <a:noFill/>
        </p:spPr>
        <p:txBody>
          <a:bodyPr wrap="square">
            <a:spAutoFit/>
          </a:bodyPr>
          <a:lstStyle/>
          <a:p>
            <a:r>
              <a:rPr lang="en-US" altLang="zh-CN" sz="1600" b="1" dirty="0"/>
              <a:t>struct T {		//</a:t>
            </a:r>
            <a:r>
              <a:rPr lang="zh-CN" altLang="en-US" sz="1600" b="1" dirty="0"/>
              <a:t>例</a:t>
            </a:r>
            <a:r>
              <a:rPr lang="en-US" altLang="zh-CN" sz="1600" b="1" dirty="0"/>
              <a:t>12.4</a:t>
            </a:r>
          </a:p>
          <a:p>
            <a:r>
              <a:rPr lang="en-US" altLang="zh-CN" sz="1600" b="1" dirty="0"/>
              <a:t>    int  x=0;	//</a:t>
            </a:r>
            <a:r>
              <a:rPr lang="zh-CN" altLang="en-US" sz="1600" b="1" dirty="0"/>
              <a:t>有的成员可写</a:t>
            </a:r>
            <a:endParaRPr lang="en-US" altLang="zh-CN" sz="1600" b="1" dirty="0"/>
          </a:p>
          <a:p>
            <a:r>
              <a:rPr lang="en-US" altLang="zh-CN" sz="1600" b="1" dirty="0"/>
              <a:t>    const int y = 0;	//</a:t>
            </a:r>
            <a:r>
              <a:rPr lang="zh-CN" altLang="en-US" sz="1600" b="1" dirty="0"/>
              <a:t>有的成员不可写</a:t>
            </a:r>
            <a:endParaRPr lang="en-US" altLang="zh-CN" sz="1600" b="1" dirty="0"/>
          </a:p>
          <a:p>
            <a:r>
              <a:rPr lang="en-US" altLang="zh-CN" sz="1600" b="1" dirty="0"/>
              <a:t>    int q( ) {</a:t>
            </a:r>
          </a:p>
          <a:p>
            <a:r>
              <a:rPr lang="en-US" altLang="zh-CN" sz="1600" b="1" dirty="0"/>
              <a:t>        *(int*)&amp;y = y + 1;  return y;</a:t>
            </a:r>
          </a:p>
          <a:p>
            <a:r>
              <a:rPr lang="en-US" altLang="zh-CN" sz="1600" b="1" dirty="0"/>
              <a:t>    }</a:t>
            </a:r>
          </a:p>
          <a:p>
            <a:r>
              <a:rPr lang="en-US" altLang="zh-CN" sz="1600" b="1" dirty="0"/>
              <a:t>};</a:t>
            </a:r>
          </a:p>
          <a:p>
            <a:r>
              <a:rPr lang="en-US" altLang="zh-CN" sz="1600" b="1" dirty="0"/>
              <a:t>void main( ) {</a:t>
            </a:r>
          </a:p>
          <a:p>
            <a:r>
              <a:rPr lang="en-US" altLang="zh-CN" sz="1600" b="1" dirty="0"/>
              <a:t>    T m;  const T n;	//</a:t>
            </a:r>
            <a:r>
              <a:rPr lang="zh-CN" altLang="en-US" sz="1600" b="1" dirty="0"/>
              <a:t>有的对象可写，有的对象不可写</a:t>
            </a:r>
            <a:endParaRPr lang="en-US" altLang="zh-CN" sz="1600" b="1" dirty="0"/>
          </a:p>
          <a:p>
            <a:r>
              <a:rPr lang="en-US" altLang="zh-CN" sz="1600" b="1" dirty="0"/>
              <a:t>    int x = </a:t>
            </a:r>
            <a:r>
              <a:rPr lang="en-US" altLang="zh-CN" sz="1600" b="1" dirty="0" err="1"/>
              <a:t>m.q</a:t>
            </a:r>
            <a:r>
              <a:rPr lang="en-US" altLang="zh-CN" sz="1600" b="1" dirty="0"/>
              <a:t>( );</a:t>
            </a:r>
          </a:p>
          <a:p>
            <a:r>
              <a:rPr lang="en-US" altLang="zh-CN" sz="1600" b="1" dirty="0"/>
              <a:t>    x = </a:t>
            </a:r>
            <a:r>
              <a:rPr lang="en-US" altLang="zh-CN" sz="1600" b="1" dirty="0" err="1"/>
              <a:t>m.q</a:t>
            </a:r>
            <a:r>
              <a:rPr lang="en-US" altLang="zh-CN" sz="1600" b="1" dirty="0"/>
              <a:t>( );</a:t>
            </a:r>
          </a:p>
          <a:p>
            <a:r>
              <a:rPr lang="en-US" altLang="zh-CN" sz="1600" b="1" dirty="0"/>
              <a:t>}</a:t>
            </a:r>
          </a:p>
        </p:txBody>
      </p:sp>
    </p:spTree>
    <p:extLst>
      <p:ext uri="{BB962C8B-B14F-4D97-AF65-F5344CB8AC3E}">
        <p14:creationId xmlns:p14="http://schemas.microsoft.com/office/powerpoint/2010/main" val="88434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a:t>12.2  cast</a:t>
            </a:r>
            <a:r>
              <a:rPr lang="zh-CN" altLang="en-US" dirty="0"/>
              <a:t>系列类型转换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9421537" cy="294388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同</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语言的强制类型转换用法基本相同，在转换目标为左值时不能从源类型中去除</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err="1">
                <a:latin typeface="Times New Roman" panose="02020603050405020304" pitchFamily="18" charset="0"/>
              </a:rPr>
              <a:t>volitale</a:t>
            </a:r>
            <a:r>
              <a:rPr lang="zh-CN" altLang="en-US" sz="2400" b="1" dirty="0">
                <a:latin typeface="Times New Roman" panose="02020603050405020304" pitchFamily="18" charset="0"/>
              </a:rPr>
              <a:t>属性，不做多态相关的检查。</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const_cast</a:t>
            </a:r>
            <a:r>
              <a:rPr lang="zh-CN" altLang="en-US" sz="2400" b="1" dirty="0">
                <a:latin typeface="Times New Roman" panose="02020603050405020304" pitchFamily="18" charset="0"/>
              </a:rPr>
              <a:t>同</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语言的强制类型转换用法基本相同，</a:t>
            </a:r>
            <a:r>
              <a:rPr lang="zh-CN" altLang="zh-CN" sz="2400" b="1" dirty="0">
                <a:latin typeface="Times New Roman" panose="02020603050405020304" pitchFamily="18" charset="0"/>
              </a:rPr>
              <a:t>能从源类型中去除</a:t>
            </a:r>
            <a:r>
              <a:rPr lang="en-US" altLang="zh-CN" sz="2400" b="1" dirty="0">
                <a:latin typeface="Times New Roman" panose="02020603050405020304" pitchFamily="18" charset="0"/>
              </a:rPr>
              <a:t>const</a:t>
            </a:r>
            <a:r>
              <a:rPr lang="zh-CN" altLang="zh-CN" sz="2400" b="1" dirty="0">
                <a:latin typeface="Times New Roman" panose="02020603050405020304" pitchFamily="18" charset="0"/>
              </a:rPr>
              <a:t>和</a:t>
            </a:r>
            <a:r>
              <a:rPr lang="en-US" altLang="zh-CN" sz="2400" b="1" dirty="0" err="1">
                <a:latin typeface="Times New Roman" panose="02020603050405020304" pitchFamily="18" charset="0"/>
              </a:rPr>
              <a:t>volitale</a:t>
            </a:r>
            <a:r>
              <a:rPr lang="zh-CN" altLang="zh-CN" sz="2400" b="1" dirty="0">
                <a:latin typeface="Times New Roman" panose="02020603050405020304" pitchFamily="18" charset="0"/>
              </a:rPr>
              <a:t>属性</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dynamic_cast</a:t>
            </a:r>
            <a:r>
              <a:rPr lang="zh-CN" altLang="en-US" sz="2400" b="1" dirty="0">
                <a:latin typeface="Times New Roman" panose="02020603050405020304" pitchFamily="18" charset="0"/>
              </a:rPr>
              <a:t>将子类对象转换为父类对象时无须子类多态，而将基类对象转换为派生类对象时要求基类多态。</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reinterpret_cast</a:t>
            </a:r>
            <a:r>
              <a:rPr lang="zh-CN" altLang="en-US" sz="2400" b="1" dirty="0">
                <a:latin typeface="Times New Roman" panose="02020603050405020304" pitchFamily="18" charset="0"/>
              </a:rPr>
              <a:t>主要用于名字同指针或引用类型之间的转换，以及指针与足够大的整数类型之间的转换。</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319527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12</a:t>
            </a:r>
            <a:r>
              <a:rPr lang="zh-CN" altLang="en-US" b="1" dirty="0">
                <a:latin typeface="隶书" panose="02010509060101010101" pitchFamily="49" charset="-122"/>
                <a:ea typeface="隶书" panose="02010509060101010101" pitchFamily="49" charset="-122"/>
              </a:rPr>
              <a:t>章</a:t>
            </a:r>
            <a:r>
              <a:rPr lang="en-US" altLang="zh-CN" b="1" dirty="0">
                <a:latin typeface="隶书" panose="02010509060101010101" pitchFamily="49" charset="-122"/>
                <a:ea typeface="隶书" panose="02010509060101010101" pitchFamily="49" charset="-122"/>
              </a:rPr>
              <a:t>  </a:t>
            </a:r>
            <a:r>
              <a:rPr lang="zh-CN" altLang="en-US" b="1" dirty="0">
                <a:latin typeface="隶书" panose="02010509060101010101" pitchFamily="49" charset="-122"/>
                <a:ea typeface="隶书" panose="02010509060101010101" pitchFamily="49" charset="-122"/>
              </a:rPr>
              <a:t>类型解析、转换与推导</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865531"/>
          </a:xfrm>
        </p:spPr>
        <p:txBody>
          <a:bodyPr/>
          <a:lstStyle/>
          <a:p>
            <a:pPr>
              <a:buFont typeface="Wingdings" panose="05000000000000000000" pitchFamily="2" charset="2"/>
              <a:buChar char="u"/>
            </a:pPr>
            <a:r>
              <a:rPr lang="en-US" altLang="zh-CN" dirty="0" err="1"/>
              <a:t>static_cast</a:t>
            </a:r>
            <a:r>
              <a:rPr lang="en-US" altLang="zh-CN" dirty="0"/>
              <a:t>——</a:t>
            </a:r>
            <a:r>
              <a:rPr lang="zh-CN" altLang="en-US" dirty="0"/>
              <a:t>静态转换</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9421537"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使用格式为“</a:t>
            </a:r>
            <a:r>
              <a:rPr lang="en-US" altLang="zh-CN" sz="2400" b="1" dirty="0" err="1">
                <a:latin typeface="Times New Roman" panose="02020603050405020304" pitchFamily="18" charset="0"/>
              </a:rPr>
              <a:t>static_cast</a:t>
            </a:r>
            <a:r>
              <a:rPr lang="en-US" altLang="zh-CN" sz="2400" b="1" dirty="0">
                <a:latin typeface="Times New Roman" panose="02020603050405020304" pitchFamily="18" charset="0"/>
              </a:rPr>
              <a:t>&lt;T&gt; (expr)”</a:t>
            </a:r>
            <a:r>
              <a:rPr lang="zh-CN" altLang="en-US" sz="2400" b="1" dirty="0">
                <a:latin typeface="Times New Roman" panose="02020603050405020304" pitchFamily="18" charset="0"/>
              </a:rPr>
              <a:t>，用于将数值表达式</a:t>
            </a:r>
            <a:r>
              <a:rPr lang="en-US" altLang="zh-CN" sz="2400" b="1" dirty="0">
                <a:latin typeface="Times New Roman" panose="02020603050405020304" pitchFamily="18" charset="0"/>
              </a:rPr>
              <a:t>expr</a:t>
            </a:r>
            <a:r>
              <a:rPr lang="zh-CN" altLang="en-US" sz="2400" b="1" dirty="0">
                <a:latin typeface="Times New Roman" panose="02020603050405020304" pitchFamily="18" charset="0"/>
              </a:rPr>
              <a:t>的源类型转换为</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目标类型。</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目标类型不能包含存储位置类修饰符，如</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extern</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auto</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register</a:t>
            </a:r>
            <a:r>
              <a:rPr lang="zh-CN" altLang="en-US" sz="2400" b="1" dirty="0">
                <a:latin typeface="Times New Roman" panose="02020603050405020304" pitchFamily="18" charset="0"/>
              </a:rPr>
              <a:t>等。</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仅在编译时静态检查源类型能否转换为</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类型，运行时不做动态类型检查。</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static_cast</a:t>
            </a:r>
            <a:r>
              <a:rPr lang="zh-CN" altLang="en-US" sz="2400" b="1" dirty="0">
                <a:latin typeface="Times New Roman" panose="02020603050405020304" pitchFamily="18" charset="0"/>
              </a:rPr>
              <a:t>不能去除源类型的</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。即不能将指向</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实体的指针</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或引用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转换为指向非</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实体的指针</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或引用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033769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3161</TotalTime>
  <Words>8757</Words>
  <Application>Microsoft Office PowerPoint</Application>
  <PresentationFormat>宽屏</PresentationFormat>
  <Paragraphs>523</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等线 Light</vt:lpstr>
      <vt:lpstr>隶书</vt:lpstr>
      <vt:lpstr>Arial</vt:lpstr>
      <vt:lpstr>Times New Roman</vt:lpstr>
      <vt:lpstr>Wingdings</vt:lpstr>
      <vt:lpstr>Office 主题​​</vt:lpstr>
      <vt:lpstr>PowerPoint 演示文稿</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lpstr>第12章  类型解析、转换与推导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guangzhi ma</cp:lastModifiedBy>
  <cp:revision>486</cp:revision>
  <dcterms:created xsi:type="dcterms:W3CDTF">2020-04-22T10:23:54Z</dcterms:created>
  <dcterms:modified xsi:type="dcterms:W3CDTF">2020-08-31T02:34:15Z</dcterms:modified>
</cp:coreProperties>
</file>