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71" r:id="rId3"/>
    <p:sldId id="387" r:id="rId4"/>
    <p:sldId id="392" r:id="rId5"/>
    <p:sldId id="437" r:id="rId6"/>
    <p:sldId id="421" r:id="rId7"/>
    <p:sldId id="422" r:id="rId8"/>
    <p:sldId id="438" r:id="rId9"/>
    <p:sldId id="423" r:id="rId10"/>
    <p:sldId id="424" r:id="rId11"/>
    <p:sldId id="413" r:id="rId12"/>
    <p:sldId id="439" r:id="rId13"/>
    <p:sldId id="414" r:id="rId14"/>
    <p:sldId id="440" r:id="rId15"/>
    <p:sldId id="415" r:id="rId16"/>
    <p:sldId id="416" r:id="rId17"/>
    <p:sldId id="441" r:id="rId18"/>
    <p:sldId id="417" r:id="rId19"/>
    <p:sldId id="418" r:id="rId20"/>
    <p:sldId id="419" r:id="rId21"/>
    <p:sldId id="442" r:id="rId22"/>
    <p:sldId id="420" r:id="rId23"/>
    <p:sldId id="425" r:id="rId24"/>
    <p:sldId id="426" r:id="rId25"/>
    <p:sldId id="427" r:id="rId26"/>
    <p:sldId id="428" r:id="rId27"/>
    <p:sldId id="443" r:id="rId28"/>
    <p:sldId id="444" r:id="rId29"/>
    <p:sldId id="429" r:id="rId30"/>
    <p:sldId id="430" r:id="rId31"/>
    <p:sldId id="431" r:id="rId32"/>
    <p:sldId id="432" r:id="rId33"/>
    <p:sldId id="445" r:id="rId34"/>
    <p:sldId id="446" r:id="rId35"/>
    <p:sldId id="433" r:id="rId36"/>
    <p:sldId id="434" r:id="rId37"/>
    <p:sldId id="435" r:id="rId38"/>
    <p:sldId id="436" r:id="rId39"/>
    <p:sldId id="448" r:id="rId40"/>
    <p:sldId id="447" r:id="rId41"/>
    <p:sldId id="449"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30" d="100"/>
          <a:sy n="130" d="100"/>
        </p:scale>
        <p:origin x="110" y="3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0CF0C-C475-4597-B975-761023AE09C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0B7B5FE-657F-4D8B-84E3-E536CCD64D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D5FAACB-5D95-4341-8E03-190B047667B0}"/>
              </a:ext>
            </a:extLst>
          </p:cNvPr>
          <p:cNvSpPr>
            <a:spLocks noGrp="1"/>
          </p:cNvSpPr>
          <p:nvPr>
            <p:ph type="dt" sz="half" idx="10"/>
          </p:nvPr>
        </p:nvSpPr>
        <p:spPr/>
        <p:txBody>
          <a:bodyPr/>
          <a:lstStyle/>
          <a:p>
            <a:fld id="{47732EFA-BE2A-40A7-A0E8-44F720E634FB}" type="datetimeFigureOut">
              <a:rPr lang="zh-CN" altLang="en-US" smtClean="0"/>
              <a:t>2020/8/31</a:t>
            </a:fld>
            <a:endParaRPr lang="zh-CN" altLang="en-US"/>
          </a:p>
        </p:txBody>
      </p:sp>
      <p:sp>
        <p:nvSpPr>
          <p:cNvPr id="5" name="页脚占位符 4">
            <a:extLst>
              <a:ext uri="{FF2B5EF4-FFF2-40B4-BE49-F238E27FC236}">
                <a16:creationId xmlns:a16="http://schemas.microsoft.com/office/drawing/2014/main" id="{104D607A-C6EE-4D13-8E7B-0EDF0431E4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48F028-0370-44F9-A9C1-3B00EA53F0C4}"/>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3199071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B3D22-F3CA-4388-B307-CD410D37F41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A48CEA9-13AA-475A-A86D-2F07E97FD52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77C104-755C-4E0D-9F81-A888604EC034}"/>
              </a:ext>
            </a:extLst>
          </p:cNvPr>
          <p:cNvSpPr>
            <a:spLocks noGrp="1"/>
          </p:cNvSpPr>
          <p:nvPr>
            <p:ph type="dt" sz="half" idx="10"/>
          </p:nvPr>
        </p:nvSpPr>
        <p:spPr/>
        <p:txBody>
          <a:bodyPr/>
          <a:lstStyle/>
          <a:p>
            <a:fld id="{47732EFA-BE2A-40A7-A0E8-44F720E634FB}" type="datetimeFigureOut">
              <a:rPr lang="zh-CN" altLang="en-US" smtClean="0"/>
              <a:t>2020/8/31</a:t>
            </a:fld>
            <a:endParaRPr lang="zh-CN" altLang="en-US"/>
          </a:p>
        </p:txBody>
      </p:sp>
      <p:sp>
        <p:nvSpPr>
          <p:cNvPr id="5" name="页脚占位符 4">
            <a:extLst>
              <a:ext uri="{FF2B5EF4-FFF2-40B4-BE49-F238E27FC236}">
                <a16:creationId xmlns:a16="http://schemas.microsoft.com/office/drawing/2014/main" id="{5900B4F1-94C5-4B38-8BBC-AB306924C9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226C39-16EC-4296-BF5E-FEB96E718253}"/>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76072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80373B-42B1-4F77-9762-3C13FFB1428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57513F6-E5B9-47AB-AE23-22C67255AF2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4E5392D-DCDE-4D68-B1E9-730B2BE2AFDD}"/>
              </a:ext>
            </a:extLst>
          </p:cNvPr>
          <p:cNvSpPr>
            <a:spLocks noGrp="1"/>
          </p:cNvSpPr>
          <p:nvPr>
            <p:ph type="dt" sz="half" idx="10"/>
          </p:nvPr>
        </p:nvSpPr>
        <p:spPr/>
        <p:txBody>
          <a:bodyPr/>
          <a:lstStyle/>
          <a:p>
            <a:fld id="{47732EFA-BE2A-40A7-A0E8-44F720E634FB}" type="datetimeFigureOut">
              <a:rPr lang="zh-CN" altLang="en-US" smtClean="0"/>
              <a:t>2020/8/31</a:t>
            </a:fld>
            <a:endParaRPr lang="zh-CN" altLang="en-US"/>
          </a:p>
        </p:txBody>
      </p:sp>
      <p:sp>
        <p:nvSpPr>
          <p:cNvPr id="5" name="页脚占位符 4">
            <a:extLst>
              <a:ext uri="{FF2B5EF4-FFF2-40B4-BE49-F238E27FC236}">
                <a16:creationId xmlns:a16="http://schemas.microsoft.com/office/drawing/2014/main" id="{6EE3CDE0-0D96-4F89-9406-346235743C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79C6AB-9F40-41ED-A2EF-05E4175879FF}"/>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7618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BFC112-8DDA-424A-8687-9B08C0F260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0B34B4-F529-479F-8D3D-638208EC183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AF4AA9-D021-46EA-92FF-75A1EE98A414}"/>
              </a:ext>
            </a:extLst>
          </p:cNvPr>
          <p:cNvSpPr>
            <a:spLocks noGrp="1"/>
          </p:cNvSpPr>
          <p:nvPr>
            <p:ph type="dt" sz="half" idx="10"/>
          </p:nvPr>
        </p:nvSpPr>
        <p:spPr/>
        <p:txBody>
          <a:bodyPr/>
          <a:lstStyle/>
          <a:p>
            <a:fld id="{47732EFA-BE2A-40A7-A0E8-44F720E634FB}" type="datetimeFigureOut">
              <a:rPr lang="zh-CN" altLang="en-US" smtClean="0"/>
              <a:t>2020/8/31</a:t>
            </a:fld>
            <a:endParaRPr lang="zh-CN" altLang="en-US"/>
          </a:p>
        </p:txBody>
      </p:sp>
      <p:sp>
        <p:nvSpPr>
          <p:cNvPr id="5" name="页脚占位符 4">
            <a:extLst>
              <a:ext uri="{FF2B5EF4-FFF2-40B4-BE49-F238E27FC236}">
                <a16:creationId xmlns:a16="http://schemas.microsoft.com/office/drawing/2014/main" id="{52A398F7-9E36-4728-B2D9-613DBB61FE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3505C4-5F65-4F3A-BC56-CDC583E1641D}"/>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878200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3DAFFF-1FD0-49A4-ABC8-C6B3BCCF7D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9E89BB2-69D8-4AEC-9DA6-59545E60D9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2721129-1CE0-4747-9A14-F9136DD56C80}"/>
              </a:ext>
            </a:extLst>
          </p:cNvPr>
          <p:cNvSpPr>
            <a:spLocks noGrp="1"/>
          </p:cNvSpPr>
          <p:nvPr>
            <p:ph type="dt" sz="half" idx="10"/>
          </p:nvPr>
        </p:nvSpPr>
        <p:spPr/>
        <p:txBody>
          <a:bodyPr/>
          <a:lstStyle/>
          <a:p>
            <a:fld id="{47732EFA-BE2A-40A7-A0E8-44F720E634FB}" type="datetimeFigureOut">
              <a:rPr lang="zh-CN" altLang="en-US" smtClean="0"/>
              <a:t>2020/8/31</a:t>
            </a:fld>
            <a:endParaRPr lang="zh-CN" altLang="en-US"/>
          </a:p>
        </p:txBody>
      </p:sp>
      <p:sp>
        <p:nvSpPr>
          <p:cNvPr id="5" name="页脚占位符 4">
            <a:extLst>
              <a:ext uri="{FF2B5EF4-FFF2-40B4-BE49-F238E27FC236}">
                <a16:creationId xmlns:a16="http://schemas.microsoft.com/office/drawing/2014/main" id="{FEFFE072-2FB1-43AE-920C-5C7CFCFBA9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9E1053-7032-4F3B-953F-99BEA376A531}"/>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98076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29E13-2A25-4E8A-8D6A-3D8F008741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77B380-0545-4A23-A627-821B53F647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FA65105-301E-4376-9902-AA7FB720EEA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69762A9-08E1-40A9-8209-F190BB324FD4}"/>
              </a:ext>
            </a:extLst>
          </p:cNvPr>
          <p:cNvSpPr>
            <a:spLocks noGrp="1"/>
          </p:cNvSpPr>
          <p:nvPr>
            <p:ph type="dt" sz="half" idx="10"/>
          </p:nvPr>
        </p:nvSpPr>
        <p:spPr/>
        <p:txBody>
          <a:bodyPr/>
          <a:lstStyle/>
          <a:p>
            <a:fld id="{47732EFA-BE2A-40A7-A0E8-44F720E634FB}" type="datetimeFigureOut">
              <a:rPr lang="zh-CN" altLang="en-US" smtClean="0"/>
              <a:t>2020/8/31</a:t>
            </a:fld>
            <a:endParaRPr lang="zh-CN" altLang="en-US"/>
          </a:p>
        </p:txBody>
      </p:sp>
      <p:sp>
        <p:nvSpPr>
          <p:cNvPr id="6" name="页脚占位符 5">
            <a:extLst>
              <a:ext uri="{FF2B5EF4-FFF2-40B4-BE49-F238E27FC236}">
                <a16:creationId xmlns:a16="http://schemas.microsoft.com/office/drawing/2014/main" id="{ADC84DA0-3903-4EED-941D-4CD4068BC8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F455038-3152-49B8-B12B-6C0C256125EB}"/>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587126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F3C9AB-7816-46C9-8626-C82D5599E2F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CB8DD6A-22B3-42BE-86F7-5571FCAF6F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04259E3-A6F7-4163-B36C-A0CD3161995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E05018B-3435-4D69-9FE6-C24A90CA83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A8F1995-AA67-4C7F-953C-F1D51CF793D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4ADC97C-91A9-41E5-BC8F-23F7B4CC2DED}"/>
              </a:ext>
            </a:extLst>
          </p:cNvPr>
          <p:cNvSpPr>
            <a:spLocks noGrp="1"/>
          </p:cNvSpPr>
          <p:nvPr>
            <p:ph type="dt" sz="half" idx="10"/>
          </p:nvPr>
        </p:nvSpPr>
        <p:spPr/>
        <p:txBody>
          <a:bodyPr/>
          <a:lstStyle/>
          <a:p>
            <a:fld id="{47732EFA-BE2A-40A7-A0E8-44F720E634FB}" type="datetimeFigureOut">
              <a:rPr lang="zh-CN" altLang="en-US" smtClean="0"/>
              <a:t>2020/8/31</a:t>
            </a:fld>
            <a:endParaRPr lang="zh-CN" altLang="en-US"/>
          </a:p>
        </p:txBody>
      </p:sp>
      <p:sp>
        <p:nvSpPr>
          <p:cNvPr id="8" name="页脚占位符 7">
            <a:extLst>
              <a:ext uri="{FF2B5EF4-FFF2-40B4-BE49-F238E27FC236}">
                <a16:creationId xmlns:a16="http://schemas.microsoft.com/office/drawing/2014/main" id="{1D59A81E-6710-4AB7-8C28-B9F5FAB188E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945CB70-63F3-44A8-AA4B-0F3D68985791}"/>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789021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52E9F9-1E38-4E49-80E4-243A184BB99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8ECDB1F-C0A8-481F-BC96-1D0BA310DA72}"/>
              </a:ext>
            </a:extLst>
          </p:cNvPr>
          <p:cNvSpPr>
            <a:spLocks noGrp="1"/>
          </p:cNvSpPr>
          <p:nvPr>
            <p:ph type="dt" sz="half" idx="10"/>
          </p:nvPr>
        </p:nvSpPr>
        <p:spPr/>
        <p:txBody>
          <a:bodyPr/>
          <a:lstStyle/>
          <a:p>
            <a:fld id="{47732EFA-BE2A-40A7-A0E8-44F720E634FB}" type="datetimeFigureOut">
              <a:rPr lang="zh-CN" altLang="en-US" smtClean="0"/>
              <a:t>2020/8/31</a:t>
            </a:fld>
            <a:endParaRPr lang="zh-CN" altLang="en-US"/>
          </a:p>
        </p:txBody>
      </p:sp>
      <p:sp>
        <p:nvSpPr>
          <p:cNvPr id="4" name="页脚占位符 3">
            <a:extLst>
              <a:ext uri="{FF2B5EF4-FFF2-40B4-BE49-F238E27FC236}">
                <a16:creationId xmlns:a16="http://schemas.microsoft.com/office/drawing/2014/main" id="{1D46FF67-8CFB-454F-B47C-BB280741EF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9E252D3-E73D-48DD-9431-DE99E94CCEE7}"/>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700809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4654011-230D-4A0C-AF29-B14A77EF5B73}"/>
              </a:ext>
            </a:extLst>
          </p:cNvPr>
          <p:cNvSpPr>
            <a:spLocks noGrp="1"/>
          </p:cNvSpPr>
          <p:nvPr>
            <p:ph type="dt" sz="half" idx="10"/>
          </p:nvPr>
        </p:nvSpPr>
        <p:spPr/>
        <p:txBody>
          <a:bodyPr/>
          <a:lstStyle/>
          <a:p>
            <a:fld id="{47732EFA-BE2A-40A7-A0E8-44F720E634FB}" type="datetimeFigureOut">
              <a:rPr lang="zh-CN" altLang="en-US" smtClean="0"/>
              <a:t>2020/8/31</a:t>
            </a:fld>
            <a:endParaRPr lang="zh-CN" altLang="en-US"/>
          </a:p>
        </p:txBody>
      </p:sp>
      <p:sp>
        <p:nvSpPr>
          <p:cNvPr id="3" name="页脚占位符 2">
            <a:extLst>
              <a:ext uri="{FF2B5EF4-FFF2-40B4-BE49-F238E27FC236}">
                <a16:creationId xmlns:a16="http://schemas.microsoft.com/office/drawing/2014/main" id="{D198A4FE-5206-4BB1-AB85-473ED288972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F50D088-C531-48B5-AE41-2B221EC78565}"/>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324612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C78DB-51CF-4FA9-B53E-FE1F9320ECC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69B8352-0694-4CBC-83D4-FAB432891F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99AA069-C76B-484B-AE2F-2B81413B13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EE3AAC2-59E6-47B2-A4C9-A7653A731587}"/>
              </a:ext>
            </a:extLst>
          </p:cNvPr>
          <p:cNvSpPr>
            <a:spLocks noGrp="1"/>
          </p:cNvSpPr>
          <p:nvPr>
            <p:ph type="dt" sz="half" idx="10"/>
          </p:nvPr>
        </p:nvSpPr>
        <p:spPr/>
        <p:txBody>
          <a:bodyPr/>
          <a:lstStyle/>
          <a:p>
            <a:fld id="{47732EFA-BE2A-40A7-A0E8-44F720E634FB}" type="datetimeFigureOut">
              <a:rPr lang="zh-CN" altLang="en-US" smtClean="0"/>
              <a:t>2020/8/31</a:t>
            </a:fld>
            <a:endParaRPr lang="zh-CN" altLang="en-US"/>
          </a:p>
        </p:txBody>
      </p:sp>
      <p:sp>
        <p:nvSpPr>
          <p:cNvPr id="6" name="页脚占位符 5">
            <a:extLst>
              <a:ext uri="{FF2B5EF4-FFF2-40B4-BE49-F238E27FC236}">
                <a16:creationId xmlns:a16="http://schemas.microsoft.com/office/drawing/2014/main" id="{4DA25DDE-C59F-48F4-B077-0BB817E3D2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D0200E-8EA2-45D8-959D-94A1125601A5}"/>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87827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60032-65D6-4CF1-BE29-B7AAF208214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64ADBB6-84E9-4DFE-AF51-FD1D931C3C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7DDEF10-CA04-4BD5-9028-E996983930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5871394-226A-4C6E-8662-5A59A2EC3328}"/>
              </a:ext>
            </a:extLst>
          </p:cNvPr>
          <p:cNvSpPr>
            <a:spLocks noGrp="1"/>
          </p:cNvSpPr>
          <p:nvPr>
            <p:ph type="dt" sz="half" idx="10"/>
          </p:nvPr>
        </p:nvSpPr>
        <p:spPr/>
        <p:txBody>
          <a:bodyPr/>
          <a:lstStyle/>
          <a:p>
            <a:fld id="{47732EFA-BE2A-40A7-A0E8-44F720E634FB}" type="datetimeFigureOut">
              <a:rPr lang="zh-CN" altLang="en-US" smtClean="0"/>
              <a:t>2020/8/31</a:t>
            </a:fld>
            <a:endParaRPr lang="zh-CN" altLang="en-US"/>
          </a:p>
        </p:txBody>
      </p:sp>
      <p:sp>
        <p:nvSpPr>
          <p:cNvPr id="6" name="页脚占位符 5">
            <a:extLst>
              <a:ext uri="{FF2B5EF4-FFF2-40B4-BE49-F238E27FC236}">
                <a16:creationId xmlns:a16="http://schemas.microsoft.com/office/drawing/2014/main" id="{2880503B-4B4C-4709-BEA5-E0D3B3E509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56B1C9-2E73-40D7-84DE-8722119B604F}"/>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050131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62292C-D63E-43C6-BEE6-7859A6158E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4D22FE6-45C3-4A8F-957E-C710D2A1B4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D21465-63E9-43E4-AFA8-64101752FA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732EFA-BE2A-40A7-A0E8-44F720E634FB}" type="datetimeFigureOut">
              <a:rPr lang="zh-CN" altLang="en-US" smtClean="0"/>
              <a:t>2020/8/31</a:t>
            </a:fld>
            <a:endParaRPr lang="zh-CN" altLang="en-US"/>
          </a:p>
        </p:txBody>
      </p:sp>
      <p:sp>
        <p:nvSpPr>
          <p:cNvPr id="5" name="页脚占位符 4">
            <a:extLst>
              <a:ext uri="{FF2B5EF4-FFF2-40B4-BE49-F238E27FC236}">
                <a16:creationId xmlns:a16="http://schemas.microsoft.com/office/drawing/2014/main" id="{A12B7F57-5C28-44F9-BD9D-A46592A8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1E604EA-7B0E-4EE1-90EB-A235A0EEC2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025420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53150-BEC9-4ECB-B4DD-8BAF2D565848}"/>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9B6D3A65-6862-43F3-B0B7-10205FFD71B9}"/>
              </a:ext>
            </a:extLst>
          </p:cNvPr>
          <p:cNvSpPr>
            <a:spLocks noGrp="1"/>
          </p:cNvSpPr>
          <p:nvPr>
            <p:ph type="subTitle" idx="1"/>
          </p:nvPr>
        </p:nvSpPr>
        <p:spPr/>
        <p:txBody>
          <a:bodyPr/>
          <a:lstStyle/>
          <a:p>
            <a:endParaRPr lang="zh-CN" altLang="en-US"/>
          </a:p>
        </p:txBody>
      </p:sp>
      <p:pic>
        <p:nvPicPr>
          <p:cNvPr id="6" name="图片 5">
            <a:extLst>
              <a:ext uri="{FF2B5EF4-FFF2-40B4-BE49-F238E27FC236}">
                <a16:creationId xmlns:a16="http://schemas.microsoft.com/office/drawing/2014/main" id="{470254CA-192B-4969-915C-E83C3C3AB8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a:extLst>
              <a:ext uri="{FF2B5EF4-FFF2-40B4-BE49-F238E27FC236}">
                <a16:creationId xmlns:a16="http://schemas.microsoft.com/office/drawing/2014/main" id="{F8C9F472-CBA2-4177-8CA7-DD302FC90870}"/>
              </a:ext>
            </a:extLst>
          </p:cNvPr>
          <p:cNvSpPr/>
          <p:nvPr/>
        </p:nvSpPr>
        <p:spPr>
          <a:xfrm>
            <a:off x="3573710" y="1359673"/>
            <a:ext cx="8380602" cy="1015663"/>
          </a:xfrm>
          <a:prstGeom prst="rect">
            <a:avLst/>
          </a:prstGeom>
          <a:noFill/>
        </p:spPr>
        <p:txBody>
          <a:bodyPr wrap="square" lIns="91440" tIns="45720" rIns="91440" bIns="45720">
            <a:spAutoFit/>
          </a:bodyPr>
          <a:lstStyle/>
          <a:p>
            <a:pPr algn="ctr"/>
            <a:r>
              <a:rPr lang="en-US" altLang="zh-CN" sz="6000" b="1" cap="none" spc="0" dirty="0">
                <a:ln w="12700">
                  <a:solidFill>
                    <a:schemeClr val="accent5"/>
                  </a:solidFill>
                  <a:prstDash val="solid"/>
                </a:ln>
                <a:pattFill prst="ltDnDiag">
                  <a:fgClr>
                    <a:schemeClr val="accent5">
                      <a:lumMod val="60000"/>
                      <a:lumOff val="40000"/>
                    </a:schemeClr>
                  </a:fgClr>
                  <a:bgClr>
                    <a:schemeClr val="bg1"/>
                  </a:bgClr>
                </a:pattFill>
                <a:effectLst/>
              </a:rPr>
              <a:t>C++</a:t>
            </a:r>
            <a:r>
              <a:rPr lang="zh-CN" altLang="en-US" sz="6000" b="1" cap="none" spc="0" dirty="0">
                <a:ln w="12700">
                  <a:solidFill>
                    <a:schemeClr val="accent5"/>
                  </a:solidFill>
                  <a:prstDash val="solid"/>
                </a:ln>
                <a:pattFill prst="ltDnDiag">
                  <a:fgClr>
                    <a:schemeClr val="accent5">
                      <a:lumMod val="60000"/>
                      <a:lumOff val="40000"/>
                    </a:schemeClr>
                  </a:fgClr>
                  <a:bgClr>
                    <a:schemeClr val="bg1"/>
                  </a:bgClr>
                </a:pattFill>
                <a:effectLst/>
              </a:rPr>
              <a:t>程序设计精要教程</a:t>
            </a:r>
          </a:p>
        </p:txBody>
      </p:sp>
      <p:sp>
        <p:nvSpPr>
          <p:cNvPr id="8" name="矩形 7">
            <a:extLst>
              <a:ext uri="{FF2B5EF4-FFF2-40B4-BE49-F238E27FC236}">
                <a16:creationId xmlns:a16="http://schemas.microsoft.com/office/drawing/2014/main" id="{06F85761-B2E6-4E27-8353-63D7D448F057}"/>
              </a:ext>
            </a:extLst>
          </p:cNvPr>
          <p:cNvSpPr/>
          <p:nvPr/>
        </p:nvSpPr>
        <p:spPr>
          <a:xfrm>
            <a:off x="6600253" y="4703544"/>
            <a:ext cx="2954655" cy="646331"/>
          </a:xfrm>
          <a:prstGeom prst="rect">
            <a:avLst/>
          </a:prstGeom>
          <a:noFill/>
        </p:spPr>
        <p:txBody>
          <a:bodyPr wrap="none" lIns="91440" tIns="45720" rIns="91440" bIns="45720">
            <a:spAutoFit/>
          </a:bodyPr>
          <a:lstStyle/>
          <a:p>
            <a:pPr algn="ctr"/>
            <a:r>
              <a:rPr lang="zh-CN" altLang="en-US" sz="3600" b="1" cap="none" spc="0" dirty="0">
                <a:ln w="12700">
                  <a:solidFill>
                    <a:schemeClr val="accent5"/>
                  </a:solidFill>
                  <a:prstDash val="solid"/>
                </a:ln>
                <a:pattFill prst="ltDnDiag">
                  <a:fgClr>
                    <a:schemeClr val="accent5">
                      <a:lumMod val="60000"/>
                      <a:lumOff val="40000"/>
                    </a:schemeClr>
                  </a:fgClr>
                  <a:bgClr>
                    <a:schemeClr val="bg1"/>
                  </a:bgClr>
                </a:pattFill>
                <a:effectLst/>
              </a:rPr>
              <a:t>华中科技大学</a:t>
            </a:r>
          </a:p>
        </p:txBody>
      </p:sp>
    </p:spTree>
    <p:extLst>
      <p:ext uri="{BB962C8B-B14F-4D97-AF65-F5344CB8AC3E}">
        <p14:creationId xmlns:p14="http://schemas.microsoft.com/office/powerpoint/2010/main" val="1713993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243281" y="0"/>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E3CA92B1-1A3F-4729-A44E-337B55514B09}"/>
              </a:ext>
            </a:extLst>
          </p:cNvPr>
          <p:cNvSpPr txBox="1"/>
          <p:nvPr/>
        </p:nvSpPr>
        <p:spPr>
          <a:xfrm>
            <a:off x="939567" y="1793515"/>
            <a:ext cx="9378891" cy="4247317"/>
          </a:xfrm>
          <a:prstGeom prst="rect">
            <a:avLst/>
          </a:prstGeom>
          <a:noFill/>
        </p:spPr>
        <p:txBody>
          <a:bodyPr wrap="square">
            <a:spAutoFit/>
          </a:bodyPr>
          <a:lstStyle/>
          <a:p>
            <a:r>
              <a:rPr lang="en-US" altLang="zh-CN" dirty="0"/>
              <a:t>struct A {</a:t>
            </a:r>
          </a:p>
          <a:p>
            <a:r>
              <a:rPr lang="en-US" altLang="zh-CN" dirty="0"/>
              <a:t>    double </a:t>
            </a:r>
            <a:r>
              <a:rPr lang="en-US" altLang="zh-CN" dirty="0" err="1"/>
              <a:t>i</a:t>
            </a:r>
            <a:r>
              <a:rPr lang="en-US" altLang="zh-CN" dirty="0"/>
              <a:t>, j, k;</a:t>
            </a:r>
          </a:p>
          <a:p>
            <a:r>
              <a:rPr lang="en-US" altLang="zh-CN" dirty="0"/>
              <a:t>public:</a:t>
            </a:r>
          </a:p>
          <a:p>
            <a:r>
              <a:rPr lang="en-US" altLang="zh-CN" dirty="0"/>
              <a:t>    A(double x, double y, double z) :</a:t>
            </a:r>
            <a:r>
              <a:rPr lang="en-US" altLang="zh-CN" dirty="0" err="1"/>
              <a:t>i</a:t>
            </a:r>
            <a:r>
              <a:rPr lang="en-US" altLang="zh-CN" dirty="0"/>
              <a:t>(x), j(y), k(z) { };</a:t>
            </a:r>
          </a:p>
          <a:p>
            <a:r>
              <a:rPr lang="en-US" altLang="zh-CN" dirty="0"/>
              <a:t>};</a:t>
            </a:r>
          </a:p>
          <a:p>
            <a:r>
              <a:rPr lang="en-US" altLang="zh-CN" dirty="0"/>
              <a:t>void main(void){</a:t>
            </a:r>
          </a:p>
          <a:p>
            <a:r>
              <a:rPr lang="en-US" altLang="zh-CN" dirty="0"/>
              <a:t>    long x = 123, y = 456;</a:t>
            </a:r>
          </a:p>
          <a:p>
            <a:r>
              <a:rPr lang="en-US" altLang="zh-CN" dirty="0"/>
              <a:t>    char a = 'A', b = 'B';</a:t>
            </a:r>
          </a:p>
          <a:p>
            <a:r>
              <a:rPr lang="en-US" altLang="zh-CN" dirty="0"/>
              <a:t>    A  c(1, 2, 3), d(4, 5, 6);</a:t>
            </a:r>
          </a:p>
          <a:p>
            <a:r>
              <a:rPr lang="en-US" altLang="zh-CN" dirty="0"/>
              <a:t>    swap&lt;long, 0&gt;(x, y);	//</a:t>
            </a:r>
            <a:r>
              <a:rPr lang="zh-CN" altLang="en-US" dirty="0"/>
              <a:t>必须用常量传给非类型实参</a:t>
            </a:r>
            <a:r>
              <a:rPr lang="en-US" altLang="zh-CN" dirty="0"/>
              <a:t>m</a:t>
            </a:r>
          </a:p>
          <a:p>
            <a:r>
              <a:rPr lang="en-US" altLang="zh-CN" dirty="0"/>
              <a:t>    swap(x, y);		//</a:t>
            </a:r>
            <a:r>
              <a:rPr lang="zh-CN" altLang="en-US" dirty="0"/>
              <a:t>自动生成实例函数</a:t>
            </a:r>
            <a:r>
              <a:rPr lang="en-US" altLang="zh-CN" dirty="0"/>
              <a:t>void swap(long &amp;x, long &amp;y)</a:t>
            </a:r>
          </a:p>
          <a:p>
            <a:r>
              <a:rPr lang="en-US" altLang="zh-CN" dirty="0"/>
              <a:t>    swap(a, b);		//</a:t>
            </a:r>
            <a:r>
              <a:rPr lang="zh-CN" altLang="en-US" dirty="0"/>
              <a:t>自动生成实例函数</a:t>
            </a:r>
            <a:r>
              <a:rPr lang="en-US" altLang="zh-CN" dirty="0"/>
              <a:t>void swap(char &amp;x, char &amp;y)</a:t>
            </a:r>
          </a:p>
          <a:p>
            <a:r>
              <a:rPr lang="en-US" altLang="zh-CN" dirty="0"/>
              <a:t>    swap(c, d);		//</a:t>
            </a:r>
            <a:r>
              <a:rPr lang="zh-CN" altLang="en-US" dirty="0"/>
              <a:t>自动生成实例函数</a:t>
            </a:r>
            <a:r>
              <a:rPr lang="en-US" altLang="zh-CN" dirty="0"/>
              <a:t>void swap(A &amp;x, A &amp;y)</a:t>
            </a:r>
          </a:p>
          <a:p>
            <a:r>
              <a:rPr lang="en-US" altLang="zh-CN" dirty="0"/>
              <a:t>    convert(a, y);		//</a:t>
            </a:r>
            <a:r>
              <a:rPr lang="zh-CN" altLang="en-US" dirty="0"/>
              <a:t>自动生成实例函数</a:t>
            </a:r>
            <a:r>
              <a:rPr lang="en-US" altLang="zh-CN" dirty="0"/>
              <a:t>char convert (char &amp;x, long &amp;y)</a:t>
            </a:r>
          </a:p>
          <a:p>
            <a:r>
              <a:rPr lang="en-US" altLang="zh-CN" dirty="0"/>
              <a:t>}</a:t>
            </a:r>
          </a:p>
        </p:txBody>
      </p:sp>
    </p:spTree>
    <p:extLst>
      <p:ext uri="{BB962C8B-B14F-4D97-AF65-F5344CB8AC3E}">
        <p14:creationId xmlns:p14="http://schemas.microsoft.com/office/powerpoint/2010/main" val="3039617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6" name="文本框 5">
            <a:extLst>
              <a:ext uri="{FF2B5EF4-FFF2-40B4-BE49-F238E27FC236}">
                <a16:creationId xmlns:a16="http://schemas.microsoft.com/office/drawing/2014/main" id="{7128310A-341B-40A9-BB1B-5CE4609D303E}"/>
              </a:ext>
            </a:extLst>
          </p:cNvPr>
          <p:cNvSpPr txBox="1"/>
          <p:nvPr/>
        </p:nvSpPr>
        <p:spPr>
          <a:xfrm>
            <a:off x="914400" y="1512403"/>
            <a:ext cx="9957732" cy="5078313"/>
          </a:xfrm>
          <a:prstGeom prst="rect">
            <a:avLst/>
          </a:prstGeom>
          <a:noFill/>
        </p:spPr>
        <p:txBody>
          <a:bodyPr wrap="square">
            <a:spAutoFit/>
          </a:bodyPr>
          <a:lstStyle/>
          <a:p>
            <a:r>
              <a:rPr lang="zh-CN" altLang="zh-CN" sz="1800" kern="100" dirty="0">
                <a:effectLst/>
                <a:latin typeface="Arial" panose="020B0604020202020204" pitchFamily="34" charset="0"/>
                <a:ea typeface="方正黑体简体"/>
                <a:cs typeface="Arial" panose="020B0604020202020204" pitchFamily="34" charset="0"/>
              </a:rPr>
              <a:t>【例</a:t>
            </a:r>
            <a:r>
              <a:rPr lang="en-US" altLang="zh-CN" sz="1800" kern="100" dirty="0">
                <a:effectLst/>
                <a:latin typeface="Arial" panose="020B0604020202020204" pitchFamily="34" charset="0"/>
                <a:ea typeface="方正黑体简体"/>
              </a:rPr>
              <a:t>13.4</a:t>
            </a:r>
            <a:r>
              <a:rPr lang="zh-CN" altLang="zh-CN" sz="1800" kern="100" dirty="0">
                <a:effectLst/>
                <a:latin typeface="Arial" panose="020B0604020202020204" pitchFamily="34" charset="0"/>
                <a:ea typeface="方正黑体简体"/>
                <a:cs typeface="Arial" panose="020B0604020202020204" pitchFamily="34" charset="0"/>
              </a:rPr>
              <a:t>】</a:t>
            </a:r>
            <a:r>
              <a:rPr lang="zh-CN" altLang="en-US" dirty="0"/>
              <a:t>单独定义函数成员为模板</a:t>
            </a:r>
            <a:endParaRPr lang="en-US" altLang="zh-CN" dirty="0"/>
          </a:p>
          <a:p>
            <a:r>
              <a:rPr lang="en-US" altLang="zh-CN" dirty="0"/>
              <a:t>#include&lt;typeinfo&gt;		</a:t>
            </a:r>
          </a:p>
          <a:p>
            <a:r>
              <a:rPr lang="en-US" altLang="zh-CN" dirty="0"/>
              <a:t>class ANY {			//</a:t>
            </a:r>
            <a:r>
              <a:rPr lang="zh-CN" altLang="en-US" dirty="0"/>
              <a:t>定义一个可存储任何简单类型值的类</a:t>
            </a:r>
            <a:r>
              <a:rPr lang="en-US" altLang="zh-CN" dirty="0"/>
              <a:t>ANY</a:t>
            </a:r>
          </a:p>
          <a:p>
            <a:r>
              <a:rPr lang="en-US" altLang="zh-CN" dirty="0"/>
              <a:t>    void* p;</a:t>
            </a:r>
          </a:p>
          <a:p>
            <a:r>
              <a:rPr lang="en-US" altLang="zh-CN" dirty="0"/>
              <a:t>    const char* t;</a:t>
            </a:r>
          </a:p>
          <a:p>
            <a:r>
              <a:rPr lang="en-US" altLang="zh-CN" dirty="0"/>
              <a:t>public:</a:t>
            </a:r>
          </a:p>
          <a:p>
            <a:r>
              <a:rPr lang="en-US" altLang="zh-CN" dirty="0"/>
              <a:t>    template &lt;</a:t>
            </a:r>
            <a:r>
              <a:rPr lang="en-US" altLang="zh-CN" dirty="0" err="1"/>
              <a:t>typename</a:t>
            </a:r>
            <a:r>
              <a:rPr lang="en-US" altLang="zh-CN" dirty="0"/>
              <a:t> T&gt; ANY(T x) {//</a:t>
            </a:r>
            <a:r>
              <a:rPr lang="zh-CN" altLang="en-US" dirty="0">
                <a:solidFill>
                  <a:srgbClr val="FF0000"/>
                </a:solidFill>
              </a:rPr>
              <a:t>单独定义构造函数模板</a:t>
            </a:r>
          </a:p>
          <a:p>
            <a:r>
              <a:rPr lang="zh-CN" altLang="en-US" dirty="0"/>
              <a:t>        </a:t>
            </a:r>
            <a:r>
              <a:rPr lang="en-US" altLang="zh-CN" dirty="0"/>
              <a:t>p = new T(x);</a:t>
            </a:r>
          </a:p>
          <a:p>
            <a:r>
              <a:rPr lang="en-US" altLang="zh-CN" dirty="0"/>
              <a:t>        t = </a:t>
            </a:r>
            <a:r>
              <a:rPr lang="en-US" altLang="zh-CN" dirty="0" err="1"/>
              <a:t>typeid</a:t>
            </a:r>
            <a:r>
              <a:rPr lang="en-US" altLang="zh-CN" dirty="0"/>
              <a:t>(T).name();</a:t>
            </a:r>
          </a:p>
          <a:p>
            <a:r>
              <a:rPr lang="en-US" altLang="zh-CN" dirty="0"/>
              <a:t>    }</a:t>
            </a:r>
          </a:p>
          <a:p>
            <a:r>
              <a:rPr lang="en-US" altLang="zh-CN" dirty="0"/>
              <a:t>    void* P() { return p; }</a:t>
            </a:r>
          </a:p>
          <a:p>
            <a:r>
              <a:rPr lang="en-US" altLang="zh-CN" dirty="0"/>
              <a:t>    const char* T() { return t; }//</a:t>
            </a:r>
            <a:r>
              <a:rPr lang="zh-CN" altLang="en-US" dirty="0"/>
              <a:t>此</a:t>
            </a:r>
            <a:r>
              <a:rPr lang="en-US" altLang="zh-CN" dirty="0"/>
              <a:t>T</a:t>
            </a:r>
            <a:r>
              <a:rPr lang="zh-CN" altLang="en-US" dirty="0"/>
              <a:t>为函数成员的名称，不是模板的类型形参</a:t>
            </a:r>
          </a:p>
          <a:p>
            <a:r>
              <a:rPr lang="zh-CN" altLang="en-US" dirty="0"/>
              <a:t>    </a:t>
            </a:r>
            <a:r>
              <a:rPr lang="en-US" altLang="zh-CN" dirty="0"/>
              <a:t>~ANY() </a:t>
            </a:r>
            <a:r>
              <a:rPr lang="en-US" altLang="zh-CN" dirty="0" err="1"/>
              <a:t>noexcept</a:t>
            </a:r>
            <a:r>
              <a:rPr lang="en-US" altLang="zh-CN" dirty="0"/>
              <a:t> { if (p) { delete p;  p = </a:t>
            </a:r>
            <a:r>
              <a:rPr lang="en-US" altLang="zh-CN" dirty="0" err="1"/>
              <a:t>nullptr</a:t>
            </a:r>
            <a:r>
              <a:rPr lang="en-US" altLang="zh-CN" dirty="0"/>
              <a:t>; } }</a:t>
            </a:r>
          </a:p>
          <a:p>
            <a:r>
              <a:rPr lang="en-US" altLang="zh-CN" dirty="0"/>
              <a:t>}a(20);			//</a:t>
            </a:r>
            <a:r>
              <a:rPr lang="zh-CN" altLang="en-US" dirty="0">
                <a:solidFill>
                  <a:srgbClr val="FF0000"/>
                </a:solidFill>
              </a:rPr>
              <a:t>自动从构造函数模板生成构造函数</a:t>
            </a:r>
            <a:r>
              <a:rPr lang="en-US" altLang="zh-CN" dirty="0">
                <a:solidFill>
                  <a:srgbClr val="FF0000"/>
                </a:solidFill>
              </a:rPr>
              <a:t>ANY::ANY(int)</a:t>
            </a:r>
          </a:p>
          <a:p>
            <a:r>
              <a:rPr lang="en-US" altLang="zh-CN" dirty="0"/>
              <a:t>void main(void){</a:t>
            </a:r>
          </a:p>
          <a:p>
            <a:r>
              <a:rPr lang="en-US" altLang="zh-CN" dirty="0"/>
              <a:t>    double* q(</a:t>
            </a:r>
            <a:r>
              <a:rPr lang="en-US" altLang="zh-CN" dirty="0" err="1"/>
              <a:t>nullptr</a:t>
            </a:r>
            <a:r>
              <a:rPr lang="en-US" altLang="zh-CN" dirty="0"/>
              <a:t>);	//</a:t>
            </a:r>
            <a:r>
              <a:rPr lang="zh-CN" altLang="en-US" dirty="0"/>
              <a:t>等价于“</a:t>
            </a:r>
            <a:r>
              <a:rPr lang="en-US" altLang="zh-CN" dirty="0"/>
              <a:t>double* q=</a:t>
            </a:r>
            <a:r>
              <a:rPr lang="en-US" altLang="zh-CN" dirty="0" err="1"/>
              <a:t>nullptr</a:t>
            </a:r>
            <a:r>
              <a:rPr lang="en-US" altLang="zh-CN" dirty="0"/>
              <a:t>;”</a:t>
            </a:r>
          </a:p>
          <a:p>
            <a:r>
              <a:rPr lang="en-US" altLang="zh-CN" dirty="0"/>
              <a:t>    if (</a:t>
            </a:r>
            <a:r>
              <a:rPr lang="en-US" altLang="zh-CN" dirty="0" err="1"/>
              <a:t>a.T</a:t>
            </a:r>
            <a:r>
              <a:rPr lang="en-US" altLang="zh-CN" dirty="0"/>
              <a:t>() == </a:t>
            </a:r>
            <a:r>
              <a:rPr lang="en-US" altLang="zh-CN" dirty="0" err="1"/>
              <a:t>typeid</a:t>
            </a:r>
            <a:r>
              <a:rPr lang="en-US" altLang="zh-CN" dirty="0"/>
              <a:t>(double).name()) q = (double*)</a:t>
            </a:r>
            <a:r>
              <a:rPr lang="en-US" altLang="zh-CN" dirty="0" err="1"/>
              <a:t>a.P</a:t>
            </a:r>
            <a:r>
              <a:rPr lang="en-US" altLang="zh-CN" dirty="0"/>
              <a:t>();</a:t>
            </a:r>
          </a:p>
          <a:p>
            <a:r>
              <a:rPr lang="en-US" altLang="zh-CN" dirty="0"/>
              <a:t>}</a:t>
            </a:r>
          </a:p>
        </p:txBody>
      </p:sp>
    </p:spTree>
    <p:extLst>
      <p:ext uri="{BB962C8B-B14F-4D97-AF65-F5344CB8AC3E}">
        <p14:creationId xmlns:p14="http://schemas.microsoft.com/office/powerpoint/2010/main" val="2471600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1957810"/>
          </a:xfrm>
        </p:spPr>
        <p:txBody>
          <a:bodyPr/>
          <a:lstStyle/>
          <a:p>
            <a:pPr>
              <a:buFont typeface="Wingdings" panose="05000000000000000000" pitchFamily="2" charset="2"/>
              <a:buChar char="u"/>
            </a:pPr>
            <a:r>
              <a:rPr lang="en-US" altLang="zh-CN" dirty="0"/>
              <a:t>13.2  </a:t>
            </a:r>
            <a:r>
              <a:rPr lang="zh-CN" altLang="en-US" dirty="0"/>
              <a:t>函数模板</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59733" y="2413744"/>
            <a:ext cx="10930295" cy="1614288"/>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函数模板的类型形参允许参数个数可变，用省略参数“</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表示任意个类型形参</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用递归定义的方法可</a:t>
            </a:r>
            <a:r>
              <a:rPr lang="zh-CN" altLang="zh-CN" sz="2400" b="1" dirty="0">
                <a:latin typeface="Times New Roman" panose="02020603050405020304" pitchFamily="18" charset="0"/>
              </a:rPr>
              <a:t>展开并处理这些类型形参</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生成实例函数时，可能因递归生成多个实例函数。</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en-US" altLang="zh-CN" sz="2400" b="1" dirty="0">
                <a:latin typeface="Times New Roman" panose="02020603050405020304" pitchFamily="18" charset="0"/>
              </a:rPr>
              <a:t>VS2019</a:t>
            </a:r>
            <a:r>
              <a:rPr lang="zh-CN" altLang="en-US" sz="2400" b="1" dirty="0">
                <a:latin typeface="Times New Roman" panose="02020603050405020304" pitchFamily="18" charset="0"/>
              </a:rPr>
              <a:t>暂时不支持用</a:t>
            </a:r>
            <a:r>
              <a:rPr lang="en-US" altLang="zh-CN" sz="2400" b="1" dirty="0">
                <a:latin typeface="Times New Roman" panose="02020603050405020304" pitchFamily="18" charset="0"/>
              </a:rPr>
              <a:t>export</a:t>
            </a:r>
            <a:r>
              <a:rPr lang="zh-CN" altLang="en-US" sz="2400" b="1" dirty="0">
                <a:latin typeface="Times New Roman" panose="02020603050405020304" pitchFamily="18" charset="0"/>
              </a:rPr>
              <a:t>导出函数模板。</a:t>
            </a:r>
            <a:endParaRPr lang="en-US" altLang="zh-CN" sz="2400" b="1" dirty="0">
              <a:latin typeface="Times New Roman" panose="02020603050405020304" pitchFamily="18" charset="0"/>
            </a:endParaRPr>
          </a:p>
        </p:txBody>
      </p:sp>
    </p:spTree>
    <p:extLst>
      <p:ext uri="{BB962C8B-B14F-4D97-AF65-F5344CB8AC3E}">
        <p14:creationId xmlns:p14="http://schemas.microsoft.com/office/powerpoint/2010/main" val="1400751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文本框 2">
            <a:extLst>
              <a:ext uri="{FF2B5EF4-FFF2-40B4-BE49-F238E27FC236}">
                <a16:creationId xmlns:a16="http://schemas.microsoft.com/office/drawing/2014/main" id="{D38943C6-8B83-41C1-B9B9-A64685337D52}"/>
              </a:ext>
            </a:extLst>
          </p:cNvPr>
          <p:cNvSpPr txBox="1"/>
          <p:nvPr/>
        </p:nvSpPr>
        <p:spPr>
          <a:xfrm>
            <a:off x="855677" y="1365514"/>
            <a:ext cx="10515600" cy="5355312"/>
          </a:xfrm>
          <a:prstGeom prst="rect">
            <a:avLst/>
          </a:prstGeom>
          <a:noFill/>
        </p:spPr>
        <p:txBody>
          <a:bodyPr wrap="square">
            <a:spAutoFit/>
          </a:bodyPr>
          <a:lstStyle/>
          <a:p>
            <a:r>
              <a:rPr lang="en-US" altLang="zh-CN" dirty="0"/>
              <a:t>【</a:t>
            </a:r>
            <a:r>
              <a:rPr lang="zh-CN" altLang="en-US" dirty="0"/>
              <a:t>例</a:t>
            </a:r>
            <a:r>
              <a:rPr lang="en-US" altLang="zh-CN" dirty="0"/>
              <a:t>13.5】</a:t>
            </a:r>
            <a:r>
              <a:rPr lang="zh-CN" altLang="en-US" dirty="0"/>
              <a:t>定义任意个类型形参的函数模板。</a:t>
            </a:r>
          </a:p>
          <a:p>
            <a:r>
              <a:rPr lang="en-US" altLang="zh-CN" dirty="0"/>
              <a:t>#include &lt;iostream&gt;</a:t>
            </a:r>
          </a:p>
          <a:p>
            <a:r>
              <a:rPr lang="en-US" altLang="zh-CN" dirty="0"/>
              <a:t>using namespace std;</a:t>
            </a:r>
          </a:p>
          <a:p>
            <a:r>
              <a:rPr lang="en-US" altLang="zh-CN" dirty="0"/>
              <a:t>template&lt;class …</a:t>
            </a:r>
            <a:r>
              <a:rPr lang="en-US" altLang="zh-CN" dirty="0" err="1"/>
              <a:t>Args</a:t>
            </a:r>
            <a:r>
              <a:rPr lang="en-US" altLang="zh-CN" dirty="0"/>
              <a:t>&gt; 		//</a:t>
            </a:r>
            <a:r>
              <a:rPr lang="zh-CN" altLang="en-US" dirty="0"/>
              <a:t>类型形参个数可变的函数模板声明</a:t>
            </a:r>
          </a:p>
          <a:p>
            <a:r>
              <a:rPr lang="en-US" altLang="zh-CN" dirty="0"/>
              <a:t>int  </a:t>
            </a:r>
            <a:r>
              <a:rPr lang="en-US" altLang="zh-CN" dirty="0" err="1"/>
              <a:t>println</a:t>
            </a:r>
            <a:r>
              <a:rPr lang="en-US" altLang="zh-CN" dirty="0"/>
              <a:t>(</a:t>
            </a:r>
            <a:r>
              <a:rPr lang="en-US" altLang="zh-CN" dirty="0" err="1"/>
              <a:t>Args</a:t>
            </a:r>
            <a:r>
              <a:rPr lang="en-US" altLang="zh-CN" dirty="0"/>
              <a:t> …</a:t>
            </a:r>
            <a:r>
              <a:rPr lang="en-US" altLang="zh-CN" dirty="0" err="1"/>
              <a:t>args</a:t>
            </a:r>
            <a:r>
              <a:rPr lang="en-US" altLang="zh-CN" dirty="0"/>
              <a:t>);		</a:t>
            </a:r>
          </a:p>
          <a:p>
            <a:r>
              <a:rPr lang="en-US" altLang="zh-CN" dirty="0"/>
              <a:t>template&lt;class …</a:t>
            </a:r>
            <a:r>
              <a:rPr lang="en-US" altLang="zh-CN" dirty="0" err="1"/>
              <a:t>Args</a:t>
            </a:r>
            <a:r>
              <a:rPr lang="en-US" altLang="zh-CN" dirty="0"/>
              <a:t>&gt;		//</a:t>
            </a:r>
            <a:r>
              <a:rPr lang="zh-CN" altLang="en-US" dirty="0"/>
              <a:t>递归下降展开的停止条件：</a:t>
            </a:r>
            <a:r>
              <a:rPr lang="en-US" altLang="zh-CN" dirty="0" err="1"/>
              <a:t>println</a:t>
            </a:r>
            <a:r>
              <a:rPr lang="en-US" altLang="zh-CN" dirty="0"/>
              <a:t>( )</a:t>
            </a:r>
            <a:r>
              <a:rPr lang="zh-CN" altLang="en-US" dirty="0"/>
              <a:t>的参数表为空</a:t>
            </a:r>
          </a:p>
          <a:p>
            <a:r>
              <a:rPr lang="en-US" altLang="zh-CN" dirty="0"/>
              <a:t>int  </a:t>
            </a:r>
            <a:r>
              <a:rPr lang="en-US" altLang="zh-CN" dirty="0" err="1"/>
              <a:t>println</a:t>
            </a:r>
            <a:r>
              <a:rPr lang="en-US" altLang="zh-CN" dirty="0"/>
              <a:t>( ) { </a:t>
            </a:r>
          </a:p>
          <a:p>
            <a:r>
              <a:rPr lang="en-US" altLang="zh-CN" dirty="0"/>
              <a:t>    </a:t>
            </a:r>
            <a:r>
              <a:rPr lang="en-US" altLang="zh-CN" dirty="0" err="1"/>
              <a:t>cout</a:t>
            </a:r>
            <a:r>
              <a:rPr lang="en-US" altLang="zh-CN" dirty="0"/>
              <a:t> &lt;&lt; </a:t>
            </a:r>
            <a:r>
              <a:rPr lang="en-US" altLang="zh-CN" dirty="0" err="1"/>
              <a:t>endl</a:t>
            </a:r>
            <a:r>
              <a:rPr lang="en-US" altLang="zh-CN" dirty="0"/>
              <a:t>;</a:t>
            </a:r>
          </a:p>
          <a:p>
            <a:r>
              <a:rPr lang="en-US" altLang="zh-CN" dirty="0"/>
              <a:t>    return 0;</a:t>
            </a:r>
          </a:p>
          <a:p>
            <a:r>
              <a:rPr lang="en-US" altLang="zh-CN" dirty="0"/>
              <a:t>}</a:t>
            </a:r>
          </a:p>
          <a:p>
            <a:r>
              <a:rPr lang="en-US" altLang="zh-CN" dirty="0"/>
              <a:t>template &lt; class H, class…T&gt;	//</a:t>
            </a:r>
            <a:r>
              <a:rPr lang="zh-CN" altLang="en-US" dirty="0"/>
              <a:t>递归下降展开</a:t>
            </a:r>
            <a:r>
              <a:rPr lang="en-US" altLang="zh-CN" dirty="0" err="1"/>
              <a:t>println</a:t>
            </a:r>
            <a:r>
              <a:rPr lang="en-US" altLang="zh-CN" dirty="0"/>
              <a:t>()</a:t>
            </a:r>
            <a:r>
              <a:rPr lang="zh-CN" altLang="en-US" dirty="0"/>
              <a:t>的参数表</a:t>
            </a:r>
          </a:p>
          <a:p>
            <a:r>
              <a:rPr lang="en-US" altLang="zh-CN" dirty="0"/>
              <a:t>int  </a:t>
            </a:r>
            <a:r>
              <a:rPr lang="en-US" altLang="zh-CN" dirty="0" err="1"/>
              <a:t>println</a:t>
            </a:r>
            <a:r>
              <a:rPr lang="en-US" altLang="zh-CN" dirty="0"/>
              <a:t>(H </a:t>
            </a:r>
            <a:r>
              <a:rPr lang="en-US" altLang="zh-CN" dirty="0" err="1"/>
              <a:t>h</a:t>
            </a:r>
            <a:r>
              <a:rPr lang="en-US" altLang="zh-CN" dirty="0"/>
              <a:t>, T…t) {</a:t>
            </a:r>
          </a:p>
          <a:p>
            <a:r>
              <a:rPr lang="en-US" altLang="zh-CN" dirty="0"/>
              <a:t>    </a:t>
            </a:r>
            <a:r>
              <a:rPr lang="en-US" altLang="zh-CN" dirty="0" err="1"/>
              <a:t>cout</a:t>
            </a:r>
            <a:r>
              <a:rPr lang="en-US" altLang="zh-CN" dirty="0"/>
              <a:t> &lt;&lt; h&lt;&lt;”*”;</a:t>
            </a:r>
          </a:p>
          <a:p>
            <a:r>
              <a:rPr lang="en-US" altLang="zh-CN" dirty="0"/>
              <a:t>    return 1+println(t…);		//</a:t>
            </a:r>
            <a:r>
              <a:rPr lang="zh-CN" altLang="en-US" dirty="0"/>
              <a:t>递归下降调用</a:t>
            </a:r>
          </a:p>
          <a:p>
            <a:r>
              <a:rPr lang="en-US" altLang="zh-CN" dirty="0"/>
              <a:t>}</a:t>
            </a:r>
          </a:p>
          <a:p>
            <a:r>
              <a:rPr lang="en-US" altLang="zh-CN" dirty="0"/>
              <a:t>int main( ) {</a:t>
            </a:r>
          </a:p>
          <a:p>
            <a:r>
              <a:rPr lang="en-US" altLang="zh-CN" dirty="0"/>
              <a:t>    int n= </a:t>
            </a:r>
            <a:r>
              <a:rPr lang="en-US" altLang="zh-CN" dirty="0" err="1"/>
              <a:t>println</a:t>
            </a:r>
            <a:r>
              <a:rPr lang="en-US" altLang="zh-CN" dirty="0"/>
              <a:t>(1, '2', 3.3, "expand");</a:t>
            </a:r>
          </a:p>
          <a:p>
            <a:r>
              <a:rPr lang="en-US" altLang="zh-CN" dirty="0"/>
              <a:t>    return n;			//</a:t>
            </a:r>
            <a:r>
              <a:rPr lang="zh-CN" altLang="en-US" dirty="0"/>
              <a:t>返回</a:t>
            </a:r>
            <a:r>
              <a:rPr lang="en-US" altLang="zh-CN" dirty="0"/>
              <a:t>n=4</a:t>
            </a:r>
          </a:p>
          <a:p>
            <a:r>
              <a:rPr lang="en-US" altLang="zh-CN" dirty="0"/>
              <a:t>}</a:t>
            </a:r>
          </a:p>
        </p:txBody>
      </p:sp>
    </p:spTree>
    <p:extLst>
      <p:ext uri="{BB962C8B-B14F-4D97-AF65-F5344CB8AC3E}">
        <p14:creationId xmlns:p14="http://schemas.microsoft.com/office/powerpoint/2010/main" val="2406976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1957810"/>
          </a:xfrm>
        </p:spPr>
        <p:txBody>
          <a:bodyPr/>
          <a:lstStyle/>
          <a:p>
            <a:pPr>
              <a:buFont typeface="Wingdings" panose="05000000000000000000" pitchFamily="2" charset="2"/>
              <a:buChar char="u"/>
            </a:pPr>
            <a:r>
              <a:rPr lang="en-US" altLang="zh-CN" dirty="0"/>
              <a:t>13.3  </a:t>
            </a:r>
            <a:r>
              <a:rPr lang="zh-CN" altLang="en-US" dirty="0"/>
              <a:t>函数模板实例化</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59733" y="2413744"/>
            <a:ext cx="10930295" cy="2675604"/>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在调用函数时可隐式自动生成模板实例函数。</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也可使用“</a:t>
            </a:r>
            <a:r>
              <a:rPr lang="en-US" altLang="zh-CN" sz="2400" b="1" dirty="0">
                <a:latin typeface="Times New Roman" panose="02020603050405020304" pitchFamily="18" charset="0"/>
              </a:rPr>
              <a:t>template </a:t>
            </a:r>
            <a:r>
              <a:rPr lang="zh-CN" altLang="en-US" sz="2400" b="1" dirty="0">
                <a:latin typeface="Times New Roman" panose="02020603050405020304" pitchFamily="18" charset="0"/>
              </a:rPr>
              <a:t>返回类型 函数名</a:t>
            </a:r>
            <a:r>
              <a:rPr lang="en-US" altLang="zh-CN" sz="2400" b="1" dirty="0">
                <a:latin typeface="Times New Roman" panose="02020603050405020304" pitchFamily="18" charset="0"/>
              </a:rPr>
              <a:t>&lt;</a:t>
            </a:r>
            <a:r>
              <a:rPr lang="zh-CN" altLang="en-US" sz="2400" b="1" dirty="0">
                <a:latin typeface="Times New Roman" panose="02020603050405020304" pitchFamily="18" charset="0"/>
              </a:rPr>
              <a:t>类型实参</a:t>
            </a:r>
            <a:r>
              <a:rPr lang="en-US" altLang="zh-CN" sz="2400" b="1" dirty="0">
                <a:latin typeface="Times New Roman" panose="02020603050405020304" pitchFamily="18" charset="0"/>
              </a:rPr>
              <a:t>&gt;(</a:t>
            </a:r>
            <a:r>
              <a:rPr lang="zh-CN" altLang="en-US" sz="2400" b="1" dirty="0">
                <a:latin typeface="Times New Roman" panose="02020603050405020304" pitchFamily="18" charset="0"/>
              </a:rPr>
              <a:t>形参列表</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，显式强制函数模板按类型实参显式生成模板实例函数。</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有时候生成的模板实例函数不能满足要求，可定义特化的模板实例函数隐藏自动生成的模板实例函数。</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在特化定义模板的实例函数时，一定要给出特化函数的完整定义。</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一般的比较为浅比较，当涉及字符串运算时，应通过特化实现深比较。</a:t>
            </a:r>
            <a:endParaRPr lang="en-US" altLang="zh-CN" sz="2400" b="1" dirty="0">
              <a:latin typeface="Times New Roman" panose="02020603050405020304" pitchFamily="18" charset="0"/>
            </a:endParaRPr>
          </a:p>
        </p:txBody>
      </p:sp>
    </p:spTree>
    <p:extLst>
      <p:ext uri="{BB962C8B-B14F-4D97-AF65-F5344CB8AC3E}">
        <p14:creationId xmlns:p14="http://schemas.microsoft.com/office/powerpoint/2010/main" val="1931617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E60402F0-5ED2-4DCB-A1AA-E87D661F9CDF}"/>
              </a:ext>
            </a:extLst>
          </p:cNvPr>
          <p:cNvSpPr txBox="1"/>
          <p:nvPr/>
        </p:nvSpPr>
        <p:spPr>
          <a:xfrm>
            <a:off x="914400" y="1842716"/>
            <a:ext cx="10515599" cy="3970318"/>
          </a:xfrm>
          <a:prstGeom prst="rect">
            <a:avLst/>
          </a:prstGeom>
          <a:noFill/>
        </p:spPr>
        <p:txBody>
          <a:bodyPr wrap="square">
            <a:spAutoFit/>
          </a:bodyPr>
          <a:lstStyle/>
          <a:p>
            <a:r>
              <a:rPr lang="en-US" altLang="zh-CN" dirty="0"/>
              <a:t>【</a:t>
            </a:r>
            <a:r>
              <a:rPr lang="zh-CN" altLang="en-US" dirty="0"/>
              <a:t>例</a:t>
            </a:r>
            <a:r>
              <a:rPr lang="en-US" altLang="zh-CN" dirty="0"/>
              <a:t>13.7】</a:t>
            </a:r>
            <a:r>
              <a:rPr lang="zh-CN" altLang="en-US" dirty="0"/>
              <a:t>模板实例函数的生成以及隐藏。</a:t>
            </a:r>
          </a:p>
          <a:p>
            <a:endParaRPr lang="zh-CN" altLang="en-US" dirty="0"/>
          </a:p>
          <a:p>
            <a:r>
              <a:rPr lang="en-US" altLang="zh-CN" dirty="0"/>
              <a:t>#define _CRT_SECURE_NO_WARNINGS	//</a:t>
            </a:r>
            <a:r>
              <a:rPr lang="zh-CN" altLang="en-US" dirty="0"/>
              <a:t>防止</a:t>
            </a:r>
            <a:r>
              <a:rPr lang="en-US" altLang="zh-CN" dirty="0" err="1"/>
              <a:t>strcmp</a:t>
            </a:r>
            <a:r>
              <a:rPr lang="zh-CN" altLang="en-US" dirty="0"/>
              <a:t>出现指针使用安全警告</a:t>
            </a:r>
          </a:p>
          <a:p>
            <a:r>
              <a:rPr lang="en-US" altLang="zh-CN" dirty="0"/>
              <a:t>#include &lt;</a:t>
            </a:r>
            <a:r>
              <a:rPr lang="en-US" altLang="zh-CN" dirty="0" err="1"/>
              <a:t>string.h</a:t>
            </a:r>
            <a:r>
              <a:rPr lang="en-US" altLang="zh-CN" dirty="0"/>
              <a:t>&gt;			//</a:t>
            </a:r>
            <a:r>
              <a:rPr lang="zh-CN" altLang="en-US" dirty="0"/>
              <a:t>定义函数模板</a:t>
            </a:r>
            <a:r>
              <a:rPr lang="en-US" altLang="zh-CN" dirty="0"/>
              <a:t>max()</a:t>
            </a:r>
          </a:p>
          <a:p>
            <a:r>
              <a:rPr lang="en-US" altLang="zh-CN" dirty="0"/>
              <a:t>template &lt;</a:t>
            </a:r>
            <a:r>
              <a:rPr lang="en-US" altLang="zh-CN" dirty="0" err="1"/>
              <a:t>typename</a:t>
            </a:r>
            <a:r>
              <a:rPr lang="en-US" altLang="zh-CN" dirty="0"/>
              <a:t> T&gt;</a:t>
            </a:r>
          </a:p>
          <a:p>
            <a:r>
              <a:rPr lang="en-US" altLang="zh-CN" dirty="0"/>
              <a:t>T max(T a, T b)</a:t>
            </a:r>
          </a:p>
          <a:p>
            <a:r>
              <a:rPr lang="en-US" altLang="zh-CN" dirty="0"/>
              <a:t>{</a:t>
            </a:r>
          </a:p>
          <a:p>
            <a:r>
              <a:rPr lang="en-US" altLang="zh-CN" dirty="0"/>
              <a:t>    return a&gt;</a:t>
            </a:r>
            <a:r>
              <a:rPr lang="en-US" altLang="zh-CN" dirty="0" err="1"/>
              <a:t>b?a:b</a:t>
            </a:r>
            <a:r>
              <a:rPr lang="en-US" altLang="zh-CN" dirty="0"/>
              <a:t>;</a:t>
            </a:r>
          </a:p>
          <a:p>
            <a:r>
              <a:rPr lang="en-US" altLang="zh-CN" dirty="0"/>
              <a:t>}</a:t>
            </a:r>
          </a:p>
          <a:p>
            <a:r>
              <a:rPr lang="en-US" altLang="zh-CN" dirty="0"/>
              <a:t>template &lt; &gt;		    		//</a:t>
            </a:r>
            <a:r>
              <a:rPr lang="zh-CN" altLang="en-US" dirty="0"/>
              <a:t>此行可省，特化实例函数：特化函数将被优先调用</a:t>
            </a:r>
          </a:p>
          <a:p>
            <a:r>
              <a:rPr lang="en-US" altLang="zh-CN" dirty="0"/>
              <a:t>const char *max(const char *x, const char *y)	//</a:t>
            </a:r>
            <a:r>
              <a:rPr lang="zh-CN" altLang="en-US" dirty="0"/>
              <a:t>特化函数：用于隐藏模板实例函数</a:t>
            </a:r>
          </a:p>
          <a:p>
            <a:r>
              <a:rPr lang="en-US" altLang="zh-CN" dirty="0"/>
              <a:t>{ </a:t>
            </a:r>
          </a:p>
          <a:p>
            <a:r>
              <a:rPr lang="en-US" altLang="zh-CN" dirty="0"/>
              <a:t>    return </a:t>
            </a:r>
            <a:r>
              <a:rPr lang="en-US" altLang="zh-CN" dirty="0" err="1"/>
              <a:t>strcmp</a:t>
            </a:r>
            <a:r>
              <a:rPr lang="en-US" altLang="zh-CN" dirty="0"/>
              <a:t>(x, y)&gt;0?x:y;			//</a:t>
            </a:r>
            <a:r>
              <a:rPr lang="zh-CN" altLang="en-US" dirty="0"/>
              <a:t>进行字符串内容比较</a:t>
            </a:r>
          </a:p>
          <a:p>
            <a:r>
              <a:rPr lang="en-US" altLang="zh-CN" dirty="0"/>
              <a:t>}</a:t>
            </a:r>
          </a:p>
        </p:txBody>
      </p:sp>
    </p:spTree>
    <p:extLst>
      <p:ext uri="{BB962C8B-B14F-4D97-AF65-F5344CB8AC3E}">
        <p14:creationId xmlns:p14="http://schemas.microsoft.com/office/powerpoint/2010/main" val="3174234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C70EB376-F578-4728-8CD5-BD04FB3FAF99}"/>
              </a:ext>
            </a:extLst>
          </p:cNvPr>
          <p:cNvSpPr txBox="1"/>
          <p:nvPr/>
        </p:nvSpPr>
        <p:spPr>
          <a:xfrm>
            <a:off x="933275" y="1856644"/>
            <a:ext cx="10515600" cy="3139321"/>
          </a:xfrm>
          <a:prstGeom prst="rect">
            <a:avLst/>
          </a:prstGeom>
          <a:noFill/>
        </p:spPr>
        <p:txBody>
          <a:bodyPr wrap="square">
            <a:spAutoFit/>
          </a:bodyPr>
          <a:lstStyle/>
          <a:p>
            <a:r>
              <a:rPr lang="en-US" altLang="zh-CN" dirty="0"/>
              <a:t>int u, v;</a:t>
            </a:r>
          </a:p>
          <a:p>
            <a:r>
              <a:rPr lang="en-US" altLang="zh-CN" dirty="0"/>
              <a:t>int greed(int x, int y=max(u, v))	//</a:t>
            </a:r>
            <a:r>
              <a:rPr lang="zh-CN" altLang="en-US" dirty="0"/>
              <a:t>产生默认值时生成模板实例函数</a:t>
            </a:r>
            <a:r>
              <a:rPr lang="en-US" altLang="zh-CN" dirty="0"/>
              <a:t>int max(int, int)</a:t>
            </a:r>
          </a:p>
          <a:p>
            <a:r>
              <a:rPr lang="en-US" altLang="zh-CN" dirty="0"/>
              <a:t>{</a:t>
            </a:r>
          </a:p>
          <a:p>
            <a:r>
              <a:rPr lang="en-US" altLang="zh-CN" dirty="0"/>
              <a:t>    return x*y;</a:t>
            </a:r>
          </a:p>
          <a:p>
            <a:r>
              <a:rPr lang="en-US" altLang="zh-CN" dirty="0"/>
              <a:t>}</a:t>
            </a:r>
          </a:p>
          <a:p>
            <a:r>
              <a:rPr lang="en-US" altLang="zh-CN" dirty="0"/>
              <a:t>void main(void)</a:t>
            </a:r>
          </a:p>
          <a:p>
            <a:r>
              <a:rPr lang="en-US" altLang="zh-CN" dirty="0"/>
              <a:t>{</a:t>
            </a:r>
          </a:p>
          <a:p>
            <a:r>
              <a:rPr lang="en-US" altLang="zh-CN" dirty="0"/>
              <a:t>    const char *p="ABCD";		//</a:t>
            </a:r>
            <a:r>
              <a:rPr lang="zh-CN" altLang="en-US" dirty="0"/>
              <a:t>字符串常量</a:t>
            </a:r>
            <a:r>
              <a:rPr lang="en-US" altLang="zh-CN" dirty="0"/>
              <a:t>"ABCD"</a:t>
            </a:r>
            <a:r>
              <a:rPr lang="zh-CN" altLang="en-US" dirty="0"/>
              <a:t>的默认类型为</a:t>
            </a:r>
            <a:r>
              <a:rPr lang="en-US" altLang="zh-CN" dirty="0"/>
              <a:t>const char*</a:t>
            </a:r>
          </a:p>
          <a:p>
            <a:r>
              <a:rPr lang="en-US" altLang="zh-CN" dirty="0"/>
              <a:t>    const char *q="EFGH";</a:t>
            </a:r>
          </a:p>
          <a:p>
            <a:r>
              <a:rPr lang="en-US" altLang="zh-CN" dirty="0"/>
              <a:t>    p=max(p, q);			//</a:t>
            </a:r>
            <a:r>
              <a:rPr lang="zh-CN" altLang="en-US" dirty="0"/>
              <a:t>调用特化定义的实例函数，进行字符串内容比较		</a:t>
            </a:r>
          </a:p>
          <a:p>
            <a:r>
              <a:rPr lang="en-US" altLang="zh-CN" dirty="0"/>
              <a:t>}</a:t>
            </a:r>
          </a:p>
        </p:txBody>
      </p:sp>
    </p:spTree>
    <p:extLst>
      <p:ext uri="{BB962C8B-B14F-4D97-AF65-F5344CB8AC3E}">
        <p14:creationId xmlns:p14="http://schemas.microsoft.com/office/powerpoint/2010/main" val="478854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1957810"/>
          </a:xfrm>
        </p:spPr>
        <p:txBody>
          <a:bodyPr/>
          <a:lstStyle/>
          <a:p>
            <a:pPr>
              <a:buFont typeface="Wingdings" panose="05000000000000000000" pitchFamily="2" charset="2"/>
              <a:buChar char="u"/>
            </a:pPr>
            <a:r>
              <a:rPr lang="en-US" altLang="zh-CN" dirty="0"/>
              <a:t>13.4   </a:t>
            </a:r>
            <a:r>
              <a:rPr lang="zh-CN" altLang="en-US" dirty="0"/>
              <a:t>类模板</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59733" y="2413744"/>
            <a:ext cx="10930295" cy="2343206"/>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类模板也称为类属类或参数化的类，用于为相似的类定义一种通用模式。</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编译程序根据类型实参生成相应的类模板实例类，也可称为模板类或类模板实例。</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类模板既可包含类型参数，也可包括非类型参数。</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类型参数可以包含</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个以上乃至任意个类型形参。</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非类型形参在实例化是必须使用常量做为实参。</a:t>
            </a:r>
            <a:endParaRPr lang="en-US" altLang="zh-CN" sz="2400" b="1" dirty="0">
              <a:latin typeface="Times New Roman" panose="02020603050405020304" pitchFamily="18" charset="0"/>
            </a:endParaRPr>
          </a:p>
        </p:txBody>
      </p:sp>
    </p:spTree>
    <p:extLst>
      <p:ext uri="{BB962C8B-B14F-4D97-AF65-F5344CB8AC3E}">
        <p14:creationId xmlns:p14="http://schemas.microsoft.com/office/powerpoint/2010/main" val="3914350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E5ABF2E6-B0D6-47AF-B3E7-5D200DC8E48A}"/>
              </a:ext>
            </a:extLst>
          </p:cNvPr>
          <p:cNvSpPr txBox="1"/>
          <p:nvPr/>
        </p:nvSpPr>
        <p:spPr>
          <a:xfrm>
            <a:off x="989901" y="1686730"/>
            <a:ext cx="10363899" cy="4355038"/>
          </a:xfrm>
          <a:prstGeom prst="rect">
            <a:avLst/>
          </a:prstGeom>
          <a:noFill/>
        </p:spPr>
        <p:txBody>
          <a:bodyPr wrap="square">
            <a:spAutoFit/>
          </a:bodyPr>
          <a:lstStyle/>
          <a:p>
            <a:pPr indent="254000" algn="just" hangingPunct="0"/>
            <a:r>
              <a:rPr lang="zh-CN" altLang="zh-CN" sz="2000" kern="100" dirty="0">
                <a:effectLst/>
                <a:latin typeface="Arial" panose="020B0604020202020204" pitchFamily="34" charset="0"/>
                <a:ea typeface="方正黑体简体"/>
                <a:cs typeface="Arial" panose="020B0604020202020204" pitchFamily="34" charset="0"/>
              </a:rPr>
              <a:t>【例</a:t>
            </a:r>
            <a:r>
              <a:rPr lang="en-US" altLang="zh-CN" sz="2000" kern="100" dirty="0">
                <a:effectLst/>
                <a:latin typeface="Arial" panose="020B0604020202020204" pitchFamily="34" charset="0"/>
                <a:ea typeface="方正黑体简体"/>
              </a:rPr>
              <a:t>13.9</a:t>
            </a:r>
            <a:r>
              <a:rPr lang="zh-CN" altLang="zh-CN" sz="2000" kern="100" dirty="0">
                <a:effectLst/>
                <a:latin typeface="Arial" panose="020B0604020202020204" pitchFamily="34" charset="0"/>
                <a:ea typeface="方正黑体简体"/>
                <a:cs typeface="Arial" panose="020B0604020202020204" pitchFamily="34" charset="0"/>
              </a:rPr>
              <a:t>】</a:t>
            </a:r>
            <a:r>
              <a:rPr lang="zh-CN" altLang="zh-CN" sz="2000" kern="100" dirty="0">
                <a:effectLst/>
                <a:latin typeface="Times New Roman" panose="02020603050405020304" pitchFamily="18" charset="0"/>
                <a:ea typeface="方正书宋简体"/>
              </a:rPr>
              <a:t>定义向量类的类模板。</a:t>
            </a:r>
          </a:p>
          <a:p>
            <a:pPr indent="254000" algn="just" hangingPunct="0">
              <a:lnSpc>
                <a:spcPts val="600"/>
              </a:lnSpc>
            </a:pPr>
            <a:r>
              <a:rPr lang="en-US" altLang="zh-CN" sz="2000" kern="100" dirty="0">
                <a:effectLst/>
                <a:latin typeface="Times New Roman" panose="02020603050405020304" pitchFamily="18" charset="0"/>
                <a:ea typeface="方正书宋简体"/>
              </a:rPr>
              <a:t> </a:t>
            </a:r>
            <a:endParaRPr lang="zh-CN" altLang="zh-CN" sz="2000" kern="100" dirty="0">
              <a:effectLst/>
              <a:latin typeface="Times New Roman" panose="02020603050405020304" pitchFamily="18" charset="0"/>
              <a:ea typeface="方正书宋简体"/>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template &lt;class T, int v=20&gt;	//</a:t>
            </a:r>
            <a:r>
              <a:rPr lang="zh-CN" altLang="zh-CN" sz="1800" dirty="0">
                <a:effectLst/>
                <a:latin typeface="Times New Roman" panose="02020603050405020304" pitchFamily="18" charset="0"/>
                <a:ea typeface="方正书宋简体"/>
                <a:cs typeface="Consolas" panose="020B0609020204030204" pitchFamily="49" charset="0"/>
              </a:rPr>
              <a:t>类模板的模板参数列表有非类型形参</a:t>
            </a:r>
            <a:r>
              <a:rPr lang="en-US" altLang="zh-CN" sz="1800" dirty="0">
                <a:effectLst/>
                <a:latin typeface="Times New Roman" panose="02020603050405020304" pitchFamily="18" charset="0"/>
                <a:ea typeface="方正书宋简体"/>
                <a:cs typeface="Consolas" panose="020B0609020204030204" pitchFamily="49" charset="0"/>
              </a:rPr>
              <a:t>v</a:t>
            </a:r>
            <a:r>
              <a:rPr lang="zh-CN" altLang="zh-CN" sz="1800" dirty="0">
                <a:effectLst/>
                <a:latin typeface="Times New Roman" panose="02020603050405020304" pitchFamily="18" charset="0"/>
                <a:ea typeface="方正书宋简体"/>
                <a:cs typeface="Consolas" panose="020B0609020204030204" pitchFamily="49" charset="0"/>
              </a:rPr>
              <a:t>，默认值为</a:t>
            </a:r>
            <a:r>
              <a:rPr lang="en-US" altLang="zh-CN" sz="1800" dirty="0">
                <a:effectLst/>
                <a:latin typeface="Times New Roman" panose="02020603050405020304" pitchFamily="18" charset="0"/>
                <a:ea typeface="方正书宋简体"/>
                <a:cs typeface="Consolas" panose="020B0609020204030204" pitchFamily="49" charset="0"/>
              </a:rPr>
              <a:t>20</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class VECTOR</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    T  *data;</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    int  size;</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public:</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    VECTOR(int n = v+5);		//</a:t>
            </a:r>
            <a:r>
              <a:rPr lang="zh-CN" altLang="zh-CN" sz="1800" dirty="0">
                <a:effectLst/>
                <a:latin typeface="Times New Roman" panose="02020603050405020304" pitchFamily="18" charset="0"/>
                <a:ea typeface="方正书宋简体"/>
                <a:cs typeface="Consolas" panose="020B0609020204030204" pitchFamily="49" charset="0"/>
              </a:rPr>
              <a:t>由</a:t>
            </a:r>
            <a:r>
              <a:rPr lang="en-US" altLang="zh-CN" sz="1800" dirty="0">
                <a:effectLst/>
                <a:latin typeface="Times New Roman" panose="02020603050405020304" pitchFamily="18" charset="0"/>
                <a:ea typeface="方正书宋简体"/>
                <a:cs typeface="Consolas" panose="020B0609020204030204" pitchFamily="49" charset="0"/>
              </a:rPr>
              <a:t>v</a:t>
            </a:r>
            <a:r>
              <a:rPr lang="zh-CN" altLang="zh-CN" sz="1800" dirty="0">
                <a:effectLst/>
                <a:latin typeface="Times New Roman" panose="02020603050405020304" pitchFamily="18" charset="0"/>
                <a:ea typeface="方正书宋简体"/>
                <a:cs typeface="Consolas" panose="020B0609020204030204" pitchFamily="49" charset="0"/>
              </a:rPr>
              <a:t>构成表达式</a:t>
            </a:r>
            <a:r>
              <a:rPr lang="en-US" altLang="zh-CN" sz="1800" dirty="0">
                <a:effectLst/>
                <a:latin typeface="Times New Roman" panose="02020603050405020304" pitchFamily="18" charset="0"/>
                <a:ea typeface="方正书宋简体"/>
                <a:cs typeface="Consolas" panose="020B0609020204030204" pitchFamily="49" charset="0"/>
              </a:rPr>
              <a:t>v+5</a:t>
            </a:r>
            <a:r>
              <a:rPr lang="zh-CN" altLang="zh-CN" sz="1800" dirty="0">
                <a:effectLst/>
                <a:latin typeface="Times New Roman" panose="02020603050405020304" pitchFamily="18" charset="0"/>
                <a:ea typeface="方正书宋简体"/>
                <a:cs typeface="Consolas" panose="020B0609020204030204" pitchFamily="49" charset="0"/>
              </a:rPr>
              <a:t>，将其作为构造函数成员形参的默认值</a:t>
            </a: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    ~VECTOR( ) </a:t>
            </a:r>
            <a:r>
              <a:rPr lang="en-US" altLang="zh-CN" sz="1800" dirty="0" err="1">
                <a:effectLst/>
                <a:latin typeface="Times New Roman" panose="02020603050405020304" pitchFamily="18" charset="0"/>
                <a:ea typeface="方正书宋简体"/>
                <a:cs typeface="Consolas" panose="020B0609020204030204" pitchFamily="49" charset="0"/>
              </a:rPr>
              <a:t>noexcept</a:t>
            </a:r>
            <a:r>
              <a:rPr lang="en-US" altLang="zh-CN" sz="1800" dirty="0">
                <a:effectLst/>
                <a:latin typeface="Times New Roman" panose="02020603050405020304" pitchFamily="18" charset="0"/>
                <a:ea typeface="方正书宋简体"/>
                <a:cs typeface="Consolas" panose="020B0609020204030204" pitchFamily="49" charset="0"/>
              </a:rPr>
              <a:t>;</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    T &amp;operator[ ](int);</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template &lt;class T, int v&gt;		</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VECTOR &lt;T, v&gt;::VECTOR(int n)	//</a:t>
            </a:r>
            <a:r>
              <a:rPr lang="zh-CN" altLang="zh-CN" sz="1800" dirty="0">
                <a:effectLst/>
                <a:latin typeface="Times New Roman" panose="02020603050405020304" pitchFamily="18" charset="0"/>
                <a:ea typeface="方正书宋简体"/>
                <a:cs typeface="Consolas" panose="020B0609020204030204" pitchFamily="49" charset="0"/>
              </a:rPr>
              <a:t>须用</a:t>
            </a:r>
            <a:r>
              <a:rPr lang="en-US" altLang="zh-CN" sz="1800" dirty="0">
                <a:effectLst/>
                <a:latin typeface="Times New Roman" panose="02020603050405020304" pitchFamily="18" charset="0"/>
                <a:ea typeface="方正书宋简体"/>
                <a:cs typeface="Consolas" panose="020B0609020204030204" pitchFamily="49" charset="0"/>
              </a:rPr>
              <a:t>VECTOR &lt;T, v&gt;</a:t>
            </a:r>
            <a:r>
              <a:rPr lang="zh-CN" altLang="zh-CN" sz="1800" dirty="0">
                <a:effectLst/>
                <a:latin typeface="Times New Roman" panose="02020603050405020304" pitchFamily="18" charset="0"/>
                <a:ea typeface="方正书宋简体"/>
                <a:cs typeface="Consolas" panose="020B0609020204030204" pitchFamily="49" charset="0"/>
              </a:rPr>
              <a:t>作为类名</a:t>
            </a: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    data = new T[size = n];  }</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endParaRPr lang="zh-CN" altLang="zh-CN" sz="1800" dirty="0">
              <a:effectLst/>
              <a:latin typeface="Times New Roman" panose="02020603050405020304" pitchFamily="18" charset="0"/>
              <a:ea typeface="方正书宋简体"/>
              <a:cs typeface="Consolas" panose="020B0609020204030204" pitchFamily="49" charset="0"/>
            </a:endParaRPr>
          </a:p>
        </p:txBody>
      </p:sp>
    </p:spTree>
    <p:extLst>
      <p:ext uri="{BB962C8B-B14F-4D97-AF65-F5344CB8AC3E}">
        <p14:creationId xmlns:p14="http://schemas.microsoft.com/office/powerpoint/2010/main" val="132500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7E9FABC9-C950-4309-8625-5D51B858CA58}"/>
              </a:ext>
            </a:extLst>
          </p:cNvPr>
          <p:cNvSpPr txBox="1"/>
          <p:nvPr/>
        </p:nvSpPr>
        <p:spPr>
          <a:xfrm>
            <a:off x="920692" y="1798275"/>
            <a:ext cx="8969927" cy="3416320"/>
          </a:xfrm>
          <a:prstGeom prst="rect">
            <a:avLst/>
          </a:prstGeom>
          <a:noFill/>
        </p:spPr>
        <p:txBody>
          <a:bodyPr wrap="square">
            <a:spAutoFit/>
          </a:bodyPr>
          <a:lstStyle/>
          <a:p>
            <a:r>
              <a:rPr lang="en-US" altLang="zh-CN" dirty="0"/>
              <a:t>template &lt;class T, int v&gt;</a:t>
            </a:r>
          </a:p>
          <a:p>
            <a:r>
              <a:rPr lang="en-US" altLang="zh-CN" dirty="0"/>
              <a:t>VECTOR &lt;T, v&gt;::~VECTOR( ) </a:t>
            </a:r>
            <a:r>
              <a:rPr lang="en-US" altLang="zh-CN" dirty="0" err="1"/>
              <a:t>noexcept</a:t>
            </a:r>
            <a:r>
              <a:rPr lang="en-US" altLang="zh-CN" dirty="0"/>
              <a:t> 	//</a:t>
            </a:r>
            <a:r>
              <a:rPr lang="zh-CN" altLang="en-US" dirty="0"/>
              <a:t>须用</a:t>
            </a:r>
            <a:r>
              <a:rPr lang="en-US" altLang="zh-CN" dirty="0"/>
              <a:t>VECTOR &lt;T, v&gt;</a:t>
            </a:r>
            <a:r>
              <a:rPr lang="zh-CN" altLang="en-US" dirty="0"/>
              <a:t>作为类名</a:t>
            </a:r>
          </a:p>
          <a:p>
            <a:r>
              <a:rPr lang="en-US" altLang="zh-CN" dirty="0"/>
              <a:t>{</a:t>
            </a:r>
          </a:p>
          <a:p>
            <a:r>
              <a:rPr lang="en-US" altLang="zh-CN" dirty="0"/>
              <a:t>    if (data) delete data;</a:t>
            </a:r>
          </a:p>
          <a:p>
            <a:r>
              <a:rPr lang="en-US" altLang="zh-CN" dirty="0"/>
              <a:t>    data = </a:t>
            </a:r>
            <a:r>
              <a:rPr lang="en-US" altLang="zh-CN" dirty="0" err="1"/>
              <a:t>nullptr</a:t>
            </a:r>
            <a:r>
              <a:rPr lang="en-US" altLang="zh-CN" dirty="0"/>
              <a:t>;</a:t>
            </a:r>
          </a:p>
          <a:p>
            <a:r>
              <a:rPr lang="en-US" altLang="zh-CN" dirty="0"/>
              <a:t>    size = 0;</a:t>
            </a:r>
          </a:p>
          <a:p>
            <a:r>
              <a:rPr lang="en-US" altLang="zh-CN" dirty="0"/>
              <a:t>}</a:t>
            </a:r>
          </a:p>
          <a:p>
            <a:r>
              <a:rPr lang="en-US" altLang="zh-CN" dirty="0"/>
              <a:t>template &lt;class T, int v&gt;</a:t>
            </a:r>
          </a:p>
          <a:p>
            <a:r>
              <a:rPr lang="en-US" altLang="zh-CN" dirty="0"/>
              <a:t>T &amp;VECTOR &lt;T, v&gt;::operator[ ](int </a:t>
            </a:r>
            <a:r>
              <a:rPr lang="en-US" altLang="zh-CN" dirty="0" err="1"/>
              <a:t>i</a:t>
            </a:r>
            <a:r>
              <a:rPr lang="en-US" altLang="zh-CN" dirty="0"/>
              <a:t>) 		//</a:t>
            </a:r>
            <a:r>
              <a:rPr lang="zh-CN" altLang="en-US" dirty="0"/>
              <a:t>须用</a:t>
            </a:r>
            <a:r>
              <a:rPr lang="en-US" altLang="zh-CN" dirty="0"/>
              <a:t>VECTOR &lt;T, v&gt;</a:t>
            </a:r>
            <a:r>
              <a:rPr lang="zh-CN" altLang="en-US" dirty="0"/>
              <a:t>作为类名</a:t>
            </a:r>
          </a:p>
          <a:p>
            <a:r>
              <a:rPr lang="en-US" altLang="zh-CN" dirty="0"/>
              <a:t>{</a:t>
            </a:r>
          </a:p>
          <a:p>
            <a:r>
              <a:rPr lang="en-US" altLang="zh-CN" dirty="0"/>
              <a:t>    return data[</a:t>
            </a:r>
            <a:r>
              <a:rPr lang="en-US" altLang="zh-CN" dirty="0" err="1"/>
              <a:t>i</a:t>
            </a:r>
            <a:r>
              <a:rPr lang="en-US" altLang="zh-CN" dirty="0"/>
              <a:t>];</a:t>
            </a:r>
          </a:p>
          <a:p>
            <a:r>
              <a:rPr lang="en-US" altLang="zh-CN" dirty="0"/>
              <a:t>}</a:t>
            </a:r>
          </a:p>
        </p:txBody>
      </p:sp>
    </p:spTree>
    <p:extLst>
      <p:ext uri="{BB962C8B-B14F-4D97-AF65-F5344CB8AC3E}">
        <p14:creationId xmlns:p14="http://schemas.microsoft.com/office/powerpoint/2010/main" val="671254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13.1  </a:t>
            </a:r>
            <a:r>
              <a:rPr lang="zh-CN" altLang="en-US" dirty="0"/>
              <a:t>变量模板及其实例</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3008003"/>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en-US" altLang="zh-CN" sz="2400" b="1" dirty="0">
                <a:latin typeface="Times New Roman" panose="02020603050405020304" pitchFamily="18" charset="0"/>
              </a:rPr>
              <a:t>C++</a:t>
            </a:r>
            <a:r>
              <a:rPr lang="zh-CN" altLang="en-US" sz="2400" b="1" dirty="0">
                <a:latin typeface="Times New Roman" panose="02020603050405020304" pitchFamily="18" charset="0"/>
              </a:rPr>
              <a:t>提供了</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种类型的模板，即变量模板、函数模板和类模板。</a:t>
            </a: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变量模板使用类型形参定义变量的类型，可根据类型实参生成变量模板的实例变量。</a:t>
            </a: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生成实例变量的途径有两种：一种是从变量模板隐式地或显式地生成模板实例变量；另一种是通过函数模板（见</a:t>
            </a:r>
            <a:r>
              <a:rPr lang="en-US" altLang="zh-CN" sz="2400" b="1" dirty="0">
                <a:latin typeface="Times New Roman" panose="02020603050405020304" pitchFamily="18" charset="0"/>
              </a:rPr>
              <a:t>13.2</a:t>
            </a:r>
            <a:r>
              <a:rPr lang="zh-CN" altLang="en-US" sz="2400" b="1" dirty="0">
                <a:latin typeface="Times New Roman" panose="02020603050405020304" pitchFamily="18" charset="0"/>
              </a:rPr>
              <a:t>节）和类模板（见</a:t>
            </a:r>
            <a:r>
              <a:rPr lang="en-US" altLang="zh-CN" sz="2400" b="1" dirty="0">
                <a:latin typeface="Times New Roman" panose="02020603050405020304" pitchFamily="18" charset="0"/>
              </a:rPr>
              <a:t>13.4</a:t>
            </a:r>
            <a:r>
              <a:rPr lang="zh-CN" altLang="en-US" sz="2400" b="1" dirty="0">
                <a:latin typeface="Times New Roman" panose="02020603050405020304" pitchFamily="18" charset="0"/>
              </a:rPr>
              <a:t>节）生成。</a:t>
            </a: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在定义变量模板时，类型形参的名称可以使用关键字</a:t>
            </a:r>
            <a:r>
              <a:rPr lang="en-US" altLang="zh-CN" sz="2400" b="1" dirty="0">
                <a:latin typeface="Times New Roman" panose="02020603050405020304" pitchFamily="18" charset="0"/>
              </a:rPr>
              <a:t>class</a:t>
            </a:r>
            <a:r>
              <a:rPr lang="zh-CN" altLang="en-US" sz="2400" b="1" dirty="0">
                <a:latin typeface="Times New Roman" panose="02020603050405020304" pitchFamily="18" charset="0"/>
              </a:rPr>
              <a:t>或者</a:t>
            </a:r>
            <a:r>
              <a:rPr lang="en-US" altLang="zh-CN" sz="2400" b="1" dirty="0" err="1">
                <a:latin typeface="Times New Roman" panose="02020603050405020304" pitchFamily="18" charset="0"/>
              </a:rPr>
              <a:t>typename</a:t>
            </a:r>
            <a:r>
              <a:rPr lang="zh-CN" altLang="en-US" sz="2400" b="1" dirty="0">
                <a:latin typeface="Times New Roman" panose="02020603050405020304" pitchFamily="18" charset="0"/>
              </a:rPr>
              <a:t>定义，即可以使用“</a:t>
            </a:r>
            <a:r>
              <a:rPr lang="en-US" altLang="zh-CN" sz="2400" b="1" dirty="0">
                <a:latin typeface="Times New Roman" panose="02020603050405020304" pitchFamily="18" charset="0"/>
              </a:rPr>
              <a:t>template&lt;class T&gt;”</a:t>
            </a:r>
            <a:r>
              <a:rPr lang="zh-CN" altLang="en-US" sz="2400" b="1" dirty="0">
                <a:latin typeface="Times New Roman" panose="02020603050405020304" pitchFamily="18" charset="0"/>
              </a:rPr>
              <a:t>或者“</a:t>
            </a:r>
            <a:r>
              <a:rPr lang="en-US" altLang="zh-CN" sz="2400" b="1" dirty="0">
                <a:latin typeface="Times New Roman" panose="02020603050405020304" pitchFamily="18" charset="0"/>
              </a:rPr>
              <a:t>template&lt;</a:t>
            </a:r>
            <a:r>
              <a:rPr lang="en-US" altLang="zh-CN" sz="2400" b="1" dirty="0" err="1">
                <a:latin typeface="Times New Roman" panose="02020603050405020304" pitchFamily="18" charset="0"/>
              </a:rPr>
              <a:t>typename</a:t>
            </a:r>
            <a:r>
              <a:rPr lang="en-US" altLang="zh-CN" sz="2400" b="1" dirty="0">
                <a:latin typeface="Times New Roman" panose="02020603050405020304" pitchFamily="18" charset="0"/>
              </a:rPr>
              <a:t> T&gt;”</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生成模板实例变量时，将使用实际类型名、类名或类模板实例代替</a:t>
            </a:r>
            <a:r>
              <a:rPr lang="en-US" altLang="zh-CN" sz="2400" b="1" dirty="0">
                <a:latin typeface="Times New Roman" panose="02020603050405020304" pitchFamily="18" charset="0"/>
              </a:rPr>
              <a:t>T</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p:txBody>
      </p:sp>
    </p:spTree>
    <p:extLst>
      <p:ext uri="{BB962C8B-B14F-4D97-AF65-F5344CB8AC3E}">
        <p14:creationId xmlns:p14="http://schemas.microsoft.com/office/powerpoint/2010/main" val="1769782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F06D9D8B-611B-4780-B42C-61040B1F8C8B}"/>
              </a:ext>
            </a:extLst>
          </p:cNvPr>
          <p:cNvSpPr txBox="1"/>
          <p:nvPr/>
        </p:nvSpPr>
        <p:spPr>
          <a:xfrm>
            <a:off x="989900" y="2018370"/>
            <a:ext cx="9924177" cy="3693319"/>
          </a:xfrm>
          <a:prstGeom prst="rect">
            <a:avLst/>
          </a:prstGeom>
          <a:noFill/>
        </p:spPr>
        <p:txBody>
          <a:bodyPr wrap="square">
            <a:spAutoFit/>
          </a:bodyPr>
          <a:lstStyle/>
          <a:p>
            <a:r>
              <a:rPr lang="en-US" altLang="zh-CN" dirty="0"/>
              <a:t>void main(void)</a:t>
            </a:r>
          </a:p>
          <a:p>
            <a:r>
              <a:rPr lang="en-US" altLang="zh-CN" dirty="0"/>
              <a:t>{</a:t>
            </a:r>
          </a:p>
          <a:p>
            <a:r>
              <a:rPr lang="en-US" altLang="zh-CN" dirty="0"/>
              <a:t>    VECTOR&lt;int&gt; 	LI(10);		//</a:t>
            </a:r>
            <a:r>
              <a:rPr lang="zh-CN" altLang="en-US" dirty="0"/>
              <a:t>定义包含</a:t>
            </a:r>
            <a:r>
              <a:rPr lang="en-US" altLang="zh-CN" dirty="0"/>
              <a:t>15</a:t>
            </a:r>
            <a:r>
              <a:rPr lang="zh-CN" altLang="en-US" dirty="0"/>
              <a:t>个元素的整型向量</a:t>
            </a:r>
            <a:r>
              <a:rPr lang="en-US" altLang="zh-CN" dirty="0"/>
              <a:t>LI</a:t>
            </a:r>
          </a:p>
          <a:p>
            <a:r>
              <a:rPr lang="en-US" altLang="zh-CN" dirty="0"/>
              <a:t>    VECTOR&lt;short&gt; LS;		//</a:t>
            </a:r>
            <a:r>
              <a:rPr lang="zh-CN" altLang="en-US" dirty="0"/>
              <a:t>定义包含</a:t>
            </a:r>
            <a:r>
              <a:rPr lang="en-US" altLang="zh-CN" dirty="0"/>
              <a:t>25</a:t>
            </a:r>
            <a:r>
              <a:rPr lang="zh-CN" altLang="en-US" dirty="0"/>
              <a:t>个元素的短整型向量</a:t>
            </a:r>
            <a:r>
              <a:rPr lang="en-US" altLang="zh-CN" dirty="0"/>
              <a:t>LS</a:t>
            </a:r>
          </a:p>
          <a:p>
            <a:r>
              <a:rPr lang="en-US" altLang="zh-CN" dirty="0"/>
              <a:t>    VECTOR&lt;int&gt;   	LL(30);		//</a:t>
            </a:r>
            <a:r>
              <a:rPr lang="zh-CN" altLang="en-US" dirty="0"/>
              <a:t>定义包含</a:t>
            </a:r>
            <a:r>
              <a:rPr lang="en-US" altLang="zh-CN" dirty="0"/>
              <a:t>35</a:t>
            </a:r>
            <a:r>
              <a:rPr lang="zh-CN" altLang="en-US" dirty="0"/>
              <a:t>个元素的长整型向量</a:t>
            </a:r>
            <a:r>
              <a:rPr lang="en-US" altLang="zh-CN" dirty="0"/>
              <a:t>LL</a:t>
            </a:r>
          </a:p>
          <a:p>
            <a:r>
              <a:rPr lang="en-US" altLang="zh-CN" dirty="0"/>
              <a:t>    VECTOR&lt;char*&gt; LC(40);		//</a:t>
            </a:r>
            <a:r>
              <a:rPr lang="zh-CN" altLang="en-US" dirty="0"/>
              <a:t>定义包含</a:t>
            </a:r>
            <a:r>
              <a:rPr lang="en-US" altLang="zh-CN" dirty="0"/>
              <a:t>45</a:t>
            </a:r>
            <a:r>
              <a:rPr lang="zh-CN" altLang="en-US" dirty="0"/>
              <a:t>个元素的字符型向量</a:t>
            </a:r>
            <a:r>
              <a:rPr lang="en-US" altLang="zh-CN" dirty="0"/>
              <a:t>LC</a:t>
            </a:r>
          </a:p>
          <a:p>
            <a:r>
              <a:rPr lang="en-US" altLang="zh-CN" dirty="0"/>
              <a:t>    VECTOR&lt;double,</a:t>
            </a:r>
            <a:r>
              <a:rPr lang="en-US" altLang="zh-CN" dirty="0">
                <a:solidFill>
                  <a:srgbClr val="FF0000"/>
                </a:solidFill>
              </a:rPr>
              <a:t> 10</a:t>
            </a:r>
            <a:r>
              <a:rPr lang="en-US" altLang="zh-CN" dirty="0"/>
              <a:t>&gt; LD(40);	//</a:t>
            </a:r>
            <a:r>
              <a:rPr lang="zh-CN" altLang="en-US" dirty="0"/>
              <a:t>非类型形参必须使用</a:t>
            </a:r>
            <a:r>
              <a:rPr lang="zh-CN" altLang="en-US" dirty="0">
                <a:solidFill>
                  <a:srgbClr val="FF0000"/>
                </a:solidFill>
              </a:rPr>
              <a:t>常量</a:t>
            </a:r>
            <a:r>
              <a:rPr lang="zh-CN" altLang="en-US" dirty="0"/>
              <a:t>作为实参</a:t>
            </a:r>
            <a:endParaRPr lang="en-US" altLang="zh-CN" dirty="0"/>
          </a:p>
          <a:p>
            <a:r>
              <a:rPr lang="en-US" altLang="zh-CN" dirty="0"/>
              <a:t>    VECTOR&lt;int&gt; *p = &amp;LI;		//</a:t>
            </a:r>
            <a:r>
              <a:rPr lang="zh-CN" altLang="en-US" dirty="0"/>
              <a:t>定义指向整型向量的指针</a:t>
            </a:r>
            <a:r>
              <a:rPr lang="en-US" altLang="zh-CN" dirty="0"/>
              <a:t>p</a:t>
            </a:r>
          </a:p>
          <a:p>
            <a:r>
              <a:rPr lang="en-US" altLang="zh-CN" dirty="0"/>
              <a:t>    //</a:t>
            </a:r>
            <a:r>
              <a:rPr lang="zh-CN" altLang="en-US" dirty="0"/>
              <a:t>以下</a:t>
            </a:r>
            <a:r>
              <a:rPr lang="en-US" altLang="zh-CN" dirty="0"/>
              <a:t>q</a:t>
            </a:r>
            <a:r>
              <a:rPr lang="zh-CN" altLang="en-US" dirty="0"/>
              <a:t>指向</a:t>
            </a:r>
            <a:r>
              <a:rPr lang="en-US" altLang="zh-CN" dirty="0"/>
              <a:t>40</a:t>
            </a:r>
            <a:r>
              <a:rPr lang="zh-CN" altLang="en-US" dirty="0"/>
              <a:t>个由</a:t>
            </a:r>
            <a:r>
              <a:rPr lang="en-US" altLang="zh-CN" dirty="0"/>
              <a:t>VECTOR&lt;int&gt;</a:t>
            </a:r>
            <a:r>
              <a:rPr lang="zh-CN" altLang="en-US" dirty="0"/>
              <a:t>元素构成的数组，其中</a:t>
            </a:r>
          </a:p>
          <a:p>
            <a:r>
              <a:rPr lang="zh-CN" altLang="en-US" dirty="0"/>
              <a:t>    </a:t>
            </a:r>
            <a:r>
              <a:rPr lang="en-US" altLang="zh-CN" dirty="0"/>
              <a:t>//</a:t>
            </a:r>
            <a:r>
              <a:rPr lang="zh-CN" altLang="en-US" dirty="0"/>
              <a:t>每个</a:t>
            </a:r>
            <a:r>
              <a:rPr lang="en-US" altLang="zh-CN" dirty="0"/>
              <a:t>VECTOR&lt;int&gt;</a:t>
            </a:r>
            <a:r>
              <a:rPr lang="zh-CN" altLang="en-US" dirty="0"/>
              <a:t>元素又是包含</a:t>
            </a:r>
            <a:r>
              <a:rPr lang="en-US" altLang="zh-CN" dirty="0"/>
              <a:t>25</a:t>
            </a:r>
            <a:r>
              <a:rPr lang="zh-CN" altLang="en-US" dirty="0"/>
              <a:t>个</a:t>
            </a:r>
            <a:r>
              <a:rPr lang="en-US" altLang="zh-CN" dirty="0"/>
              <a:t>int</a:t>
            </a:r>
            <a:r>
              <a:rPr lang="zh-CN" altLang="en-US" dirty="0"/>
              <a:t>元素的向量</a:t>
            </a:r>
          </a:p>
          <a:p>
            <a:r>
              <a:rPr lang="zh-CN" altLang="en-US" dirty="0"/>
              <a:t>    </a:t>
            </a:r>
            <a:r>
              <a:rPr lang="en-US" altLang="zh-CN" dirty="0"/>
              <a:t>VECTOR&lt;VECTOR&lt;int&gt;&gt;*q=new VECTOR&lt;VECTOR&lt;int&gt;&gt;[40];</a:t>
            </a:r>
          </a:p>
          <a:p>
            <a:r>
              <a:rPr lang="en-US" altLang="zh-CN" dirty="0"/>
              <a:t>    delete q;</a:t>
            </a:r>
          </a:p>
          <a:p>
            <a:r>
              <a:rPr lang="en-US" altLang="zh-CN" dirty="0"/>
              <a:t>}</a:t>
            </a:r>
            <a:endParaRPr lang="zh-CN" altLang="en-US" dirty="0"/>
          </a:p>
        </p:txBody>
      </p:sp>
    </p:spTree>
    <p:extLst>
      <p:ext uri="{BB962C8B-B14F-4D97-AF65-F5344CB8AC3E}">
        <p14:creationId xmlns:p14="http://schemas.microsoft.com/office/powerpoint/2010/main" val="671152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1957810"/>
          </a:xfrm>
        </p:spPr>
        <p:txBody>
          <a:bodyPr/>
          <a:lstStyle/>
          <a:p>
            <a:pPr>
              <a:buFont typeface="Wingdings" panose="05000000000000000000" pitchFamily="2" charset="2"/>
              <a:buChar char="u"/>
            </a:pPr>
            <a:r>
              <a:rPr lang="en-US" altLang="zh-CN" dirty="0"/>
              <a:t>13.4   </a:t>
            </a:r>
            <a:r>
              <a:rPr lang="zh-CN" altLang="en-US" dirty="0"/>
              <a:t>类模板</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59733" y="2413744"/>
            <a:ext cx="10930295" cy="1946687"/>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可以用类模板定义基类和派生类。</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在实例化派生类时，如果基类是用类模板定义的，也会同时实例化基类。</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派生类函数在调用基类的函数时，最好使用“基类</a:t>
            </a:r>
            <a:r>
              <a:rPr lang="en-US" altLang="zh-CN" sz="2400" b="1" dirty="0">
                <a:latin typeface="Times New Roman" panose="02020603050405020304" pitchFamily="18" charset="0"/>
              </a:rPr>
              <a:t>&lt;</a:t>
            </a:r>
            <a:r>
              <a:rPr lang="zh-CN" altLang="en-US" sz="2400" b="1" dirty="0">
                <a:latin typeface="Times New Roman" panose="02020603050405020304" pitchFamily="18" charset="0"/>
              </a:rPr>
              <a:t>类型参数</a:t>
            </a:r>
            <a:r>
              <a:rPr lang="en-US" altLang="zh-CN" sz="2400" b="1" dirty="0">
                <a:latin typeface="Times New Roman" panose="02020603050405020304" pitchFamily="18" charset="0"/>
              </a:rPr>
              <a:t>&gt;::</a:t>
            </a:r>
            <a:r>
              <a:rPr lang="zh-CN" altLang="en-US" sz="2400" b="1" dirty="0">
                <a:latin typeface="Times New Roman" panose="02020603050405020304" pitchFamily="18" charset="0"/>
              </a:rPr>
              <a:t>”限定基类函数成员的名称，以帮助编译程序识别函数成员所属的基类。</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对于实例化的模板类，如果其名字太长，可以使用</a:t>
            </a:r>
            <a:r>
              <a:rPr lang="en-US" altLang="zh-CN" sz="2400" b="1" dirty="0">
                <a:latin typeface="Times New Roman" panose="02020603050405020304" pitchFamily="18" charset="0"/>
              </a:rPr>
              <a:t>typedef</a:t>
            </a:r>
            <a:r>
              <a:rPr lang="zh-CN" altLang="en-US" sz="2400" b="1" dirty="0">
                <a:latin typeface="Times New Roman" panose="02020603050405020304" pitchFamily="18" charset="0"/>
              </a:rPr>
              <a:t>重新命名定义。</a:t>
            </a:r>
            <a:endParaRPr lang="en-US" altLang="zh-CN" sz="2400" b="1" dirty="0">
              <a:latin typeface="Times New Roman" panose="02020603050405020304" pitchFamily="18" charset="0"/>
            </a:endParaRPr>
          </a:p>
        </p:txBody>
      </p:sp>
    </p:spTree>
    <p:extLst>
      <p:ext uri="{BB962C8B-B14F-4D97-AF65-F5344CB8AC3E}">
        <p14:creationId xmlns:p14="http://schemas.microsoft.com/office/powerpoint/2010/main" val="3203889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517A5AC0-AA14-46A1-BDC5-F23CBEAB2993}"/>
              </a:ext>
            </a:extLst>
          </p:cNvPr>
          <p:cNvSpPr txBox="1"/>
          <p:nvPr/>
        </p:nvSpPr>
        <p:spPr>
          <a:xfrm>
            <a:off x="981512" y="2181094"/>
            <a:ext cx="9756396" cy="3970318"/>
          </a:xfrm>
          <a:prstGeom prst="rect">
            <a:avLst/>
          </a:prstGeom>
          <a:noFill/>
        </p:spPr>
        <p:txBody>
          <a:bodyPr wrap="square">
            <a:spAutoFit/>
          </a:bodyPr>
          <a:lstStyle/>
          <a:p>
            <a:r>
              <a:rPr lang="en-US" altLang="zh-CN" dirty="0"/>
              <a:t>【</a:t>
            </a:r>
            <a:r>
              <a:rPr lang="zh-CN" altLang="en-US" dirty="0"/>
              <a:t>例</a:t>
            </a:r>
            <a:r>
              <a:rPr lang="en-US" altLang="zh-CN" dirty="0"/>
              <a:t>13.10】</a:t>
            </a:r>
            <a:r>
              <a:rPr lang="zh-CN" altLang="en-US" dirty="0"/>
              <a:t>类模板的派生用法。</a:t>
            </a:r>
          </a:p>
          <a:p>
            <a:endParaRPr lang="zh-CN" altLang="en-US" dirty="0"/>
          </a:p>
          <a:p>
            <a:r>
              <a:rPr lang="en-US" altLang="zh-CN" dirty="0"/>
              <a:t>template &lt;class T&gt;			//</a:t>
            </a:r>
            <a:r>
              <a:rPr lang="zh-CN" altLang="en-US" dirty="0"/>
              <a:t>定义基类的类模板</a:t>
            </a:r>
          </a:p>
          <a:p>
            <a:r>
              <a:rPr lang="en-US" altLang="zh-CN" dirty="0"/>
              <a:t>class VECTOR		</a:t>
            </a:r>
          </a:p>
          <a:p>
            <a:r>
              <a:rPr lang="en-US" altLang="zh-CN" dirty="0"/>
              <a:t>{</a:t>
            </a:r>
          </a:p>
          <a:p>
            <a:r>
              <a:rPr lang="en-US" altLang="zh-CN" dirty="0"/>
              <a:t>    T* data;</a:t>
            </a:r>
          </a:p>
          <a:p>
            <a:r>
              <a:rPr lang="en-US" altLang="zh-CN" dirty="0"/>
              <a:t>    int  size;</a:t>
            </a:r>
          </a:p>
          <a:p>
            <a:r>
              <a:rPr lang="en-US" altLang="zh-CN" dirty="0"/>
              <a:t>public:</a:t>
            </a:r>
          </a:p>
          <a:p>
            <a:r>
              <a:rPr lang="en-US" altLang="zh-CN" dirty="0"/>
              <a:t>    int </a:t>
            </a:r>
            <a:r>
              <a:rPr lang="en-US" altLang="zh-CN" dirty="0" err="1"/>
              <a:t>getsize</a:t>
            </a:r>
            <a:r>
              <a:rPr lang="en-US" altLang="zh-CN" dirty="0"/>
              <a:t>( ) { return size; };</a:t>
            </a:r>
          </a:p>
          <a:p>
            <a:r>
              <a:rPr lang="en-US" altLang="zh-CN" dirty="0"/>
              <a:t>    VECTOR(int n) { data = new T[size = n]; };</a:t>
            </a:r>
          </a:p>
          <a:p>
            <a:r>
              <a:rPr lang="en-US" altLang="zh-CN" dirty="0"/>
              <a:t>    ~VECTOR( ) </a:t>
            </a:r>
            <a:r>
              <a:rPr lang="en-US" altLang="zh-CN" dirty="0" err="1"/>
              <a:t>noexcept</a:t>
            </a:r>
            <a:r>
              <a:rPr lang="en-US" altLang="zh-CN" dirty="0"/>
              <a:t> { if(data) {delete[ ]data; data=</a:t>
            </a:r>
            <a:r>
              <a:rPr lang="en-US" altLang="zh-CN" dirty="0" err="1"/>
              <a:t>nullptr</a:t>
            </a:r>
            <a:r>
              <a:rPr lang="en-US" altLang="zh-CN" dirty="0"/>
              <a:t>; size=0;}};</a:t>
            </a:r>
          </a:p>
          <a:p>
            <a:r>
              <a:rPr lang="en-US" altLang="zh-CN" dirty="0"/>
              <a:t>    T&amp; operator[ ](int </a:t>
            </a:r>
            <a:r>
              <a:rPr lang="en-US" altLang="zh-CN" dirty="0" err="1"/>
              <a:t>i</a:t>
            </a:r>
            <a:r>
              <a:rPr lang="en-US" altLang="zh-CN" dirty="0"/>
              <a:t>) { return data[</a:t>
            </a:r>
            <a:r>
              <a:rPr lang="en-US" altLang="zh-CN" dirty="0" err="1"/>
              <a:t>i</a:t>
            </a:r>
            <a:r>
              <a:rPr lang="en-US" altLang="zh-CN" dirty="0"/>
              <a:t>]; };</a:t>
            </a:r>
          </a:p>
          <a:p>
            <a:r>
              <a:rPr lang="en-US" altLang="zh-CN" dirty="0"/>
              <a:t>};</a:t>
            </a:r>
          </a:p>
          <a:p>
            <a:endParaRPr lang="en-US" altLang="zh-CN" dirty="0"/>
          </a:p>
        </p:txBody>
      </p:sp>
    </p:spTree>
    <p:extLst>
      <p:ext uri="{BB962C8B-B14F-4D97-AF65-F5344CB8AC3E}">
        <p14:creationId xmlns:p14="http://schemas.microsoft.com/office/powerpoint/2010/main" val="2078751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0FF0952F-D195-4F7C-B285-0492FA6AC1CA}"/>
              </a:ext>
            </a:extLst>
          </p:cNvPr>
          <p:cNvSpPr txBox="1"/>
          <p:nvPr/>
        </p:nvSpPr>
        <p:spPr>
          <a:xfrm>
            <a:off x="987104" y="1696220"/>
            <a:ext cx="10217791" cy="4524315"/>
          </a:xfrm>
          <a:prstGeom prst="rect">
            <a:avLst/>
          </a:prstGeom>
          <a:noFill/>
        </p:spPr>
        <p:txBody>
          <a:bodyPr wrap="square">
            <a:spAutoFit/>
          </a:bodyPr>
          <a:lstStyle/>
          <a:p>
            <a:r>
              <a:rPr lang="en-US" altLang="zh-CN" dirty="0"/>
              <a:t>【</a:t>
            </a:r>
            <a:r>
              <a:rPr lang="zh-CN" altLang="en-US" dirty="0"/>
              <a:t>例</a:t>
            </a:r>
            <a:r>
              <a:rPr lang="en-US" altLang="zh-CN" dirty="0"/>
              <a:t>13.10】</a:t>
            </a:r>
            <a:r>
              <a:rPr lang="zh-CN" altLang="en-US" dirty="0"/>
              <a:t>类模板的派生用法。</a:t>
            </a:r>
          </a:p>
          <a:p>
            <a:endParaRPr lang="zh-CN" altLang="en-US" dirty="0"/>
          </a:p>
          <a:p>
            <a:r>
              <a:rPr lang="en-US" altLang="zh-CN" dirty="0"/>
              <a:t>template &lt;class T&gt;		//</a:t>
            </a:r>
            <a:r>
              <a:rPr lang="zh-CN" altLang="en-US" dirty="0"/>
              <a:t>定义基类的类模板</a:t>
            </a:r>
          </a:p>
          <a:p>
            <a:r>
              <a:rPr lang="en-US" altLang="zh-CN" dirty="0"/>
              <a:t>class VECTOR		</a:t>
            </a:r>
          </a:p>
          <a:p>
            <a:r>
              <a:rPr lang="en-US" altLang="zh-CN" dirty="0"/>
              <a:t>{</a:t>
            </a:r>
          </a:p>
          <a:p>
            <a:r>
              <a:rPr lang="en-US" altLang="zh-CN" dirty="0"/>
              <a:t>    T* data;</a:t>
            </a:r>
          </a:p>
          <a:p>
            <a:r>
              <a:rPr lang="en-US" altLang="zh-CN" dirty="0"/>
              <a:t>    int  size;</a:t>
            </a:r>
          </a:p>
          <a:p>
            <a:r>
              <a:rPr lang="en-US" altLang="zh-CN" dirty="0"/>
              <a:t>public:</a:t>
            </a:r>
          </a:p>
          <a:p>
            <a:r>
              <a:rPr lang="en-US" altLang="zh-CN" dirty="0"/>
              <a:t>    int </a:t>
            </a:r>
            <a:r>
              <a:rPr lang="en-US" altLang="zh-CN" dirty="0" err="1"/>
              <a:t>getsize</a:t>
            </a:r>
            <a:r>
              <a:rPr lang="en-US" altLang="zh-CN" dirty="0"/>
              <a:t>( ) { return size; };</a:t>
            </a:r>
          </a:p>
          <a:p>
            <a:r>
              <a:rPr lang="en-US" altLang="zh-CN" dirty="0"/>
              <a:t>    VECTOR(int n) { data = new T[size = n]; };</a:t>
            </a:r>
          </a:p>
          <a:p>
            <a:r>
              <a:rPr lang="en-US" altLang="zh-CN" dirty="0"/>
              <a:t>    ~VECTOR( ) </a:t>
            </a:r>
            <a:r>
              <a:rPr lang="en-US" altLang="zh-CN" dirty="0" err="1"/>
              <a:t>noexcept</a:t>
            </a:r>
            <a:r>
              <a:rPr lang="en-US" altLang="zh-CN" dirty="0"/>
              <a:t> { if(data) {delete[ ]data; data=</a:t>
            </a:r>
            <a:r>
              <a:rPr lang="en-US" altLang="zh-CN" dirty="0" err="1"/>
              <a:t>nullptr</a:t>
            </a:r>
            <a:r>
              <a:rPr lang="en-US" altLang="zh-CN" dirty="0"/>
              <a:t>; size=0;}};</a:t>
            </a:r>
          </a:p>
          <a:p>
            <a:r>
              <a:rPr lang="en-US" altLang="zh-CN" dirty="0"/>
              <a:t>    T&amp; operator[ ](int </a:t>
            </a:r>
            <a:r>
              <a:rPr lang="en-US" altLang="zh-CN" dirty="0" err="1"/>
              <a:t>i</a:t>
            </a:r>
            <a:r>
              <a:rPr lang="en-US" altLang="zh-CN" dirty="0"/>
              <a:t>) { return data[</a:t>
            </a:r>
            <a:r>
              <a:rPr lang="en-US" altLang="zh-CN" dirty="0" err="1"/>
              <a:t>i</a:t>
            </a:r>
            <a:r>
              <a:rPr lang="en-US" altLang="zh-CN" dirty="0"/>
              <a:t>]; };</a:t>
            </a:r>
          </a:p>
          <a:p>
            <a:r>
              <a:rPr lang="en-US" altLang="zh-CN" dirty="0"/>
              <a:t>};</a:t>
            </a:r>
          </a:p>
          <a:p>
            <a:r>
              <a:rPr lang="en-US" altLang="zh-CN" dirty="0"/>
              <a:t>template &lt;class T&gt;		//</a:t>
            </a:r>
            <a:r>
              <a:rPr lang="zh-CN" altLang="en-US" dirty="0"/>
              <a:t>定义派生类的类模板</a:t>
            </a:r>
          </a:p>
          <a:p>
            <a:r>
              <a:rPr lang="en-US" altLang="zh-CN" dirty="0"/>
              <a:t>class STACK : public VECTOR&lt;T&gt; {	//</a:t>
            </a:r>
            <a:r>
              <a:rPr lang="zh-CN" altLang="en-US" dirty="0"/>
              <a:t>派生类类型形参</a:t>
            </a:r>
            <a:r>
              <a:rPr lang="en-US" altLang="zh-CN" dirty="0"/>
              <a:t>T</a:t>
            </a:r>
            <a:r>
              <a:rPr lang="zh-CN" altLang="en-US" dirty="0"/>
              <a:t>作为实参，实例化</a:t>
            </a:r>
            <a:r>
              <a:rPr lang="en-US" altLang="zh-CN" dirty="0"/>
              <a:t>VECTOR&lt;T&gt;</a:t>
            </a:r>
          </a:p>
          <a:p>
            <a:r>
              <a:rPr lang="en-US" altLang="zh-CN" dirty="0"/>
              <a:t>    int top;</a:t>
            </a:r>
          </a:p>
        </p:txBody>
      </p:sp>
    </p:spTree>
    <p:extLst>
      <p:ext uri="{BB962C8B-B14F-4D97-AF65-F5344CB8AC3E}">
        <p14:creationId xmlns:p14="http://schemas.microsoft.com/office/powerpoint/2010/main" val="1938941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992A1ED8-1470-4353-8E3F-00AAD73B5035}"/>
              </a:ext>
            </a:extLst>
          </p:cNvPr>
          <p:cNvSpPr txBox="1"/>
          <p:nvPr/>
        </p:nvSpPr>
        <p:spPr>
          <a:xfrm>
            <a:off x="905312" y="1624923"/>
            <a:ext cx="10125512" cy="4524315"/>
          </a:xfrm>
          <a:prstGeom prst="rect">
            <a:avLst/>
          </a:prstGeom>
          <a:noFill/>
        </p:spPr>
        <p:txBody>
          <a:bodyPr wrap="square">
            <a:spAutoFit/>
          </a:bodyPr>
          <a:lstStyle/>
          <a:p>
            <a:r>
              <a:rPr lang="en-US" altLang="zh-CN" dirty="0"/>
              <a:t>public:</a:t>
            </a:r>
          </a:p>
          <a:p>
            <a:r>
              <a:rPr lang="en-US" altLang="zh-CN" dirty="0"/>
              <a:t>    int full( ) { return top==VECTOR&lt;T&gt;::</a:t>
            </a:r>
            <a:r>
              <a:rPr lang="en-US" altLang="zh-CN" dirty="0" err="1"/>
              <a:t>getsize</a:t>
            </a:r>
            <a:r>
              <a:rPr lang="en-US" altLang="zh-CN" dirty="0"/>
              <a:t>( ); }</a:t>
            </a:r>
          </a:p>
          <a:p>
            <a:r>
              <a:rPr lang="en-US" altLang="zh-CN" dirty="0"/>
              <a:t>    int null( ) { return top==0; }</a:t>
            </a:r>
          </a:p>
          <a:p>
            <a:r>
              <a:rPr lang="en-US" altLang="zh-CN" dirty="0"/>
              <a:t>    int push(T t);</a:t>
            </a:r>
          </a:p>
          <a:p>
            <a:r>
              <a:rPr lang="en-US" altLang="zh-CN" dirty="0"/>
              <a:t>    int pop(T&amp; t);</a:t>
            </a:r>
          </a:p>
          <a:p>
            <a:r>
              <a:rPr lang="en-US" altLang="zh-CN" dirty="0"/>
              <a:t>    STACK(int s): VECTOR&lt;T&gt;(s) { top = 0; };</a:t>
            </a:r>
          </a:p>
          <a:p>
            <a:r>
              <a:rPr lang="en-US" altLang="zh-CN" dirty="0"/>
              <a:t>    ~STACK( ) </a:t>
            </a:r>
            <a:r>
              <a:rPr lang="en-US" altLang="zh-CN" dirty="0" err="1"/>
              <a:t>noexcept</a:t>
            </a:r>
            <a:r>
              <a:rPr lang="en-US" altLang="zh-CN" dirty="0"/>
              <a:t> { };</a:t>
            </a:r>
          </a:p>
          <a:p>
            <a:r>
              <a:rPr lang="en-US" altLang="zh-CN" dirty="0"/>
              <a:t>};</a:t>
            </a:r>
          </a:p>
          <a:p>
            <a:r>
              <a:rPr lang="en-US" altLang="zh-CN" dirty="0"/>
              <a:t>template &lt;class T&gt;</a:t>
            </a:r>
          </a:p>
          <a:p>
            <a:r>
              <a:rPr lang="en-US" altLang="zh-CN" dirty="0"/>
              <a:t>int STACK&lt;T&gt;::push(T  t)</a:t>
            </a:r>
          </a:p>
          <a:p>
            <a:r>
              <a:rPr lang="en-US" altLang="zh-CN" dirty="0"/>
              <a:t>{</a:t>
            </a:r>
          </a:p>
          <a:p>
            <a:r>
              <a:rPr lang="en-US" altLang="zh-CN" dirty="0"/>
              <a:t>    if (full( )) return 0;</a:t>
            </a:r>
          </a:p>
          <a:p>
            <a:r>
              <a:rPr lang="en-US" altLang="zh-CN" dirty="0"/>
              <a:t>    (*this)[top++] = t;</a:t>
            </a:r>
          </a:p>
          <a:p>
            <a:r>
              <a:rPr lang="en-US" altLang="zh-CN" dirty="0"/>
              <a:t>    return 1;</a:t>
            </a:r>
          </a:p>
          <a:p>
            <a:r>
              <a:rPr lang="en-US" altLang="zh-CN" dirty="0"/>
              <a:t> }</a:t>
            </a:r>
          </a:p>
          <a:p>
            <a:endParaRPr lang="en-US" altLang="zh-CN" dirty="0"/>
          </a:p>
        </p:txBody>
      </p:sp>
    </p:spTree>
    <p:extLst>
      <p:ext uri="{BB962C8B-B14F-4D97-AF65-F5344CB8AC3E}">
        <p14:creationId xmlns:p14="http://schemas.microsoft.com/office/powerpoint/2010/main" val="3354877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B4FEE145-A7B6-44A0-94D3-1457CB636E39}"/>
              </a:ext>
            </a:extLst>
          </p:cNvPr>
          <p:cNvSpPr txBox="1"/>
          <p:nvPr/>
        </p:nvSpPr>
        <p:spPr>
          <a:xfrm>
            <a:off x="916498" y="1690688"/>
            <a:ext cx="8428838" cy="3970318"/>
          </a:xfrm>
          <a:prstGeom prst="rect">
            <a:avLst/>
          </a:prstGeom>
          <a:noFill/>
        </p:spPr>
        <p:txBody>
          <a:bodyPr wrap="square">
            <a:spAutoFit/>
          </a:bodyPr>
          <a:lstStyle/>
          <a:p>
            <a:r>
              <a:rPr lang="en-US" altLang="zh-CN" dirty="0"/>
              <a:t>template &lt;class T&gt;</a:t>
            </a:r>
          </a:p>
          <a:p>
            <a:r>
              <a:rPr lang="en-US" altLang="zh-CN" dirty="0"/>
              <a:t>int STACK&lt;T&gt;::pop(T&amp; t)</a:t>
            </a:r>
          </a:p>
          <a:p>
            <a:r>
              <a:rPr lang="en-US" altLang="zh-CN" dirty="0"/>
              <a:t>{</a:t>
            </a:r>
          </a:p>
          <a:p>
            <a:r>
              <a:rPr lang="en-US" altLang="zh-CN" dirty="0"/>
              <a:t>    if (null( )) return 0;</a:t>
            </a:r>
          </a:p>
          <a:p>
            <a:r>
              <a:rPr lang="en-US" altLang="zh-CN" dirty="0"/>
              <a:t>    t = (*this)[--top];</a:t>
            </a:r>
          </a:p>
          <a:p>
            <a:r>
              <a:rPr lang="en-US" altLang="zh-CN" dirty="0"/>
              <a:t>    return 1;</a:t>
            </a:r>
          </a:p>
          <a:p>
            <a:r>
              <a:rPr lang="en-US" altLang="zh-CN" dirty="0"/>
              <a:t>}</a:t>
            </a:r>
          </a:p>
          <a:p>
            <a:r>
              <a:rPr lang="en-US" altLang="zh-CN" dirty="0"/>
              <a:t>void main(void)</a:t>
            </a:r>
          </a:p>
          <a:p>
            <a:r>
              <a:rPr lang="en-US" altLang="zh-CN" dirty="0"/>
              <a:t>{</a:t>
            </a:r>
          </a:p>
          <a:p>
            <a:r>
              <a:rPr lang="en-US" altLang="zh-CN" dirty="0"/>
              <a:t>    typedef  STACK&lt;double&gt;  DOUBLESTACK; //</a:t>
            </a:r>
            <a:r>
              <a:rPr lang="zh-CN" altLang="en-US" dirty="0"/>
              <a:t>对实例化的类重新命名定义</a:t>
            </a:r>
            <a:endParaRPr lang="en-US" altLang="zh-CN" dirty="0"/>
          </a:p>
          <a:p>
            <a:r>
              <a:rPr lang="en-US" altLang="zh-CN" dirty="0"/>
              <a:t>    STACK &lt;int&gt;  	LI(20);</a:t>
            </a:r>
          </a:p>
          <a:p>
            <a:r>
              <a:rPr lang="en-US" altLang="zh-CN" dirty="0"/>
              <a:t>    STACK &lt;long&gt;  LL(30);</a:t>
            </a:r>
          </a:p>
          <a:p>
            <a:r>
              <a:rPr lang="en-US" altLang="zh-CN" dirty="0"/>
              <a:t>    DOUBLESTACK 	LD(40);	//</a:t>
            </a:r>
            <a:r>
              <a:rPr lang="zh-CN" altLang="en-US" dirty="0"/>
              <a:t>等价于“</a:t>
            </a:r>
            <a:r>
              <a:rPr lang="en-US" altLang="zh-CN" dirty="0"/>
              <a:t>STACK&lt;double&gt; LD(40);”</a:t>
            </a:r>
          </a:p>
          <a:p>
            <a:r>
              <a:rPr lang="en-US" altLang="zh-CN" dirty="0"/>
              <a:t>}</a:t>
            </a:r>
            <a:endParaRPr lang="zh-CN" altLang="en-US" dirty="0"/>
          </a:p>
        </p:txBody>
      </p:sp>
    </p:spTree>
    <p:extLst>
      <p:ext uri="{BB962C8B-B14F-4D97-AF65-F5344CB8AC3E}">
        <p14:creationId xmlns:p14="http://schemas.microsoft.com/office/powerpoint/2010/main" val="3977964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9033748B-4652-46A7-8BAA-ACDE7A376AF3}"/>
              </a:ext>
            </a:extLst>
          </p:cNvPr>
          <p:cNvSpPr txBox="1"/>
          <p:nvPr/>
        </p:nvSpPr>
        <p:spPr>
          <a:xfrm>
            <a:off x="838200" y="1690688"/>
            <a:ext cx="9702800" cy="4524315"/>
          </a:xfrm>
          <a:prstGeom prst="rect">
            <a:avLst/>
          </a:prstGeom>
          <a:noFill/>
        </p:spPr>
        <p:txBody>
          <a:bodyPr wrap="square">
            <a:spAutoFit/>
          </a:bodyPr>
          <a:lstStyle/>
          <a:p>
            <a:r>
              <a:rPr lang="en-US" altLang="zh-CN" dirty="0"/>
              <a:t>【</a:t>
            </a:r>
            <a:r>
              <a:rPr lang="zh-CN" altLang="en-US" dirty="0"/>
              <a:t>例</a:t>
            </a:r>
            <a:r>
              <a:rPr lang="en-US" altLang="zh-CN" dirty="0"/>
              <a:t>13.11】</a:t>
            </a:r>
            <a:r>
              <a:rPr lang="zh-CN" altLang="en-US" dirty="0"/>
              <a:t>类模板中的多个类型形参的顺序变化对类模板的定义没有影响。</a:t>
            </a:r>
          </a:p>
          <a:p>
            <a:r>
              <a:rPr lang="en-US" altLang="zh-CN" dirty="0"/>
              <a:t>template&lt;class T1, class T2&gt; struct A {		//</a:t>
            </a:r>
            <a:r>
              <a:rPr lang="zh-CN" altLang="en-US" dirty="0"/>
              <a:t>定义类模板</a:t>
            </a:r>
            <a:r>
              <a:rPr lang="en-US" altLang="zh-CN" dirty="0"/>
              <a:t>A</a:t>
            </a:r>
          </a:p>
          <a:p>
            <a:r>
              <a:rPr lang="en-US" altLang="zh-CN" dirty="0"/>
              <a:t>    void f1( );</a:t>
            </a:r>
          </a:p>
          <a:p>
            <a:r>
              <a:rPr lang="en-US" altLang="zh-CN" dirty="0"/>
              <a:t>    void f2( );</a:t>
            </a:r>
          </a:p>
          <a:p>
            <a:r>
              <a:rPr lang="en-US" altLang="zh-CN" dirty="0"/>
              <a:t>};</a:t>
            </a:r>
          </a:p>
          <a:p>
            <a:r>
              <a:rPr lang="en-US" altLang="zh-CN" dirty="0"/>
              <a:t>template&lt;class T2, class T1&gt; void A&lt;T2, T1&gt;::f1( ){ }	//</a:t>
            </a:r>
            <a:r>
              <a:rPr lang="zh-CN" altLang="en-US" dirty="0"/>
              <a:t>正确：</a:t>
            </a:r>
            <a:r>
              <a:rPr lang="en-US" altLang="zh-CN" dirty="0"/>
              <a:t>A&lt;T2, T1&gt;</a:t>
            </a:r>
            <a:r>
              <a:rPr lang="zh-CN" altLang="en-US" dirty="0"/>
              <a:t>同类型形参一致</a:t>
            </a:r>
          </a:p>
          <a:p>
            <a:r>
              <a:rPr lang="en-US" altLang="zh-CN" dirty="0"/>
              <a:t>template&lt;class T1, class T2&gt; void A&lt;T1, T2&gt;::f2( ){ }	//</a:t>
            </a:r>
            <a:r>
              <a:rPr lang="zh-CN" altLang="en-US" dirty="0"/>
              <a:t>正确：</a:t>
            </a:r>
            <a:r>
              <a:rPr lang="en-US" altLang="zh-CN" dirty="0"/>
              <a:t>A&lt;T1, T2&gt;</a:t>
            </a:r>
            <a:r>
              <a:rPr lang="zh-CN" altLang="en-US" dirty="0"/>
              <a:t>同类型形参一致</a:t>
            </a:r>
          </a:p>
          <a:p>
            <a:r>
              <a:rPr lang="en-US" altLang="zh-CN" dirty="0"/>
              <a:t>//template&lt;class T2, class T1&gt;void A&lt;T1, T2&gt;::f2( ){}	//</a:t>
            </a:r>
            <a:r>
              <a:rPr lang="zh-CN" altLang="en-US" dirty="0"/>
              <a:t>错误：</a:t>
            </a:r>
            <a:r>
              <a:rPr lang="en-US" altLang="zh-CN" dirty="0"/>
              <a:t>A&lt;T1, T2&gt;</a:t>
            </a:r>
            <a:r>
              <a:rPr lang="zh-CN" altLang="en-US" dirty="0"/>
              <a:t>与类型形参不同</a:t>
            </a:r>
          </a:p>
          <a:p>
            <a:r>
              <a:rPr lang="en-US" altLang="zh-CN" dirty="0"/>
              <a:t>template&lt;class...Types&gt; struct B {</a:t>
            </a:r>
          </a:p>
          <a:p>
            <a:r>
              <a:rPr lang="en-US" altLang="zh-CN" dirty="0"/>
              <a:t>    void f3( );</a:t>
            </a:r>
          </a:p>
          <a:p>
            <a:r>
              <a:rPr lang="en-US" altLang="zh-CN" dirty="0"/>
              <a:t>    void f4( );</a:t>
            </a:r>
          </a:p>
          <a:p>
            <a:r>
              <a:rPr lang="en-US" altLang="zh-CN" dirty="0"/>
              <a:t>};</a:t>
            </a:r>
          </a:p>
          <a:p>
            <a:r>
              <a:rPr lang="en-US" altLang="zh-CN" dirty="0"/>
              <a:t>template&lt;class ...Types&gt; void B&lt;Types ... &gt;::f3( ){ }	//</a:t>
            </a:r>
            <a:r>
              <a:rPr lang="zh-CN" altLang="en-US" dirty="0"/>
              <a:t>正确：</a:t>
            </a:r>
            <a:r>
              <a:rPr lang="en-US" altLang="zh-CN" dirty="0"/>
              <a:t>Types</a:t>
            </a:r>
            <a:r>
              <a:rPr lang="zh-CN" altLang="en-US" dirty="0"/>
              <a:t>表示类型形参列表</a:t>
            </a:r>
          </a:p>
          <a:p>
            <a:r>
              <a:rPr lang="en-US" altLang="zh-CN" dirty="0"/>
              <a:t>template&lt;class ...Types&gt; void B&lt;Types ... &gt;::f4( ){ }	//</a:t>
            </a:r>
            <a:r>
              <a:rPr lang="zh-CN" altLang="en-US" dirty="0"/>
              <a:t>正确：</a:t>
            </a:r>
            <a:r>
              <a:rPr lang="en-US" altLang="zh-CN" dirty="0"/>
              <a:t>Types</a:t>
            </a:r>
            <a:r>
              <a:rPr lang="zh-CN" altLang="en-US" dirty="0"/>
              <a:t>表示类型形参列表</a:t>
            </a:r>
          </a:p>
          <a:p>
            <a:r>
              <a:rPr lang="en-US" altLang="zh-CN" dirty="0"/>
              <a:t>//template&lt;class ...Types&gt; void B&lt;Types&gt;::f4( ){ } 	//</a:t>
            </a:r>
            <a:r>
              <a:rPr lang="zh-CN" altLang="en-US" dirty="0"/>
              <a:t>错误：必须用“</a:t>
            </a:r>
            <a:r>
              <a:rPr lang="en-US" altLang="zh-CN" dirty="0"/>
              <a:t>Types ...”</a:t>
            </a:r>
            <a:r>
              <a:rPr lang="zh-CN" altLang="en-US" dirty="0"/>
              <a:t>的形式</a:t>
            </a:r>
          </a:p>
          <a:p>
            <a:r>
              <a:rPr lang="en-US" altLang="zh-CN" dirty="0"/>
              <a:t>void main(void) { }</a:t>
            </a:r>
          </a:p>
        </p:txBody>
      </p:sp>
    </p:spTree>
    <p:extLst>
      <p:ext uri="{BB962C8B-B14F-4D97-AF65-F5344CB8AC3E}">
        <p14:creationId xmlns:p14="http://schemas.microsoft.com/office/powerpoint/2010/main" val="135278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1957810"/>
          </a:xfrm>
        </p:spPr>
        <p:txBody>
          <a:bodyPr/>
          <a:lstStyle/>
          <a:p>
            <a:pPr>
              <a:buFont typeface="Wingdings" panose="05000000000000000000" pitchFamily="2" charset="2"/>
              <a:buChar char="u"/>
            </a:pPr>
            <a:r>
              <a:rPr lang="en-US" altLang="zh-CN" dirty="0"/>
              <a:t>13.4   </a:t>
            </a:r>
            <a:r>
              <a:rPr lang="zh-CN" altLang="en-US" dirty="0"/>
              <a:t>类模板</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59733" y="2413744"/>
            <a:ext cx="10930295" cy="1486048"/>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当一个类模板有多个类型形参时，在类中只要使用同样的类型形参顺序，都不会影响他们是同一个类型形参模式。</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当使用“</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表示类型形参时，表示类型形参有任意个类型参数。可通过递归定义展开类模板。</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例</a:t>
            </a:r>
            <a:r>
              <a:rPr lang="en-US" altLang="zh-CN" sz="2400" b="1" dirty="0">
                <a:latin typeface="Times New Roman" panose="02020603050405020304" pitchFamily="18" charset="0"/>
              </a:rPr>
              <a:t>13.13】</a:t>
            </a:r>
          </a:p>
        </p:txBody>
      </p:sp>
      <p:sp>
        <p:nvSpPr>
          <p:cNvPr id="7" name="文本框 6">
            <a:extLst>
              <a:ext uri="{FF2B5EF4-FFF2-40B4-BE49-F238E27FC236}">
                <a16:creationId xmlns:a16="http://schemas.microsoft.com/office/drawing/2014/main" id="{C2B2BC0A-15B9-47DB-9B44-E35DAD773D27}"/>
              </a:ext>
            </a:extLst>
          </p:cNvPr>
          <p:cNvSpPr txBox="1"/>
          <p:nvPr/>
        </p:nvSpPr>
        <p:spPr>
          <a:xfrm>
            <a:off x="859732" y="4104433"/>
            <a:ext cx="11103668" cy="1015663"/>
          </a:xfrm>
          <a:prstGeom prst="rect">
            <a:avLst/>
          </a:prstGeom>
          <a:noFill/>
        </p:spPr>
        <p:txBody>
          <a:bodyPr wrap="square">
            <a:spAutoFit/>
          </a:bodyPr>
          <a:lstStyle/>
          <a:p>
            <a:r>
              <a:rPr lang="en-US" altLang="zh-CN" sz="2000" dirty="0"/>
              <a:t>template &lt;class T&gt; auto n = new VECTOR&lt;T&gt;[10]{ };//</a:t>
            </a:r>
            <a:r>
              <a:rPr lang="zh-CN" altLang="en-US" sz="2000" dirty="0"/>
              <a:t>通过</a:t>
            </a:r>
            <a:r>
              <a:rPr lang="en-US" altLang="zh-CN" sz="2000" dirty="0"/>
              <a:t>auto</a:t>
            </a:r>
            <a:r>
              <a:rPr lang="zh-CN" altLang="en-US" sz="2000" dirty="0"/>
              <a:t>定义变量模板，元素全部初始化为</a:t>
            </a:r>
            <a:r>
              <a:rPr lang="en-US" altLang="zh-CN" sz="2000" dirty="0"/>
              <a:t>0</a:t>
            </a:r>
          </a:p>
          <a:p>
            <a:r>
              <a:rPr lang="en-US" altLang="zh-CN" sz="2000" dirty="0"/>
              <a:t>template &lt;class T&gt; static auto p = new VECTOR&lt;T&gt;[10];	//</a:t>
            </a:r>
            <a:r>
              <a:rPr lang="zh-CN" altLang="en-US" sz="2000" dirty="0"/>
              <a:t>通过</a:t>
            </a:r>
            <a:r>
              <a:rPr lang="en-US" altLang="zh-CN" sz="2000" dirty="0"/>
              <a:t>auto</a:t>
            </a:r>
            <a:r>
              <a:rPr lang="zh-CN" altLang="en-US" sz="2000" dirty="0"/>
              <a:t>定义变量模板</a:t>
            </a:r>
          </a:p>
          <a:p>
            <a:r>
              <a:rPr lang="en-US" altLang="zh-CN" sz="2000" dirty="0"/>
              <a:t>template &lt;class T&gt; auto q = [ ](T&amp; x)-&gt;T&amp; { return x; };	//</a:t>
            </a:r>
            <a:r>
              <a:rPr lang="zh-CN" altLang="en-US" sz="2000" dirty="0"/>
              <a:t>定义</a:t>
            </a:r>
            <a:r>
              <a:rPr lang="en-US" altLang="zh-CN" sz="2000" dirty="0"/>
              <a:t>Lambda</a:t>
            </a:r>
            <a:r>
              <a:rPr lang="zh-CN" altLang="en-US" sz="2000" dirty="0"/>
              <a:t>表达式模板</a:t>
            </a:r>
          </a:p>
        </p:txBody>
      </p:sp>
    </p:spTree>
    <p:extLst>
      <p:ext uri="{BB962C8B-B14F-4D97-AF65-F5344CB8AC3E}">
        <p14:creationId xmlns:p14="http://schemas.microsoft.com/office/powerpoint/2010/main" val="10133363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5387"/>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561975"/>
          </a:xfrm>
        </p:spPr>
        <p:txBody>
          <a:bodyPr/>
          <a:lstStyle/>
          <a:p>
            <a:pPr>
              <a:buFont typeface="Wingdings" panose="05000000000000000000" pitchFamily="2" charset="2"/>
              <a:buChar char="u"/>
            </a:pPr>
            <a:r>
              <a:rPr lang="en-US" altLang="zh-CN" dirty="0"/>
              <a:t>13.</a:t>
            </a:r>
            <a:r>
              <a:rPr lang="zh-CN" altLang="en-US" dirty="0"/>
              <a:t> </a:t>
            </a:r>
            <a:r>
              <a:rPr lang="en-US" altLang="zh-CN" dirty="0"/>
              <a:t>5  </a:t>
            </a:r>
            <a:r>
              <a:rPr lang="zh-CN" altLang="en-US" dirty="0"/>
              <a:t>类模板的实例化及特化</a:t>
            </a:r>
          </a:p>
        </p:txBody>
      </p:sp>
      <p:sp>
        <p:nvSpPr>
          <p:cNvPr id="5" name="文本框 4">
            <a:extLst>
              <a:ext uri="{FF2B5EF4-FFF2-40B4-BE49-F238E27FC236}">
                <a16:creationId xmlns:a16="http://schemas.microsoft.com/office/drawing/2014/main" id="{93FDD9D9-2736-4807-A11F-F1E4C6141CBF}"/>
              </a:ext>
            </a:extLst>
          </p:cNvPr>
          <p:cNvSpPr txBox="1"/>
          <p:nvPr/>
        </p:nvSpPr>
        <p:spPr>
          <a:xfrm>
            <a:off x="859733" y="2413744"/>
            <a:ext cx="10429590" cy="2611484"/>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可采用“</a:t>
            </a:r>
            <a:r>
              <a:rPr lang="en-US" altLang="zh-CN" sz="2400" b="1" dirty="0">
                <a:latin typeface="Times New Roman" panose="02020603050405020304" pitchFamily="18" charset="0"/>
              </a:rPr>
              <a:t>template  T&lt;</a:t>
            </a:r>
            <a:r>
              <a:rPr lang="zh-CN" altLang="en-US" sz="2400" b="1" dirty="0">
                <a:latin typeface="Times New Roman" panose="02020603050405020304" pitchFamily="18" charset="0"/>
              </a:rPr>
              <a:t>类型实参列表</a:t>
            </a:r>
            <a:r>
              <a:rPr lang="en-US" altLang="zh-CN" sz="2400" b="1" dirty="0">
                <a:latin typeface="Times New Roman" panose="02020603050405020304" pitchFamily="18" charset="0"/>
              </a:rPr>
              <a:t>&gt;”</a:t>
            </a:r>
            <a:r>
              <a:rPr lang="zh-CN" altLang="en-US" sz="2400" b="1" dirty="0">
                <a:latin typeface="Times New Roman" panose="02020603050405020304" pitchFamily="18" charset="0"/>
              </a:rPr>
              <a:t>的形式显示直接实例化类模板</a:t>
            </a:r>
            <a:r>
              <a:rPr lang="en-US" altLang="zh-CN" sz="2400" b="1" dirty="0">
                <a:latin typeface="Times New Roman" panose="02020603050405020304" pitchFamily="18" charset="0"/>
              </a:rPr>
              <a:t>T</a:t>
            </a:r>
            <a:r>
              <a:rPr lang="zh-CN" altLang="en-US" sz="2400" b="1" dirty="0">
                <a:latin typeface="Times New Roman" panose="02020603050405020304" pitchFamily="18" charset="0"/>
              </a:rPr>
              <a:t>。参见例</a:t>
            </a:r>
            <a:r>
              <a:rPr lang="en-US" altLang="zh-CN" sz="2400" b="1" dirty="0">
                <a:latin typeface="Times New Roman" panose="02020603050405020304" pitchFamily="18" charset="0"/>
              </a:rPr>
              <a:t>13.14</a:t>
            </a:r>
            <a:r>
              <a:rPr lang="zh-CN" altLang="en-US" sz="2400" b="1" dirty="0">
                <a:latin typeface="Times New Roman" panose="02020603050405020304" pitchFamily="18" charset="0"/>
              </a:rPr>
              <a:t>中的：</a:t>
            </a:r>
            <a:r>
              <a:rPr lang="en-US" altLang="zh-CN" sz="2400" b="1" dirty="0">
                <a:solidFill>
                  <a:srgbClr val="FF0000"/>
                </a:solidFill>
                <a:latin typeface="Times New Roman" panose="02020603050405020304" pitchFamily="18" charset="0"/>
              </a:rPr>
              <a:t>template  A &lt;int&gt;;</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也可在变量、函数参数、返回类型等定义时实例化类模板。</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实例化生成的实例类同类模板的作用域相同。使用非类型形参的模板必须用常量作为非类型形参的实参。</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当实例化生成的类实例、函数成员实例不合适时，可以自定义类、函数成员隐藏编译自动生成的类实例或函数成员。</a:t>
            </a:r>
            <a:endParaRPr lang="en-US" altLang="zh-CN" sz="2400" b="1" dirty="0">
              <a:latin typeface="Times New Roman" panose="02020603050405020304" pitchFamily="18" charset="0"/>
            </a:endParaRPr>
          </a:p>
        </p:txBody>
      </p:sp>
    </p:spTree>
    <p:extLst>
      <p:ext uri="{BB962C8B-B14F-4D97-AF65-F5344CB8AC3E}">
        <p14:creationId xmlns:p14="http://schemas.microsoft.com/office/powerpoint/2010/main" val="6375392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F8F4AA53-F7AA-446C-9BA4-3B750C310A69}"/>
              </a:ext>
            </a:extLst>
          </p:cNvPr>
          <p:cNvSpPr txBox="1"/>
          <p:nvPr/>
        </p:nvSpPr>
        <p:spPr>
          <a:xfrm>
            <a:off x="926123" y="2041939"/>
            <a:ext cx="10515600" cy="4247317"/>
          </a:xfrm>
          <a:prstGeom prst="rect">
            <a:avLst/>
          </a:prstGeom>
          <a:noFill/>
        </p:spPr>
        <p:txBody>
          <a:bodyPr wrap="square">
            <a:spAutoFit/>
          </a:bodyPr>
          <a:lstStyle/>
          <a:p>
            <a:r>
              <a:rPr lang="en-US" altLang="zh-CN" dirty="0"/>
              <a:t>#include &lt;iostream&gt;</a:t>
            </a:r>
          </a:p>
          <a:p>
            <a:r>
              <a:rPr lang="en-US" altLang="zh-CN" dirty="0"/>
              <a:t>using namespace std;</a:t>
            </a:r>
          </a:p>
          <a:p>
            <a:r>
              <a:rPr lang="en-US" altLang="zh-CN" dirty="0"/>
              <a:t>template &lt;class T&gt;</a:t>
            </a:r>
          </a:p>
          <a:p>
            <a:r>
              <a:rPr lang="en-US" altLang="zh-CN" dirty="0"/>
              <a:t>class VECTOR				//</a:t>
            </a:r>
            <a:r>
              <a:rPr lang="zh-CN" altLang="en-US" dirty="0"/>
              <a:t>定义主类模板</a:t>
            </a:r>
          </a:p>
          <a:p>
            <a:r>
              <a:rPr lang="en-US" altLang="zh-CN" dirty="0"/>
              <a:t>{</a:t>
            </a:r>
          </a:p>
          <a:p>
            <a:r>
              <a:rPr lang="en-US" altLang="zh-CN" dirty="0"/>
              <a:t>    T*  data;</a:t>
            </a:r>
          </a:p>
          <a:p>
            <a:r>
              <a:rPr lang="en-US" altLang="zh-CN" dirty="0"/>
              <a:t>    int  size;</a:t>
            </a:r>
          </a:p>
          <a:p>
            <a:r>
              <a:rPr lang="en-US" altLang="zh-CN" dirty="0"/>
              <a:t>public:</a:t>
            </a:r>
          </a:p>
          <a:p>
            <a:r>
              <a:rPr lang="en-US" altLang="zh-CN" dirty="0"/>
              <a:t>    VECTOR(int n): data(new T[n]), size(data?n:0){ };</a:t>
            </a:r>
          </a:p>
          <a:p>
            <a:r>
              <a:rPr lang="en-US" altLang="zh-CN" dirty="0"/>
              <a:t>    virtual ~VECTOR( ) </a:t>
            </a:r>
            <a:r>
              <a:rPr lang="en-US" altLang="zh-CN" dirty="0" err="1"/>
              <a:t>noexcept</a:t>
            </a:r>
            <a:r>
              <a:rPr lang="en-US" altLang="zh-CN" dirty="0"/>
              <a:t> { 		//</a:t>
            </a:r>
            <a:r>
              <a:rPr lang="zh-CN" altLang="en-US" dirty="0"/>
              <a:t>实例类的析构函数将成为虚函数</a:t>
            </a:r>
          </a:p>
          <a:p>
            <a:r>
              <a:rPr lang="zh-CN" altLang="en-US" dirty="0"/>
              <a:t>        </a:t>
            </a:r>
            <a:r>
              <a:rPr lang="en-US" altLang="zh-CN" dirty="0"/>
              <a:t>if(data){ delete data; data=</a:t>
            </a:r>
            <a:r>
              <a:rPr lang="en-US" altLang="zh-CN" dirty="0" err="1"/>
              <a:t>nullptr</a:t>
            </a:r>
            <a:r>
              <a:rPr lang="en-US" altLang="zh-CN" dirty="0"/>
              <a:t>; size=0; } </a:t>
            </a:r>
          </a:p>
          <a:p>
            <a:r>
              <a:rPr lang="en-US" altLang="zh-CN" dirty="0"/>
              <a:t>        </a:t>
            </a:r>
            <a:r>
              <a:rPr lang="en-US" altLang="zh-CN" dirty="0" err="1"/>
              <a:t>cout</a:t>
            </a:r>
            <a:r>
              <a:rPr lang="en-US" altLang="zh-CN" dirty="0"/>
              <a:t>&lt;&lt;"DES O\n";</a:t>
            </a:r>
          </a:p>
          <a:p>
            <a:r>
              <a:rPr lang="en-US" altLang="zh-CN" dirty="0"/>
              <a:t>    };</a:t>
            </a:r>
          </a:p>
          <a:p>
            <a:r>
              <a:rPr lang="en-US" altLang="zh-CN" dirty="0"/>
              <a:t>    T&amp; operator[ ](int </a:t>
            </a:r>
            <a:r>
              <a:rPr lang="en-US" altLang="zh-CN" dirty="0" err="1"/>
              <a:t>i</a:t>
            </a:r>
            <a:r>
              <a:rPr lang="en-US" altLang="zh-CN" dirty="0"/>
              <a:t>) { return data[</a:t>
            </a:r>
            <a:r>
              <a:rPr lang="en-US" altLang="zh-CN" dirty="0" err="1"/>
              <a:t>i</a:t>
            </a:r>
            <a:r>
              <a:rPr lang="en-US" altLang="zh-CN" dirty="0"/>
              <a:t>]; };</a:t>
            </a:r>
          </a:p>
          <a:p>
            <a:r>
              <a:rPr lang="en-US" altLang="zh-CN" dirty="0"/>
              <a:t>};</a:t>
            </a:r>
          </a:p>
        </p:txBody>
      </p:sp>
      <p:sp>
        <p:nvSpPr>
          <p:cNvPr id="7" name="文本框 6">
            <a:extLst>
              <a:ext uri="{FF2B5EF4-FFF2-40B4-BE49-F238E27FC236}">
                <a16:creationId xmlns:a16="http://schemas.microsoft.com/office/drawing/2014/main" id="{E8A54B1B-32EE-4BFD-BC9D-6199D091BDC6}"/>
              </a:ext>
            </a:extLst>
          </p:cNvPr>
          <p:cNvSpPr txBox="1"/>
          <p:nvPr/>
        </p:nvSpPr>
        <p:spPr>
          <a:xfrm>
            <a:off x="791304" y="1678190"/>
            <a:ext cx="9448800" cy="369332"/>
          </a:xfrm>
          <a:prstGeom prst="rect">
            <a:avLst/>
          </a:prstGeom>
          <a:noFill/>
        </p:spPr>
        <p:txBody>
          <a:bodyPr wrap="square">
            <a:spAutoFit/>
          </a:bodyPr>
          <a:lstStyle/>
          <a:p>
            <a:r>
              <a:rPr lang="en-US" altLang="zh-CN" dirty="0"/>
              <a:t>【</a:t>
            </a:r>
            <a:r>
              <a:rPr lang="zh-CN" altLang="en-US" dirty="0"/>
              <a:t>例</a:t>
            </a:r>
            <a:r>
              <a:rPr lang="en-US" altLang="zh-CN" dirty="0"/>
              <a:t>13.15】</a:t>
            </a:r>
            <a:r>
              <a:rPr lang="zh-CN" altLang="en-US" dirty="0"/>
              <a:t>定义特化的字符指针向量类来隐藏通过类模板自动生成的字符指针向量类。</a:t>
            </a:r>
          </a:p>
        </p:txBody>
      </p:sp>
    </p:spTree>
    <p:extLst>
      <p:ext uri="{BB962C8B-B14F-4D97-AF65-F5344CB8AC3E}">
        <p14:creationId xmlns:p14="http://schemas.microsoft.com/office/powerpoint/2010/main" val="2439288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6" name="文本框 5">
            <a:extLst>
              <a:ext uri="{FF2B5EF4-FFF2-40B4-BE49-F238E27FC236}">
                <a16:creationId xmlns:a16="http://schemas.microsoft.com/office/drawing/2014/main" id="{A75F2DD3-05A4-4B4E-91CA-24C117037D89}"/>
              </a:ext>
            </a:extLst>
          </p:cNvPr>
          <p:cNvSpPr txBox="1"/>
          <p:nvPr/>
        </p:nvSpPr>
        <p:spPr>
          <a:xfrm>
            <a:off x="914400" y="1670499"/>
            <a:ext cx="10439400" cy="3693319"/>
          </a:xfrm>
          <a:prstGeom prst="rect">
            <a:avLst/>
          </a:prstGeom>
          <a:noFill/>
        </p:spPr>
        <p:txBody>
          <a:bodyPr wrap="square">
            <a:spAutoFit/>
          </a:bodyPr>
          <a:lstStyle/>
          <a:p>
            <a:r>
              <a:rPr lang="en-US" altLang="zh-CN" dirty="0"/>
              <a:t>【</a:t>
            </a:r>
            <a:r>
              <a:rPr lang="zh-CN" altLang="en-US" dirty="0"/>
              <a:t>例</a:t>
            </a:r>
            <a:r>
              <a:rPr lang="en-US" altLang="zh-CN" dirty="0"/>
              <a:t>13.1】</a:t>
            </a:r>
            <a:r>
              <a:rPr lang="zh-CN" altLang="en-US" dirty="0"/>
              <a:t>定义变量模板并生成模板实例变量。</a:t>
            </a:r>
          </a:p>
          <a:p>
            <a:r>
              <a:rPr lang="en-US" altLang="zh-CN" dirty="0"/>
              <a:t>#include&lt;stdio.h&gt;</a:t>
            </a:r>
          </a:p>
          <a:p>
            <a:r>
              <a:rPr lang="en-US" altLang="zh-CN" dirty="0"/>
              <a:t>template&lt;</a:t>
            </a:r>
            <a:r>
              <a:rPr lang="en-US" altLang="zh-CN" dirty="0" err="1"/>
              <a:t>typename</a:t>
            </a:r>
            <a:r>
              <a:rPr lang="en-US" altLang="zh-CN" dirty="0"/>
              <a:t>  T&gt; 		</a:t>
            </a:r>
          </a:p>
          <a:p>
            <a:r>
              <a:rPr lang="en-US" altLang="zh-CN" dirty="0" err="1"/>
              <a:t>constexpr</a:t>
            </a:r>
            <a:r>
              <a:rPr lang="en-US" altLang="zh-CN" dirty="0"/>
              <a:t> T pi = T(3.1415926535897932385L); 		//</a:t>
            </a:r>
            <a:r>
              <a:rPr lang="zh-CN" altLang="en-US" dirty="0"/>
              <a:t>定义变量模板</a:t>
            </a:r>
            <a:r>
              <a:rPr lang="en-US" altLang="zh-CN" dirty="0"/>
              <a:t>pi</a:t>
            </a:r>
            <a:r>
              <a:rPr lang="zh-CN" altLang="en-US" dirty="0"/>
              <a:t>，其类型形参为</a:t>
            </a:r>
            <a:r>
              <a:rPr lang="en-US" altLang="zh-CN" dirty="0"/>
              <a:t>T</a:t>
            </a:r>
          </a:p>
          <a:p>
            <a:r>
              <a:rPr lang="en-US" altLang="zh-CN" dirty="0"/>
              <a:t>template&lt;class T&gt; T area(T r) { 	//</a:t>
            </a:r>
            <a:r>
              <a:rPr lang="zh-CN" altLang="en-US" dirty="0"/>
              <a:t>定义函数模板</a:t>
            </a:r>
            <a:r>
              <a:rPr lang="en-US" altLang="zh-CN" dirty="0"/>
              <a:t>area</a:t>
            </a:r>
            <a:r>
              <a:rPr lang="zh-CN" altLang="en-US" dirty="0"/>
              <a:t>，其类型形参为</a:t>
            </a:r>
            <a:r>
              <a:rPr lang="en-US" altLang="zh-CN" dirty="0"/>
              <a:t>T</a:t>
            </a:r>
          </a:p>
          <a:p>
            <a:r>
              <a:rPr lang="en-US" altLang="zh-CN" dirty="0"/>
              <a:t>    </a:t>
            </a:r>
            <a:r>
              <a:rPr lang="en-US" altLang="zh-CN" dirty="0" err="1"/>
              <a:t>printf</a:t>
            </a:r>
            <a:r>
              <a:rPr lang="en-US" altLang="zh-CN" dirty="0"/>
              <a:t>("%p\n", &amp;pi&lt;T&gt;);		//</a:t>
            </a:r>
            <a:r>
              <a:rPr lang="zh-CN" altLang="en-US" dirty="0"/>
              <a:t>生成模板函数实例时附带生成</a:t>
            </a:r>
            <a:r>
              <a:rPr lang="en-US" altLang="zh-CN" dirty="0"/>
              <a:t>pi&lt;T&gt;</a:t>
            </a:r>
            <a:r>
              <a:rPr lang="zh-CN" altLang="en-US" dirty="0"/>
              <a:t>的模板实例变量</a:t>
            </a:r>
          </a:p>
          <a:p>
            <a:r>
              <a:rPr lang="zh-CN" altLang="en-US" dirty="0"/>
              <a:t>    </a:t>
            </a:r>
            <a:r>
              <a:rPr lang="en-US" altLang="zh-CN" dirty="0"/>
              <a:t>return pi&lt;T&gt; * r * r;</a:t>
            </a:r>
          </a:p>
          <a:p>
            <a:r>
              <a:rPr lang="en-US" altLang="zh-CN" dirty="0"/>
              <a:t>}</a:t>
            </a:r>
          </a:p>
          <a:p>
            <a:r>
              <a:rPr lang="en-US" altLang="zh-CN" dirty="0"/>
              <a:t>template const float pi&lt;float&gt;;	//</a:t>
            </a:r>
            <a:r>
              <a:rPr lang="zh-CN" altLang="en-US" dirty="0">
                <a:solidFill>
                  <a:srgbClr val="FF0000"/>
                </a:solidFill>
              </a:rPr>
              <a:t>显式生成模板实例变量</a:t>
            </a:r>
            <a:r>
              <a:rPr lang="en-US" altLang="zh-CN" dirty="0">
                <a:solidFill>
                  <a:srgbClr val="FF0000"/>
                </a:solidFill>
              </a:rPr>
              <a:t>pi&lt;float&gt;</a:t>
            </a:r>
            <a:r>
              <a:rPr lang="zh-CN" altLang="en-US" dirty="0"/>
              <a:t>，不能使用</a:t>
            </a:r>
            <a:r>
              <a:rPr lang="en-US" altLang="zh-CN" dirty="0" err="1"/>
              <a:t>constexpr</a:t>
            </a:r>
            <a:endParaRPr lang="en-US" altLang="zh-CN" dirty="0"/>
          </a:p>
          <a:p>
            <a:r>
              <a:rPr lang="en-US" altLang="zh-CN" dirty="0"/>
              <a:t>//</a:t>
            </a:r>
            <a:r>
              <a:rPr lang="zh-CN" altLang="en-US" dirty="0"/>
              <a:t>等价于“</a:t>
            </a:r>
            <a:r>
              <a:rPr lang="en-US" altLang="zh-CN" dirty="0"/>
              <a:t>const float pi&lt;float&gt;== float (3.1415926535897932385L);”</a:t>
            </a:r>
          </a:p>
          <a:p>
            <a:r>
              <a:rPr lang="en-US" altLang="zh-CN" dirty="0"/>
              <a:t>template const double pi&lt;double&gt;;	//</a:t>
            </a:r>
            <a:r>
              <a:rPr lang="zh-CN" altLang="en-US" dirty="0"/>
              <a:t>生成模板实例变量</a:t>
            </a:r>
            <a:r>
              <a:rPr lang="en-US" altLang="zh-CN" dirty="0"/>
              <a:t>pi&lt;double&gt;</a:t>
            </a:r>
            <a:r>
              <a:rPr lang="zh-CN" altLang="en-US" dirty="0"/>
              <a:t>，实参类型为</a:t>
            </a:r>
            <a:r>
              <a:rPr lang="en-US" altLang="zh-CN" dirty="0"/>
              <a:t>double</a:t>
            </a:r>
          </a:p>
          <a:p>
            <a:r>
              <a:rPr lang="en-US" altLang="zh-CN" dirty="0"/>
              <a:t>//</a:t>
            </a:r>
            <a:r>
              <a:rPr lang="zh-CN" altLang="en-US" dirty="0"/>
              <a:t>等价于“</a:t>
            </a:r>
            <a:r>
              <a:rPr lang="en-US" altLang="zh-CN" dirty="0"/>
              <a:t>const double pi&lt;double &gt;= double (3.1415926535897932385L);”</a:t>
            </a:r>
          </a:p>
          <a:p>
            <a:r>
              <a:rPr lang="en-US" altLang="zh-CN" dirty="0"/>
              <a:t>void main(void)</a:t>
            </a:r>
          </a:p>
        </p:txBody>
      </p:sp>
    </p:spTree>
    <p:extLst>
      <p:ext uri="{BB962C8B-B14F-4D97-AF65-F5344CB8AC3E}">
        <p14:creationId xmlns:p14="http://schemas.microsoft.com/office/powerpoint/2010/main" val="1360808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A41316D8-BF4F-424D-B4F8-B907F82EEDD8}"/>
              </a:ext>
            </a:extLst>
          </p:cNvPr>
          <p:cNvSpPr txBox="1"/>
          <p:nvPr/>
        </p:nvSpPr>
        <p:spPr>
          <a:xfrm>
            <a:off x="908538" y="1891392"/>
            <a:ext cx="10515600" cy="4247317"/>
          </a:xfrm>
          <a:prstGeom prst="rect">
            <a:avLst/>
          </a:prstGeom>
          <a:noFill/>
        </p:spPr>
        <p:txBody>
          <a:bodyPr wrap="square">
            <a:spAutoFit/>
          </a:bodyPr>
          <a:lstStyle/>
          <a:p>
            <a:r>
              <a:rPr lang="en-US" altLang="zh-CN" dirty="0"/>
              <a:t>template &lt; &gt;			//</a:t>
            </a:r>
            <a:r>
              <a:rPr lang="zh-CN" altLang="en-US" dirty="0">
                <a:solidFill>
                  <a:srgbClr val="FF0000"/>
                </a:solidFill>
              </a:rPr>
              <a:t>定义特化的字符指针向量类</a:t>
            </a:r>
          </a:p>
          <a:p>
            <a:r>
              <a:rPr lang="en-US" altLang="zh-CN" dirty="0"/>
              <a:t>class VECTOR &lt;char*&gt;		</a:t>
            </a:r>
          </a:p>
          <a:p>
            <a:r>
              <a:rPr lang="en-US" altLang="zh-CN" dirty="0"/>
              <a:t>{</a:t>
            </a:r>
          </a:p>
          <a:p>
            <a:r>
              <a:rPr lang="en-US" altLang="zh-CN" dirty="0"/>
              <a:t>    char** data;</a:t>
            </a:r>
          </a:p>
          <a:p>
            <a:r>
              <a:rPr lang="en-US" altLang="zh-CN" dirty="0"/>
              <a:t>    int  size;</a:t>
            </a:r>
          </a:p>
          <a:p>
            <a:r>
              <a:rPr lang="en-US" altLang="zh-CN" dirty="0"/>
              <a:t>public:</a:t>
            </a:r>
          </a:p>
          <a:p>
            <a:r>
              <a:rPr lang="en-US" altLang="zh-CN" dirty="0"/>
              <a:t>    VECTOR(int);			//</a:t>
            </a:r>
            <a:r>
              <a:rPr lang="zh-CN" altLang="en-US" dirty="0"/>
              <a:t>特化后其所属类名为</a:t>
            </a:r>
            <a:r>
              <a:rPr lang="en-US" altLang="zh-CN" dirty="0"/>
              <a:t>VECTOR &lt;char*&gt;</a:t>
            </a:r>
          </a:p>
          <a:p>
            <a:r>
              <a:rPr lang="en-US" altLang="zh-CN" dirty="0"/>
              <a:t>    ~VECTOR( ) </a:t>
            </a:r>
            <a:r>
              <a:rPr lang="en-US" altLang="zh-CN" dirty="0" err="1"/>
              <a:t>noexcept</a:t>
            </a:r>
            <a:r>
              <a:rPr lang="en-US" altLang="zh-CN" dirty="0"/>
              <a:t>;		//</a:t>
            </a:r>
            <a:r>
              <a:rPr lang="zh-CN" altLang="en-US" dirty="0"/>
              <a:t>特化后其所属类名为</a:t>
            </a:r>
            <a:r>
              <a:rPr lang="en-US" altLang="zh-CN" dirty="0"/>
              <a:t>VECTOR &lt;char*&gt;</a:t>
            </a:r>
            <a:r>
              <a:rPr lang="zh-CN" altLang="en-US" dirty="0"/>
              <a:t>，不是虚函数</a:t>
            </a:r>
          </a:p>
          <a:p>
            <a:r>
              <a:rPr lang="zh-CN" altLang="en-US" dirty="0"/>
              <a:t>    </a:t>
            </a:r>
            <a:r>
              <a:rPr lang="en-US" altLang="zh-CN" dirty="0"/>
              <a:t>virtual char*&amp; operator[ ](int </a:t>
            </a:r>
            <a:r>
              <a:rPr lang="en-US" altLang="zh-CN" dirty="0" err="1"/>
              <a:t>i</a:t>
            </a:r>
            <a:r>
              <a:rPr lang="en-US" altLang="zh-CN" dirty="0"/>
              <a:t>) { return data[</a:t>
            </a:r>
            <a:r>
              <a:rPr lang="en-US" altLang="zh-CN" dirty="0" err="1"/>
              <a:t>i</a:t>
            </a:r>
            <a:r>
              <a:rPr lang="en-US" altLang="zh-CN" dirty="0"/>
              <a:t>]; };	//</a:t>
            </a:r>
            <a:r>
              <a:rPr lang="zh-CN" altLang="en-US" dirty="0"/>
              <a:t>特化后为虚函数</a:t>
            </a:r>
          </a:p>
          <a:p>
            <a:r>
              <a:rPr lang="en-US" altLang="zh-CN" dirty="0"/>
              <a:t>};</a:t>
            </a:r>
          </a:p>
          <a:p>
            <a:r>
              <a:rPr lang="en-US" altLang="zh-CN" dirty="0"/>
              <a:t>VECTOR &lt;char*&gt;::VECTOR(int n)	//</a:t>
            </a:r>
            <a:r>
              <a:rPr lang="zh-CN" altLang="en-US" dirty="0"/>
              <a:t>使用特化后的类名</a:t>
            </a:r>
            <a:r>
              <a:rPr lang="en-US" altLang="zh-CN" dirty="0"/>
              <a:t>VECTOR &lt;char*&gt;</a:t>
            </a:r>
          </a:p>
          <a:p>
            <a:r>
              <a:rPr lang="en-US" altLang="zh-CN" dirty="0"/>
              <a:t>{</a:t>
            </a:r>
          </a:p>
          <a:p>
            <a:r>
              <a:rPr lang="en-US" altLang="zh-CN" dirty="0"/>
              <a:t>    data = new char* [size = n];</a:t>
            </a:r>
          </a:p>
          <a:p>
            <a:r>
              <a:rPr lang="en-US" altLang="zh-CN" dirty="0"/>
              <a:t>    for (int </a:t>
            </a:r>
            <a:r>
              <a:rPr lang="en-US" altLang="zh-CN" dirty="0" err="1"/>
              <a:t>i</a:t>
            </a:r>
            <a:r>
              <a:rPr lang="en-US" altLang="zh-CN" dirty="0"/>
              <a:t> = 0; </a:t>
            </a:r>
            <a:r>
              <a:rPr lang="en-US" altLang="zh-CN" dirty="0" err="1"/>
              <a:t>i</a:t>
            </a:r>
            <a:r>
              <a:rPr lang="en-US" altLang="zh-CN" dirty="0"/>
              <a:t> &lt; n; </a:t>
            </a:r>
            <a:r>
              <a:rPr lang="en-US" altLang="zh-CN" dirty="0" err="1"/>
              <a:t>i</a:t>
            </a:r>
            <a:r>
              <a:rPr lang="en-US" altLang="zh-CN" dirty="0"/>
              <a:t>++) data[</a:t>
            </a:r>
            <a:r>
              <a:rPr lang="en-US" altLang="zh-CN" dirty="0" err="1"/>
              <a:t>i</a:t>
            </a:r>
            <a:r>
              <a:rPr lang="en-US" altLang="zh-CN" dirty="0"/>
              <a:t>] = 0;</a:t>
            </a:r>
          </a:p>
          <a:p>
            <a:r>
              <a:rPr lang="en-US" altLang="zh-CN" dirty="0"/>
              <a:t>}</a:t>
            </a:r>
          </a:p>
        </p:txBody>
      </p:sp>
    </p:spTree>
    <p:extLst>
      <p:ext uri="{BB962C8B-B14F-4D97-AF65-F5344CB8AC3E}">
        <p14:creationId xmlns:p14="http://schemas.microsoft.com/office/powerpoint/2010/main" val="322127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25D28DD5-FBE3-418F-86D1-7921EC22B4CF}"/>
              </a:ext>
            </a:extLst>
          </p:cNvPr>
          <p:cNvSpPr txBox="1"/>
          <p:nvPr/>
        </p:nvSpPr>
        <p:spPr>
          <a:xfrm>
            <a:off x="931985" y="1677125"/>
            <a:ext cx="10468707" cy="4801314"/>
          </a:xfrm>
          <a:prstGeom prst="rect">
            <a:avLst/>
          </a:prstGeom>
          <a:noFill/>
        </p:spPr>
        <p:txBody>
          <a:bodyPr wrap="square">
            <a:spAutoFit/>
          </a:bodyPr>
          <a:lstStyle/>
          <a:p>
            <a:r>
              <a:rPr lang="en-US" altLang="zh-CN" dirty="0"/>
              <a:t>VECTOR &lt;char*&gt;::~VECTOR( ) </a:t>
            </a:r>
            <a:r>
              <a:rPr lang="en-US" altLang="zh-CN" dirty="0" err="1"/>
              <a:t>noexcept</a:t>
            </a:r>
            <a:r>
              <a:rPr lang="en-US" altLang="zh-CN" dirty="0"/>
              <a:t> //</a:t>
            </a:r>
            <a:r>
              <a:rPr lang="zh-CN" altLang="en-US" dirty="0"/>
              <a:t>使用特化后的类名</a:t>
            </a:r>
            <a:r>
              <a:rPr lang="en-US" altLang="zh-CN" dirty="0"/>
              <a:t>VECTOR &lt;char*&gt;</a:t>
            </a:r>
          </a:p>
          <a:p>
            <a:r>
              <a:rPr lang="en-US" altLang="zh-CN" dirty="0"/>
              <a:t>{</a:t>
            </a:r>
          </a:p>
          <a:p>
            <a:r>
              <a:rPr lang="en-US" altLang="zh-CN" dirty="0"/>
              <a:t>    if(data==</a:t>
            </a:r>
            <a:r>
              <a:rPr lang="en-US" altLang="zh-CN" dirty="0" err="1"/>
              <a:t>nullptr</a:t>
            </a:r>
            <a:r>
              <a:rPr lang="en-US" altLang="zh-CN" dirty="0"/>
              <a:t>) return;</a:t>
            </a:r>
          </a:p>
          <a:p>
            <a:r>
              <a:rPr lang="en-US" altLang="zh-CN" dirty="0"/>
              <a:t>    for(int </a:t>
            </a:r>
            <a:r>
              <a:rPr lang="en-US" altLang="zh-CN" dirty="0" err="1"/>
              <a:t>i</a:t>
            </a:r>
            <a:r>
              <a:rPr lang="en-US" altLang="zh-CN" dirty="0"/>
              <a:t>=0; </a:t>
            </a:r>
            <a:r>
              <a:rPr lang="en-US" altLang="zh-CN" dirty="0" err="1"/>
              <a:t>i</a:t>
            </a:r>
            <a:r>
              <a:rPr lang="en-US" altLang="zh-CN" dirty="0"/>
              <a:t>&lt;size; </a:t>
            </a:r>
            <a:r>
              <a:rPr lang="en-US" altLang="zh-CN" dirty="0" err="1"/>
              <a:t>i</a:t>
            </a:r>
            <a:r>
              <a:rPr lang="en-US" altLang="zh-CN" dirty="0"/>
              <a:t>++)	delete data[</a:t>
            </a:r>
            <a:r>
              <a:rPr lang="en-US" altLang="zh-CN" dirty="0" err="1"/>
              <a:t>i</a:t>
            </a:r>
            <a:r>
              <a:rPr lang="en-US" altLang="zh-CN" dirty="0"/>
              <a:t>];</a:t>
            </a:r>
          </a:p>
          <a:p>
            <a:r>
              <a:rPr lang="en-US" altLang="zh-CN" dirty="0"/>
              <a:t>    delete data;	data=</a:t>
            </a:r>
            <a:r>
              <a:rPr lang="en-US" altLang="zh-CN" dirty="0" err="1"/>
              <a:t>nullptr</a:t>
            </a:r>
            <a:r>
              <a:rPr lang="en-US" altLang="zh-CN" dirty="0"/>
              <a:t>;</a:t>
            </a:r>
          </a:p>
          <a:p>
            <a:r>
              <a:rPr lang="en-US" altLang="zh-CN" dirty="0"/>
              <a:t>    </a:t>
            </a:r>
            <a:r>
              <a:rPr lang="en-US" altLang="zh-CN" dirty="0" err="1"/>
              <a:t>cout</a:t>
            </a:r>
            <a:r>
              <a:rPr lang="en-US" altLang="zh-CN" dirty="0"/>
              <a:t> &lt;&lt; "DES C\n";</a:t>
            </a:r>
          </a:p>
          <a:p>
            <a:r>
              <a:rPr lang="en-US" altLang="zh-CN" dirty="0"/>
              <a:t>}</a:t>
            </a:r>
          </a:p>
          <a:p>
            <a:r>
              <a:rPr lang="en-US" altLang="zh-CN" dirty="0"/>
              <a:t>class A : public VECTOR&lt;int&gt; {</a:t>
            </a:r>
          </a:p>
          <a:p>
            <a:r>
              <a:rPr lang="en-US" altLang="zh-CN" dirty="0"/>
              <a:t>public: </a:t>
            </a:r>
          </a:p>
          <a:p>
            <a:r>
              <a:rPr lang="en-US" altLang="zh-CN" dirty="0"/>
              <a:t>    A(int n): VECTOR&lt;int&gt;(n) { };</a:t>
            </a:r>
          </a:p>
          <a:p>
            <a:r>
              <a:rPr lang="en-US" altLang="zh-CN" dirty="0"/>
              <a:t>    ~A( ){ </a:t>
            </a:r>
            <a:r>
              <a:rPr lang="en-US" altLang="zh-CN" dirty="0" err="1"/>
              <a:t>cout</a:t>
            </a:r>
            <a:r>
              <a:rPr lang="en-US" altLang="zh-CN" dirty="0"/>
              <a:t> &lt;&lt; "DES A\n"; }	//</a:t>
            </a:r>
            <a:r>
              <a:rPr lang="zh-CN" altLang="en-US" dirty="0"/>
              <a:t>自动成为虚函数：因为基类析构函数是虚函数</a:t>
            </a:r>
          </a:p>
          <a:p>
            <a:r>
              <a:rPr lang="en-US" altLang="zh-CN" dirty="0"/>
              <a:t>};</a:t>
            </a:r>
          </a:p>
          <a:p>
            <a:r>
              <a:rPr lang="en-US" altLang="zh-CN" dirty="0"/>
              <a:t>class B : public VECTOR&lt;char*&gt; {</a:t>
            </a:r>
          </a:p>
          <a:p>
            <a:r>
              <a:rPr lang="en-US" altLang="zh-CN" dirty="0"/>
              <a:t>public:</a:t>
            </a:r>
          </a:p>
          <a:p>
            <a:r>
              <a:rPr lang="en-US" altLang="zh-CN" dirty="0"/>
              <a:t>    B(int n): VECTOR&lt;char*&gt;(n) { };</a:t>
            </a:r>
          </a:p>
          <a:p>
            <a:r>
              <a:rPr lang="en-US" altLang="zh-CN" dirty="0"/>
              <a:t>    ~B( ) </a:t>
            </a:r>
            <a:r>
              <a:rPr lang="en-US" altLang="zh-CN" dirty="0" err="1"/>
              <a:t>noexcept</a:t>
            </a:r>
            <a:r>
              <a:rPr lang="en-US" altLang="zh-CN" dirty="0"/>
              <a:t> { </a:t>
            </a:r>
            <a:r>
              <a:rPr lang="en-US" altLang="zh-CN" dirty="0" err="1"/>
              <a:t>cout</a:t>
            </a:r>
            <a:r>
              <a:rPr lang="en-US" altLang="zh-CN" dirty="0"/>
              <a:t> &lt;&lt; "DES B\n"; }//</a:t>
            </a:r>
            <a:r>
              <a:rPr lang="zh-CN" altLang="en-US" dirty="0"/>
              <a:t>特化的</a:t>
            </a:r>
            <a:r>
              <a:rPr lang="en-US" altLang="zh-CN" dirty="0"/>
              <a:t>VECTOR&lt;char *&gt;</a:t>
            </a:r>
            <a:r>
              <a:rPr lang="zh-CN" altLang="en-US" dirty="0"/>
              <a:t>析构函数不是虚函数，故</a:t>
            </a:r>
            <a:r>
              <a:rPr lang="en-US" altLang="zh-CN" dirty="0"/>
              <a:t>~B</a:t>
            </a:r>
            <a:r>
              <a:rPr lang="zh-CN" altLang="en-US" dirty="0"/>
              <a:t>也不是</a:t>
            </a:r>
          </a:p>
          <a:p>
            <a:r>
              <a:rPr lang="en-US" altLang="zh-CN" dirty="0"/>
              <a:t>};</a:t>
            </a:r>
          </a:p>
        </p:txBody>
      </p:sp>
    </p:spTree>
    <p:extLst>
      <p:ext uri="{BB962C8B-B14F-4D97-AF65-F5344CB8AC3E}">
        <p14:creationId xmlns:p14="http://schemas.microsoft.com/office/powerpoint/2010/main" val="28511185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521B3EF3-F05B-48EF-81B7-E44736DDB132}"/>
              </a:ext>
            </a:extLst>
          </p:cNvPr>
          <p:cNvSpPr txBox="1"/>
          <p:nvPr/>
        </p:nvSpPr>
        <p:spPr>
          <a:xfrm>
            <a:off x="943708" y="1832877"/>
            <a:ext cx="8223738" cy="3693319"/>
          </a:xfrm>
          <a:prstGeom prst="rect">
            <a:avLst/>
          </a:prstGeom>
          <a:noFill/>
        </p:spPr>
        <p:txBody>
          <a:bodyPr wrap="square">
            <a:spAutoFit/>
          </a:bodyPr>
          <a:lstStyle/>
          <a:p>
            <a:r>
              <a:rPr lang="en-US" altLang="zh-CN" dirty="0"/>
              <a:t>void main(void)</a:t>
            </a:r>
          </a:p>
          <a:p>
            <a:r>
              <a:rPr lang="en-US" altLang="zh-CN" dirty="0"/>
              <a:t>{</a:t>
            </a:r>
          </a:p>
          <a:p>
            <a:r>
              <a:rPr lang="en-US" altLang="zh-CN" dirty="0"/>
              <a:t>    VECTOR &lt;int&gt;  	LI(10);		//</a:t>
            </a:r>
            <a:r>
              <a:rPr lang="zh-CN" altLang="en-US" dirty="0"/>
              <a:t>自动生成的实例类</a:t>
            </a:r>
            <a:r>
              <a:rPr lang="en-US" altLang="zh-CN" dirty="0"/>
              <a:t>VECTOR &lt;int&gt;</a:t>
            </a:r>
          </a:p>
          <a:p>
            <a:r>
              <a:rPr lang="en-US" altLang="zh-CN" dirty="0"/>
              <a:t>    VECTOR &lt;char*&gt;	LC(10);	//</a:t>
            </a:r>
            <a:r>
              <a:rPr lang="zh-CN" altLang="en-US" dirty="0"/>
              <a:t>优先使用特化的实例类</a:t>
            </a:r>
            <a:r>
              <a:rPr lang="en-US" altLang="zh-CN" dirty="0"/>
              <a:t>VECTOR&lt;char*&gt;</a:t>
            </a:r>
          </a:p>
          <a:p>
            <a:r>
              <a:rPr lang="en-US" altLang="zh-CN" dirty="0"/>
              <a:t>    VECTOR&lt;int&gt;* p = new VECTOR&lt;int&gt;(3);</a:t>
            </a:r>
          </a:p>
          <a:p>
            <a:r>
              <a:rPr lang="en-US" altLang="zh-CN" dirty="0"/>
              <a:t>    delete p;			</a:t>
            </a:r>
          </a:p>
          <a:p>
            <a:r>
              <a:rPr lang="en-US" altLang="zh-CN" dirty="0"/>
              <a:t>    p = new A(3);</a:t>
            </a:r>
          </a:p>
          <a:p>
            <a:r>
              <a:rPr lang="en-US" altLang="zh-CN" dirty="0"/>
              <a:t>    delete p;			</a:t>
            </a:r>
          </a:p>
          <a:p>
            <a:r>
              <a:rPr lang="en-US" altLang="zh-CN" dirty="0"/>
              <a:t>    VECTOR&lt;char*&gt;* q = new VECTOR&lt;char*&gt;(3);</a:t>
            </a:r>
          </a:p>
          <a:p>
            <a:r>
              <a:rPr lang="en-US" altLang="zh-CN" dirty="0"/>
              <a:t>    delete q;				</a:t>
            </a:r>
          </a:p>
          <a:p>
            <a:r>
              <a:rPr lang="en-US" altLang="zh-CN" dirty="0"/>
              <a:t>    q = new B(3);</a:t>
            </a:r>
          </a:p>
          <a:p>
            <a:r>
              <a:rPr lang="en-US" altLang="zh-CN" dirty="0"/>
              <a:t>    delete q;					</a:t>
            </a:r>
          </a:p>
          <a:p>
            <a:r>
              <a:rPr lang="en-US" altLang="zh-CN" dirty="0"/>
              <a:t>}</a:t>
            </a:r>
          </a:p>
        </p:txBody>
      </p:sp>
      <p:sp>
        <p:nvSpPr>
          <p:cNvPr id="6" name="文本框 5">
            <a:extLst>
              <a:ext uri="{FF2B5EF4-FFF2-40B4-BE49-F238E27FC236}">
                <a16:creationId xmlns:a16="http://schemas.microsoft.com/office/drawing/2014/main" id="{5B3748CA-5C31-43D9-8BB9-C1FED9319FAC}"/>
              </a:ext>
            </a:extLst>
          </p:cNvPr>
          <p:cNvSpPr txBox="1"/>
          <p:nvPr/>
        </p:nvSpPr>
        <p:spPr>
          <a:xfrm>
            <a:off x="902673" y="5527420"/>
            <a:ext cx="8792307" cy="646331"/>
          </a:xfrm>
          <a:prstGeom prst="rect">
            <a:avLst/>
          </a:prstGeom>
          <a:noFill/>
        </p:spPr>
        <p:txBody>
          <a:bodyPr wrap="square" rtlCol="0">
            <a:spAutoFit/>
          </a:bodyPr>
          <a:lstStyle/>
          <a:p>
            <a:r>
              <a:rPr lang="zh-CN" altLang="en-US" dirty="0"/>
              <a:t>除了可以特化整个类外，还可以仅特化部分函数成员，见例</a:t>
            </a:r>
            <a:r>
              <a:rPr lang="en-US" altLang="zh-CN" dirty="0"/>
              <a:t>13.16</a:t>
            </a:r>
            <a:r>
              <a:rPr lang="zh-CN" altLang="en-US" dirty="0"/>
              <a:t>中的</a:t>
            </a:r>
            <a:r>
              <a:rPr lang="en-US" altLang="zh-CN" dirty="0"/>
              <a:t>:</a:t>
            </a:r>
          </a:p>
          <a:p>
            <a:r>
              <a:rPr lang="en-US" altLang="zh-CN" sz="1800" kern="100" dirty="0">
                <a:effectLst/>
                <a:latin typeface="Times New Roman" panose="02020603050405020304" pitchFamily="18" charset="0"/>
                <a:ea typeface="方正书宋简体"/>
              </a:rPr>
              <a:t>template &lt; &gt;  </a:t>
            </a:r>
            <a:r>
              <a:rPr lang="en-US" altLang="zh-CN" dirty="0"/>
              <a:t>VECTOR &lt;char*&gt;::~VECTOR( ) </a:t>
            </a:r>
            <a:r>
              <a:rPr lang="en-US" altLang="zh-CN" dirty="0" err="1"/>
              <a:t>noexcept</a:t>
            </a:r>
            <a:r>
              <a:rPr lang="en-US" altLang="zh-CN" dirty="0"/>
              <a:t>{   }</a:t>
            </a:r>
            <a:endParaRPr lang="zh-CN" altLang="en-US" dirty="0"/>
          </a:p>
        </p:txBody>
      </p:sp>
    </p:spTree>
    <p:extLst>
      <p:ext uri="{BB962C8B-B14F-4D97-AF65-F5344CB8AC3E}">
        <p14:creationId xmlns:p14="http://schemas.microsoft.com/office/powerpoint/2010/main" val="3603346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5387"/>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561975"/>
          </a:xfrm>
        </p:spPr>
        <p:txBody>
          <a:bodyPr/>
          <a:lstStyle/>
          <a:p>
            <a:pPr>
              <a:buFont typeface="Wingdings" panose="05000000000000000000" pitchFamily="2" charset="2"/>
              <a:buChar char="u"/>
            </a:pPr>
            <a:r>
              <a:rPr lang="en-US" altLang="zh-CN" dirty="0"/>
              <a:t>13.</a:t>
            </a:r>
            <a:r>
              <a:rPr lang="zh-CN" altLang="en-US" dirty="0"/>
              <a:t> </a:t>
            </a:r>
            <a:r>
              <a:rPr lang="en-US" altLang="zh-CN" dirty="0"/>
              <a:t>5  </a:t>
            </a:r>
            <a:r>
              <a:rPr lang="zh-CN" altLang="en-US" dirty="0"/>
              <a:t>类模板的实例化及特化</a:t>
            </a:r>
          </a:p>
        </p:txBody>
      </p:sp>
      <p:sp>
        <p:nvSpPr>
          <p:cNvPr id="5" name="文本框 4">
            <a:extLst>
              <a:ext uri="{FF2B5EF4-FFF2-40B4-BE49-F238E27FC236}">
                <a16:creationId xmlns:a16="http://schemas.microsoft.com/office/drawing/2014/main" id="{93FDD9D9-2736-4807-A11F-F1E4C6141CBF}"/>
              </a:ext>
            </a:extLst>
          </p:cNvPr>
          <p:cNvSpPr txBox="1"/>
          <p:nvPr/>
        </p:nvSpPr>
        <p:spPr>
          <a:xfrm>
            <a:off x="859733" y="2413744"/>
            <a:ext cx="10429590" cy="821250"/>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在定义类模板时，可以使用类模板的</a:t>
            </a:r>
            <a:r>
              <a:rPr lang="zh-CN" altLang="en-US" sz="2400" b="1" dirty="0">
                <a:solidFill>
                  <a:srgbClr val="FF0000"/>
                </a:solidFill>
                <a:latin typeface="Times New Roman" panose="02020603050405020304" pitchFamily="18" charset="0"/>
              </a:rPr>
              <a:t>类型形参</a:t>
            </a:r>
            <a:r>
              <a:rPr lang="zh-CN" altLang="en-US" sz="2400" b="1" dirty="0">
                <a:latin typeface="Times New Roman" panose="02020603050405020304" pitchFamily="18" charset="0"/>
              </a:rPr>
              <a:t>进行类型推导。</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在用实例化类型产生对象作为初始化表达式时也可以进行类型推导。</a:t>
            </a:r>
            <a:endParaRPr lang="en-US" altLang="zh-CN" sz="2400" b="1" dirty="0">
              <a:latin typeface="Times New Roman" panose="02020603050405020304" pitchFamily="18" charset="0"/>
            </a:endParaRPr>
          </a:p>
        </p:txBody>
      </p:sp>
      <p:sp>
        <p:nvSpPr>
          <p:cNvPr id="7" name="文本框 6">
            <a:extLst>
              <a:ext uri="{FF2B5EF4-FFF2-40B4-BE49-F238E27FC236}">
                <a16:creationId xmlns:a16="http://schemas.microsoft.com/office/drawing/2014/main" id="{73451610-FE33-4044-88DA-726805E4DE99}"/>
              </a:ext>
            </a:extLst>
          </p:cNvPr>
          <p:cNvSpPr txBox="1"/>
          <p:nvPr/>
        </p:nvSpPr>
        <p:spPr>
          <a:xfrm>
            <a:off x="937846" y="3393256"/>
            <a:ext cx="5867400" cy="2585323"/>
          </a:xfrm>
          <a:prstGeom prst="rect">
            <a:avLst/>
          </a:prstGeom>
          <a:noFill/>
        </p:spPr>
        <p:txBody>
          <a:bodyPr wrap="square">
            <a:spAutoFit/>
          </a:bodyPr>
          <a:lstStyle/>
          <a:p>
            <a:r>
              <a:rPr lang="en-US" altLang="zh-CN" dirty="0"/>
              <a:t>template &lt;class T&gt;      //</a:t>
            </a:r>
            <a:r>
              <a:rPr lang="zh-CN" altLang="en-US" dirty="0"/>
              <a:t>例</a:t>
            </a:r>
            <a:r>
              <a:rPr lang="en-US" altLang="zh-CN" dirty="0"/>
              <a:t>3.17</a:t>
            </a:r>
            <a:r>
              <a:rPr lang="zh-CN" altLang="en-US" dirty="0"/>
              <a:t>：定义主类模板</a:t>
            </a:r>
          </a:p>
          <a:p>
            <a:r>
              <a:rPr lang="en-US" altLang="zh-CN" dirty="0"/>
              <a:t>class A {</a:t>
            </a:r>
          </a:p>
          <a:p>
            <a:r>
              <a:rPr lang="en-US" altLang="zh-CN" dirty="0"/>
              <a:t>    T  </a:t>
            </a:r>
            <a:r>
              <a:rPr lang="en-US" altLang="zh-CN" dirty="0" err="1"/>
              <a:t>i</a:t>
            </a:r>
            <a:r>
              <a:rPr lang="en-US" altLang="zh-CN" dirty="0"/>
              <a:t>;</a:t>
            </a:r>
          </a:p>
          <a:p>
            <a:r>
              <a:rPr lang="en-US" altLang="zh-CN" dirty="0"/>
              <a:t>public:</a:t>
            </a:r>
          </a:p>
          <a:p>
            <a:r>
              <a:rPr lang="en-US" altLang="zh-CN" dirty="0"/>
              <a:t>    A(T x) { </a:t>
            </a:r>
            <a:r>
              <a:rPr lang="en-US" altLang="zh-CN" dirty="0" err="1"/>
              <a:t>i</a:t>
            </a:r>
            <a:r>
              <a:rPr lang="en-US" altLang="zh-CN" dirty="0"/>
              <a:t> = x; }</a:t>
            </a:r>
          </a:p>
          <a:p>
            <a:r>
              <a:rPr lang="en-US" altLang="zh-CN" dirty="0"/>
              <a:t>    virtual operator T( ) { //</a:t>
            </a:r>
            <a:r>
              <a:rPr lang="zh-CN" altLang="en-US" dirty="0"/>
              <a:t>重载运算符用于强制类型转换</a:t>
            </a:r>
          </a:p>
          <a:p>
            <a:r>
              <a:rPr lang="zh-CN" altLang="en-US" dirty="0"/>
              <a:t>        </a:t>
            </a:r>
            <a:r>
              <a:rPr lang="en-US" altLang="zh-CN" dirty="0"/>
              <a:t>auto x = [this]( )-&gt;</a:t>
            </a:r>
            <a:r>
              <a:rPr lang="en-US" altLang="zh-CN" dirty="0">
                <a:solidFill>
                  <a:srgbClr val="FF0000"/>
                </a:solidFill>
              </a:rPr>
              <a:t>T</a:t>
            </a:r>
            <a:r>
              <a:rPr lang="en-US" altLang="zh-CN" dirty="0"/>
              <a:t>{ return </a:t>
            </a:r>
            <a:r>
              <a:rPr lang="en-US" altLang="zh-CN" dirty="0" err="1"/>
              <a:t>i</a:t>
            </a:r>
            <a:r>
              <a:rPr lang="en-US" altLang="zh-CN" dirty="0"/>
              <a:t>; };//</a:t>
            </a:r>
            <a:r>
              <a:rPr lang="zh-CN" altLang="en-US" dirty="0">
                <a:solidFill>
                  <a:srgbClr val="FF0000"/>
                </a:solidFill>
              </a:rPr>
              <a:t>不能去掉</a:t>
            </a:r>
            <a:r>
              <a:rPr lang="en-US" altLang="zh-CN" dirty="0">
                <a:solidFill>
                  <a:srgbClr val="FF0000"/>
                </a:solidFill>
              </a:rPr>
              <a:t>this</a:t>
            </a:r>
            <a:r>
              <a:rPr lang="zh-CN" altLang="en-US" dirty="0">
                <a:solidFill>
                  <a:srgbClr val="FF0000"/>
                </a:solidFill>
              </a:rPr>
              <a:t>，报错</a:t>
            </a:r>
            <a:endParaRPr lang="en-US" altLang="zh-CN" b="1" dirty="0"/>
          </a:p>
          <a:p>
            <a:r>
              <a:rPr lang="en-US" altLang="zh-CN" b="1" dirty="0"/>
              <a:t>    …</a:t>
            </a:r>
          </a:p>
          <a:p>
            <a:r>
              <a:rPr lang="en-US" altLang="zh-CN" dirty="0"/>
              <a:t>};</a:t>
            </a:r>
          </a:p>
        </p:txBody>
      </p:sp>
      <p:sp>
        <p:nvSpPr>
          <p:cNvPr id="9" name="文本框 8">
            <a:extLst>
              <a:ext uri="{FF2B5EF4-FFF2-40B4-BE49-F238E27FC236}">
                <a16:creationId xmlns:a16="http://schemas.microsoft.com/office/drawing/2014/main" id="{5951C758-BC26-4B8D-A63C-8D77257DF82C}"/>
              </a:ext>
            </a:extLst>
          </p:cNvPr>
          <p:cNvSpPr txBox="1"/>
          <p:nvPr/>
        </p:nvSpPr>
        <p:spPr>
          <a:xfrm>
            <a:off x="6629387" y="3404404"/>
            <a:ext cx="6142892" cy="1200329"/>
          </a:xfrm>
          <a:prstGeom prst="rect">
            <a:avLst/>
          </a:prstGeom>
          <a:noFill/>
        </p:spPr>
        <p:txBody>
          <a:bodyPr wrap="square">
            <a:spAutoFit/>
          </a:bodyPr>
          <a:lstStyle/>
          <a:p>
            <a:r>
              <a:rPr lang="en-US" altLang="zh-CN" dirty="0"/>
              <a:t> A&lt;int&gt; a(4);//</a:t>
            </a:r>
            <a:r>
              <a:rPr lang="zh-CN" altLang="en-US" dirty="0"/>
              <a:t>自动从类模板</a:t>
            </a:r>
            <a:r>
              <a:rPr lang="en-US" altLang="zh-CN" dirty="0"/>
              <a:t>A</a:t>
            </a:r>
            <a:r>
              <a:rPr lang="zh-CN" altLang="en-US" dirty="0"/>
              <a:t>中实例化</a:t>
            </a:r>
            <a:r>
              <a:rPr lang="en-US" altLang="zh-CN" dirty="0"/>
              <a:t>A&lt;int&gt;</a:t>
            </a:r>
            <a:r>
              <a:rPr lang="zh-CN" altLang="en-US" dirty="0"/>
              <a:t>类</a:t>
            </a:r>
          </a:p>
          <a:p>
            <a:r>
              <a:rPr lang="zh-CN" altLang="en-US" dirty="0"/>
              <a:t> </a:t>
            </a:r>
            <a:r>
              <a:rPr lang="en-US" altLang="zh-CN" dirty="0"/>
              <a:t>auto b= a;//b</a:t>
            </a:r>
            <a:r>
              <a:rPr lang="zh-CN" altLang="en-US" dirty="0"/>
              <a:t>的类型为</a:t>
            </a:r>
            <a:r>
              <a:rPr lang="en-US" altLang="zh-CN" dirty="0"/>
              <a:t>A&lt;int&gt;</a:t>
            </a:r>
          </a:p>
          <a:p>
            <a:r>
              <a:rPr lang="en-US" altLang="zh-CN" dirty="0"/>
              <a:t> auto c= </a:t>
            </a:r>
            <a:r>
              <a:rPr lang="en-US" altLang="zh-CN" dirty="0" err="1"/>
              <a:t>a.operator</a:t>
            </a:r>
            <a:r>
              <a:rPr lang="en-US" altLang="zh-CN" dirty="0"/>
              <a:t> int( );//c</a:t>
            </a:r>
            <a:r>
              <a:rPr lang="zh-CN" altLang="en-US" dirty="0"/>
              <a:t>的类型为</a:t>
            </a:r>
            <a:r>
              <a:rPr lang="en-US" altLang="zh-CN" dirty="0"/>
              <a:t>int</a:t>
            </a:r>
          </a:p>
          <a:p>
            <a:r>
              <a:rPr lang="en-US" altLang="zh-CN" dirty="0"/>
              <a:t> auto d= A&lt;double&gt;(5);  //d</a:t>
            </a:r>
            <a:r>
              <a:rPr lang="zh-CN" altLang="en-US" dirty="0"/>
              <a:t>的类型为</a:t>
            </a:r>
            <a:r>
              <a:rPr lang="en-US" altLang="zh-CN" dirty="0"/>
              <a:t>A&lt;double&gt;</a:t>
            </a:r>
            <a:endParaRPr lang="zh-CN" altLang="en-US" dirty="0"/>
          </a:p>
        </p:txBody>
      </p:sp>
      <p:cxnSp>
        <p:nvCxnSpPr>
          <p:cNvPr id="11" name="直接连接符 10">
            <a:extLst>
              <a:ext uri="{FF2B5EF4-FFF2-40B4-BE49-F238E27FC236}">
                <a16:creationId xmlns:a16="http://schemas.microsoft.com/office/drawing/2014/main" id="{EC9EB52F-A9CA-4FEF-8857-3DB780F08EB1}"/>
              </a:ext>
            </a:extLst>
          </p:cNvPr>
          <p:cNvCxnSpPr/>
          <p:nvPr/>
        </p:nvCxnSpPr>
        <p:spPr>
          <a:xfrm>
            <a:off x="6646985" y="3516923"/>
            <a:ext cx="0" cy="248529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8287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5387"/>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561975"/>
          </a:xfrm>
        </p:spPr>
        <p:txBody>
          <a:bodyPr/>
          <a:lstStyle/>
          <a:p>
            <a:pPr>
              <a:buFont typeface="Wingdings" panose="05000000000000000000" pitchFamily="2" charset="2"/>
              <a:buChar char="u"/>
            </a:pPr>
            <a:r>
              <a:rPr lang="en-US" altLang="zh-CN" dirty="0"/>
              <a:t>13.</a:t>
            </a:r>
            <a:r>
              <a:rPr lang="zh-CN" altLang="en-US" dirty="0"/>
              <a:t> </a:t>
            </a:r>
            <a:r>
              <a:rPr lang="en-US" altLang="zh-CN" dirty="0"/>
              <a:t>5  </a:t>
            </a:r>
            <a:r>
              <a:rPr lang="zh-CN" altLang="en-US" dirty="0"/>
              <a:t>类模板的实例化及特化</a:t>
            </a:r>
          </a:p>
        </p:txBody>
      </p:sp>
      <p:sp>
        <p:nvSpPr>
          <p:cNvPr id="5" name="文本框 4">
            <a:extLst>
              <a:ext uri="{FF2B5EF4-FFF2-40B4-BE49-F238E27FC236}">
                <a16:creationId xmlns:a16="http://schemas.microsoft.com/office/drawing/2014/main" id="{93FDD9D9-2736-4807-A11F-F1E4C6141CBF}"/>
              </a:ext>
            </a:extLst>
          </p:cNvPr>
          <p:cNvSpPr txBox="1"/>
          <p:nvPr/>
        </p:nvSpPr>
        <p:spPr>
          <a:xfrm>
            <a:off x="859733" y="2413744"/>
            <a:ext cx="10429590" cy="3672800"/>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类模板或类模板的实例均可以定义实例成员指针。见如下例</a:t>
            </a:r>
            <a:r>
              <a:rPr lang="en-US" altLang="zh-CN" sz="2400" b="1" dirty="0">
                <a:latin typeface="Times New Roman" panose="02020603050405020304" pitchFamily="18" charset="0"/>
              </a:rPr>
              <a:t>13.18</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实例化类模板时，类模板中的成员指针类型随之实例化。</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当使用类模板的实例化类，作为类模板实例化的形参时，会出现嵌套的实例化现象。原本没有问题的类型形参</a:t>
            </a:r>
            <a:r>
              <a:rPr lang="en-US" altLang="zh-CN" sz="2400" b="1" dirty="0">
                <a:latin typeface="Times New Roman" panose="02020603050405020304" pitchFamily="18" charset="0"/>
              </a:rPr>
              <a:t>T</a:t>
            </a:r>
            <a:r>
              <a:rPr lang="zh-CN" altLang="en-US" sz="2400" b="1" dirty="0">
                <a:latin typeface="Times New Roman" panose="02020603050405020304" pitchFamily="18" charset="0"/>
              </a:rPr>
              <a:t>，用实参</a:t>
            </a:r>
            <a:r>
              <a:rPr lang="en-US" altLang="zh-CN" sz="2400" b="1" dirty="0">
                <a:latin typeface="Times New Roman" panose="02020603050405020304" pitchFamily="18" charset="0"/>
              </a:rPr>
              <a:t>int</a:t>
            </a:r>
            <a:r>
              <a:rPr lang="zh-CN" altLang="en-US" sz="2400" b="1" dirty="0">
                <a:latin typeface="Times New Roman" panose="02020603050405020304" pitchFamily="18" charset="0"/>
              </a:rPr>
              <a:t>实例化</a:t>
            </a:r>
            <a:r>
              <a:rPr lang="en-US" altLang="zh-CN" sz="2400" b="1" dirty="0">
                <a:latin typeface="Times New Roman" panose="02020603050405020304" pitchFamily="18" charset="0"/>
              </a:rPr>
              <a:t>new T[10]</a:t>
            </a:r>
            <a:r>
              <a:rPr lang="zh-CN" altLang="en-US" sz="2400" b="1" dirty="0">
                <a:latin typeface="Times New Roman" panose="02020603050405020304" pitchFamily="18" charset="0"/>
              </a:rPr>
              <a:t>时没有问题；但在嵌套实例化时，若用</a:t>
            </a:r>
            <a:r>
              <a:rPr lang="en-US" altLang="zh-CN" sz="2400" b="1" dirty="0">
                <a:latin typeface="Times New Roman" panose="02020603050405020304" pitchFamily="18" charset="0"/>
              </a:rPr>
              <a:t>A&lt;int&gt;</a:t>
            </a:r>
            <a:r>
              <a:rPr lang="zh-CN" altLang="en-US" sz="2400" b="1" dirty="0">
                <a:latin typeface="Times New Roman" panose="02020603050405020304" pitchFamily="18" charset="0"/>
              </a:rPr>
              <a:t>实例化</a:t>
            </a:r>
            <a:r>
              <a:rPr lang="en-US" altLang="zh-CN" sz="2400" b="1" dirty="0">
                <a:latin typeface="Times New Roman" panose="02020603050405020304" pitchFamily="18" charset="0"/>
              </a:rPr>
              <a:t>new T[10]</a:t>
            </a:r>
            <a:r>
              <a:rPr lang="zh-CN" altLang="en-US" sz="2400" b="1" dirty="0">
                <a:latin typeface="Times New Roman" panose="02020603050405020304" pitchFamily="18" charset="0"/>
              </a:rPr>
              <a:t>时，则会要求类模板</a:t>
            </a:r>
            <a:r>
              <a:rPr lang="en-US" altLang="zh-CN" sz="2400" b="1" dirty="0">
                <a:latin typeface="Times New Roman" panose="02020603050405020304" pitchFamily="18" charset="0"/>
              </a:rPr>
              <a:t>A</a:t>
            </a:r>
            <a:r>
              <a:rPr lang="zh-CN" altLang="en-US" sz="2400" b="1" dirty="0">
                <a:latin typeface="Times New Roman" panose="02020603050405020304" pitchFamily="18" charset="0"/>
              </a:rPr>
              <a:t>定义定义无参构造函数</a:t>
            </a:r>
            <a:r>
              <a:rPr lang="en-US" altLang="zh-CN" sz="2400" b="1" dirty="0">
                <a:latin typeface="Times New Roman" panose="02020603050405020304" pitchFamily="18" charset="0"/>
              </a:rPr>
              <a:t>A&lt;int&gt;::A()</a:t>
            </a:r>
            <a:r>
              <a:rPr lang="zh-CN" altLang="en-US" sz="2400" b="1" dirty="0">
                <a:latin typeface="Times New Roman" panose="02020603050405020304" pitchFamily="18" charset="0"/>
              </a:rPr>
              <a:t>。例</a:t>
            </a:r>
            <a:r>
              <a:rPr lang="en-US" altLang="zh-CN" sz="2400" b="1" dirty="0">
                <a:latin typeface="Times New Roman" panose="02020603050405020304" pitchFamily="18" charset="0"/>
              </a:rPr>
              <a:t>13.18</a:t>
            </a: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若类模板中使用非类型形参，实例化时使用表达式很可能出现“</a:t>
            </a:r>
            <a:r>
              <a:rPr lang="en-US" altLang="zh-CN" sz="2400" b="1" dirty="0">
                <a:latin typeface="Times New Roman" panose="02020603050405020304" pitchFamily="18" charset="0"/>
              </a:rPr>
              <a:t>&gt;</a:t>
            </a:r>
            <a:r>
              <a:rPr lang="zh-CN" altLang="en-US" sz="2400" b="1" dirty="0">
                <a:latin typeface="Times New Roman" panose="02020603050405020304" pitchFamily="18" charset="0"/>
              </a:rPr>
              <a:t>”，导致编译误认为模板参数列表已经结束，此时可用“（）”</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如</a:t>
            </a:r>
            <a:r>
              <a:rPr lang="en-US" altLang="zh-CN" sz="2400" b="1" dirty="0">
                <a:latin typeface="Times New Roman" panose="02020603050405020304" pitchFamily="18" charset="0"/>
              </a:rPr>
              <a:t>List&lt;int, </a:t>
            </a:r>
            <a:r>
              <a:rPr lang="en-US" altLang="zh-CN" sz="2400" b="1" dirty="0">
                <a:solidFill>
                  <a:srgbClr val="FF0000"/>
                </a:solidFill>
                <a:latin typeface="Times New Roman" panose="02020603050405020304" pitchFamily="18" charset="0"/>
              </a:rPr>
              <a:t>(3&gt;2)</a:t>
            </a:r>
            <a:r>
              <a:rPr lang="en-US" altLang="zh-CN" sz="2400" b="1" dirty="0">
                <a:latin typeface="Times New Roman" panose="02020603050405020304" pitchFamily="18" charset="0"/>
              </a:rPr>
              <a:t>&gt; L1(8);</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类模板常用在</a:t>
            </a:r>
            <a:r>
              <a:rPr lang="en-US" altLang="zh-CN" sz="2400" b="1" dirty="0">
                <a:latin typeface="Times New Roman" panose="02020603050405020304" pitchFamily="18" charset="0"/>
              </a:rPr>
              <a:t>STL</a:t>
            </a:r>
            <a:r>
              <a:rPr lang="zh-CN" altLang="en-US" sz="2400" b="1" dirty="0">
                <a:latin typeface="Times New Roman" panose="02020603050405020304" pitchFamily="18" charset="0"/>
              </a:rPr>
              <a:t>标准类库等需要泛型定义的场合。见如下例</a:t>
            </a:r>
            <a:r>
              <a:rPr lang="en-US" altLang="zh-CN" sz="2400" b="1" dirty="0">
                <a:latin typeface="Times New Roman" panose="02020603050405020304" pitchFamily="18" charset="0"/>
              </a:rPr>
              <a:t>13.20</a:t>
            </a:r>
            <a:r>
              <a:rPr lang="zh-CN" altLang="en-US" sz="2400" b="1" dirty="0">
                <a:latin typeface="Times New Roman" panose="02020603050405020304" pitchFamily="18" charset="0"/>
              </a:rPr>
              <a:t>：注意其中类型转换</a:t>
            </a:r>
            <a:r>
              <a:rPr lang="en-US" altLang="zh-CN" sz="2400" b="1" dirty="0" err="1">
                <a:latin typeface="Times New Roman" panose="02020603050405020304" pitchFamily="18" charset="0"/>
              </a:rPr>
              <a:t>static_cast</a:t>
            </a:r>
            <a:r>
              <a:rPr lang="zh-CN" altLang="en-US" sz="2400" b="1" dirty="0">
                <a:latin typeface="Times New Roman" panose="02020603050405020304" pitchFamily="18" charset="0"/>
              </a:rPr>
              <a:t>等的用法。</a:t>
            </a:r>
            <a:endParaRPr lang="en-US" altLang="zh-CN" sz="2400" b="1" dirty="0">
              <a:latin typeface="Times New Roman" panose="02020603050405020304" pitchFamily="18" charset="0"/>
            </a:endParaRPr>
          </a:p>
        </p:txBody>
      </p:sp>
    </p:spTree>
    <p:extLst>
      <p:ext uri="{BB962C8B-B14F-4D97-AF65-F5344CB8AC3E}">
        <p14:creationId xmlns:p14="http://schemas.microsoft.com/office/powerpoint/2010/main" val="12979726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CDE183A5-4E81-4BF9-866C-2C39CEAB9BE1}"/>
              </a:ext>
            </a:extLst>
          </p:cNvPr>
          <p:cNvSpPr txBox="1"/>
          <p:nvPr/>
        </p:nvSpPr>
        <p:spPr>
          <a:xfrm>
            <a:off x="885092" y="2152315"/>
            <a:ext cx="10468708" cy="3693319"/>
          </a:xfrm>
          <a:prstGeom prst="rect">
            <a:avLst/>
          </a:prstGeom>
          <a:noFill/>
        </p:spPr>
        <p:txBody>
          <a:bodyPr wrap="square">
            <a:spAutoFit/>
          </a:bodyPr>
          <a:lstStyle/>
          <a:p>
            <a:r>
              <a:rPr lang="en-US" altLang="zh-CN" dirty="0"/>
              <a:t>template &lt;class T, int n=10&gt;</a:t>
            </a:r>
          </a:p>
          <a:p>
            <a:r>
              <a:rPr lang="en-US" altLang="zh-CN" dirty="0"/>
              <a:t>struct A {</a:t>
            </a:r>
          </a:p>
          <a:p>
            <a:r>
              <a:rPr lang="en-US" altLang="zh-CN" dirty="0"/>
              <a:t>    static T </a:t>
            </a:r>
            <a:r>
              <a:rPr lang="en-US" altLang="zh-CN" dirty="0" err="1"/>
              <a:t>t</a:t>
            </a:r>
            <a:r>
              <a:rPr lang="en-US" altLang="zh-CN" dirty="0"/>
              <a:t>;</a:t>
            </a:r>
          </a:p>
          <a:p>
            <a:r>
              <a:rPr lang="en-US" altLang="zh-CN" dirty="0"/>
              <a:t>    T  u;</a:t>
            </a:r>
          </a:p>
          <a:p>
            <a:r>
              <a:rPr lang="en-US" altLang="zh-CN" dirty="0"/>
              <a:t>    T* v;</a:t>
            </a:r>
          </a:p>
          <a:p>
            <a:r>
              <a:rPr lang="en-US" altLang="zh-CN" dirty="0"/>
              <a:t>    T  A::* w;</a:t>
            </a:r>
          </a:p>
          <a:p>
            <a:r>
              <a:rPr lang="en-US" altLang="zh-CN" dirty="0"/>
              <a:t>    T  A::* A::* x;</a:t>
            </a:r>
          </a:p>
          <a:p>
            <a:r>
              <a:rPr lang="en-US" altLang="zh-CN" dirty="0"/>
              <a:t>    T  A::** y;</a:t>
            </a:r>
          </a:p>
          <a:p>
            <a:r>
              <a:rPr lang="en-US" altLang="zh-CN" dirty="0"/>
              <a:t>    T* A::* z;</a:t>
            </a:r>
          </a:p>
          <a:p>
            <a:r>
              <a:rPr lang="en-US" altLang="zh-CN" dirty="0"/>
              <a:t>    A(T k=0, int h=n);			//</a:t>
            </a:r>
            <a:r>
              <a:rPr lang="zh-CN" altLang="en-US" dirty="0"/>
              <a:t>因</a:t>
            </a:r>
            <a:r>
              <a:rPr lang="en-US" altLang="zh-CN" dirty="0"/>
              <a:t>A( )</a:t>
            </a:r>
            <a:r>
              <a:rPr lang="zh-CN" altLang="en-US" dirty="0"/>
              <a:t>被调用，故必须定义</a:t>
            </a:r>
            <a:r>
              <a:rPr lang="en-US" altLang="zh-CN" dirty="0"/>
              <a:t>A( )</a:t>
            </a:r>
            <a:r>
              <a:rPr lang="zh-CN" altLang="en-US" dirty="0"/>
              <a:t>，等价于调用</a:t>
            </a:r>
            <a:r>
              <a:rPr lang="en-US" altLang="zh-CN" dirty="0"/>
              <a:t>A(0, n)</a:t>
            </a:r>
          </a:p>
          <a:p>
            <a:r>
              <a:rPr lang="en-US" altLang="zh-CN" dirty="0"/>
              <a:t>    ~A( ) { delete[ ]v; }</a:t>
            </a:r>
          </a:p>
          <a:p>
            <a:r>
              <a:rPr lang="en-US" altLang="zh-CN" dirty="0"/>
              <a:t>};</a:t>
            </a:r>
          </a:p>
          <a:p>
            <a:r>
              <a:rPr lang="en-US" altLang="zh-CN" dirty="0"/>
              <a:t>template &lt;class T, int n&gt;  T A&lt;T, n&gt;::t = 0;	//</a:t>
            </a:r>
            <a:r>
              <a:rPr lang="zh-CN" altLang="en-US" dirty="0"/>
              <a:t>类模板静态成员的初始化</a:t>
            </a:r>
          </a:p>
        </p:txBody>
      </p:sp>
      <p:sp>
        <p:nvSpPr>
          <p:cNvPr id="6" name="文本框 5">
            <a:extLst>
              <a:ext uri="{FF2B5EF4-FFF2-40B4-BE49-F238E27FC236}">
                <a16:creationId xmlns:a16="http://schemas.microsoft.com/office/drawing/2014/main" id="{5DFB14A4-69EB-4E61-BCFD-CA6A93E3948D}"/>
              </a:ext>
            </a:extLst>
          </p:cNvPr>
          <p:cNvSpPr txBox="1"/>
          <p:nvPr/>
        </p:nvSpPr>
        <p:spPr>
          <a:xfrm>
            <a:off x="738554" y="1736835"/>
            <a:ext cx="6263253" cy="369332"/>
          </a:xfrm>
          <a:prstGeom prst="rect">
            <a:avLst/>
          </a:prstGeom>
          <a:noFill/>
        </p:spPr>
        <p:txBody>
          <a:bodyPr wrap="none" rtlCol="0">
            <a:spAutoFit/>
          </a:bodyPr>
          <a:lstStyle/>
          <a:p>
            <a:r>
              <a:rPr lang="en-US" altLang="zh-CN" dirty="0"/>
              <a:t>【</a:t>
            </a:r>
            <a:r>
              <a:rPr lang="zh-CN" altLang="en-US" dirty="0"/>
              <a:t>例</a:t>
            </a:r>
            <a:r>
              <a:rPr lang="en-US" altLang="zh-CN" dirty="0"/>
              <a:t>13.18】</a:t>
            </a:r>
            <a:r>
              <a:rPr lang="zh-CN" altLang="en-US" dirty="0"/>
              <a:t>实例类的实例成员指针和静态成员指针的用法。</a:t>
            </a:r>
          </a:p>
        </p:txBody>
      </p:sp>
    </p:spTree>
    <p:extLst>
      <p:ext uri="{BB962C8B-B14F-4D97-AF65-F5344CB8AC3E}">
        <p14:creationId xmlns:p14="http://schemas.microsoft.com/office/powerpoint/2010/main" val="15000272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026E7F48-6448-4390-9E40-AC85464FD998}"/>
              </a:ext>
            </a:extLst>
          </p:cNvPr>
          <p:cNvSpPr txBox="1"/>
          <p:nvPr/>
        </p:nvSpPr>
        <p:spPr>
          <a:xfrm>
            <a:off x="914400" y="2055814"/>
            <a:ext cx="10439400" cy="3416320"/>
          </a:xfrm>
          <a:prstGeom prst="rect">
            <a:avLst/>
          </a:prstGeom>
          <a:noFill/>
        </p:spPr>
        <p:txBody>
          <a:bodyPr wrap="square">
            <a:spAutoFit/>
          </a:bodyPr>
          <a:lstStyle/>
          <a:p>
            <a:r>
              <a:rPr lang="en-US" altLang="zh-CN" dirty="0"/>
              <a:t>template &lt;class T, int n&gt;</a:t>
            </a:r>
          </a:p>
          <a:p>
            <a:r>
              <a:rPr lang="en-US" altLang="zh-CN" dirty="0"/>
              <a:t>A&lt;T, n&gt;::A(T k, int h)			//</a:t>
            </a:r>
            <a:r>
              <a:rPr lang="zh-CN" altLang="en-US" dirty="0"/>
              <a:t>不得再次为</a:t>
            </a:r>
            <a:r>
              <a:rPr lang="en-US" altLang="zh-CN" dirty="0"/>
              <a:t>h</a:t>
            </a:r>
            <a:r>
              <a:rPr lang="zh-CN" altLang="en-US" dirty="0"/>
              <a:t>指定默认值，因为其类模板已指定</a:t>
            </a:r>
          </a:p>
          <a:p>
            <a:r>
              <a:rPr lang="en-US" altLang="zh-CN" dirty="0"/>
              <a:t>{</a:t>
            </a:r>
          </a:p>
          <a:p>
            <a:r>
              <a:rPr lang="en-US" altLang="zh-CN" dirty="0"/>
              <a:t>    u = k;</a:t>
            </a:r>
          </a:p>
          <a:p>
            <a:r>
              <a:rPr lang="en-US" altLang="zh-CN" dirty="0"/>
              <a:t>    v = new T[h];				//</a:t>
            </a:r>
            <a:r>
              <a:rPr lang="zh-CN" altLang="en-US" dirty="0"/>
              <a:t>初始化数组对象，必须调用无参构造函数</a:t>
            </a:r>
            <a:r>
              <a:rPr lang="en-US" altLang="zh-CN" dirty="0"/>
              <a:t>T( )</a:t>
            </a:r>
          </a:p>
          <a:p>
            <a:r>
              <a:rPr lang="en-US" altLang="zh-CN" dirty="0"/>
              <a:t>    w = &amp;A::u;</a:t>
            </a:r>
          </a:p>
          <a:p>
            <a:r>
              <a:rPr lang="en-US" altLang="zh-CN" dirty="0"/>
              <a:t>    x = &amp;A::w;</a:t>
            </a:r>
          </a:p>
          <a:p>
            <a:r>
              <a:rPr lang="en-US" altLang="zh-CN" dirty="0"/>
              <a:t>    y = &amp;w;</a:t>
            </a:r>
          </a:p>
          <a:p>
            <a:r>
              <a:rPr lang="en-US" altLang="zh-CN" dirty="0"/>
              <a:t>    z = &amp;A::v;</a:t>
            </a:r>
          </a:p>
          <a:p>
            <a:r>
              <a:rPr lang="en-US" altLang="zh-CN" dirty="0"/>
              <a:t>     v = &amp;A::t;</a:t>
            </a:r>
          </a:p>
          <a:p>
            <a:r>
              <a:rPr lang="en-US" altLang="zh-CN" dirty="0"/>
              <a:t>}</a:t>
            </a:r>
          </a:p>
          <a:p>
            <a:r>
              <a:rPr lang="en-US" altLang="zh-CN" dirty="0"/>
              <a:t>template  struct  A&lt;double&gt;;		//</a:t>
            </a:r>
            <a:r>
              <a:rPr lang="zh-CN" altLang="en-US" dirty="0"/>
              <a:t>从类模板生成实例类</a:t>
            </a:r>
            <a:r>
              <a:rPr lang="en-US" altLang="zh-CN" dirty="0"/>
              <a:t>A&lt;double,10&gt;</a:t>
            </a:r>
          </a:p>
        </p:txBody>
      </p:sp>
    </p:spTree>
    <p:extLst>
      <p:ext uri="{BB962C8B-B14F-4D97-AF65-F5344CB8AC3E}">
        <p14:creationId xmlns:p14="http://schemas.microsoft.com/office/powerpoint/2010/main" val="15643278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8B33D511-BA7E-48B7-8E45-C687402F0EDB}"/>
              </a:ext>
            </a:extLst>
          </p:cNvPr>
          <p:cNvSpPr txBox="1"/>
          <p:nvPr/>
        </p:nvSpPr>
        <p:spPr>
          <a:xfrm>
            <a:off x="896816" y="1589544"/>
            <a:ext cx="10515600" cy="4524315"/>
          </a:xfrm>
          <a:prstGeom prst="rect">
            <a:avLst/>
          </a:prstGeom>
          <a:noFill/>
        </p:spPr>
        <p:txBody>
          <a:bodyPr wrap="square">
            <a:spAutoFit/>
          </a:bodyPr>
          <a:lstStyle/>
          <a:p>
            <a:r>
              <a:rPr lang="en-US" altLang="zh-CN" dirty="0"/>
              <a:t>void main(void)</a:t>
            </a:r>
          </a:p>
          <a:p>
            <a:r>
              <a:rPr lang="en-US" altLang="zh-CN" dirty="0"/>
              <a:t>{</a:t>
            </a:r>
          </a:p>
          <a:p>
            <a:r>
              <a:rPr lang="en-US" altLang="zh-CN" dirty="0"/>
              <a:t>    A&lt;int&gt; a(5);				//</a:t>
            </a:r>
            <a:r>
              <a:rPr lang="zh-CN" altLang="en-US" dirty="0"/>
              <a:t>等价于“</a:t>
            </a:r>
            <a:r>
              <a:rPr lang="en-US" altLang="zh-CN" dirty="0"/>
              <a:t>A&lt;int,10&gt; a(5);”</a:t>
            </a:r>
          </a:p>
          <a:p>
            <a:r>
              <a:rPr lang="en-US" altLang="zh-CN" dirty="0"/>
              <a:t>    int u = 10, * v = &amp;u;</a:t>
            </a:r>
          </a:p>
          <a:p>
            <a:r>
              <a:rPr lang="en-US" altLang="zh-CN" dirty="0"/>
              <a:t>    int A&lt;int&gt;::* w = &amp;A&lt;int&gt;::u;		//</a:t>
            </a:r>
            <a:r>
              <a:rPr lang="zh-CN" altLang="en-US" dirty="0"/>
              <a:t>等价于“</a:t>
            </a:r>
            <a:r>
              <a:rPr lang="en-US" altLang="zh-CN" dirty="0"/>
              <a:t>int A&lt;int, 10&gt;::* w;”</a:t>
            </a:r>
          </a:p>
          <a:p>
            <a:r>
              <a:rPr lang="en-US" altLang="zh-CN" dirty="0"/>
              <a:t>    int A&lt;int&gt;::* A&lt;int&gt;::* x = &amp;A&lt;int&gt;::w;</a:t>
            </a:r>
          </a:p>
          <a:p>
            <a:r>
              <a:rPr lang="en-US" altLang="zh-CN" dirty="0"/>
              <a:t>    int A&lt;int&gt;::** y = &amp;w;</a:t>
            </a:r>
          </a:p>
          <a:p>
            <a:r>
              <a:rPr lang="en-US" altLang="zh-CN" dirty="0"/>
              <a:t>    int* A&lt;int&gt;::* z = &amp;A&lt;int&gt;::v;</a:t>
            </a:r>
          </a:p>
          <a:p>
            <a:r>
              <a:rPr lang="en-US" altLang="zh-CN" dirty="0"/>
              <a:t>    v = &amp;A&lt;int&gt;::t;</a:t>
            </a:r>
          </a:p>
          <a:p>
            <a:r>
              <a:rPr lang="en-US" altLang="zh-CN" dirty="0"/>
              <a:t>    v = &amp;</a:t>
            </a:r>
            <a:r>
              <a:rPr lang="en-US" altLang="zh-CN" dirty="0" err="1"/>
              <a:t>a.u</a:t>
            </a:r>
            <a:r>
              <a:rPr lang="en-US" altLang="zh-CN" dirty="0"/>
              <a:t>;</a:t>
            </a:r>
          </a:p>
          <a:p>
            <a:r>
              <a:rPr lang="en-US" altLang="zh-CN" dirty="0"/>
              <a:t>    y = &amp;</a:t>
            </a:r>
            <a:r>
              <a:rPr lang="en-US" altLang="zh-CN" dirty="0" err="1"/>
              <a:t>a.w</a:t>
            </a:r>
            <a:r>
              <a:rPr lang="en-US" altLang="zh-CN" dirty="0"/>
              <a:t>;</a:t>
            </a:r>
          </a:p>
          <a:p>
            <a:r>
              <a:rPr lang="en-US" altLang="zh-CN" dirty="0"/>
              <a:t>    A&lt;A&lt;int&gt;&gt; b(a);	//</a:t>
            </a:r>
            <a:r>
              <a:rPr lang="zh-CN" altLang="en-US" dirty="0"/>
              <a:t>等价于“</a:t>
            </a:r>
            <a:r>
              <a:rPr lang="en-US" altLang="zh-CN" dirty="0"/>
              <a:t>A&lt;A&lt;int,10&gt;, 10&gt; b(a);”</a:t>
            </a:r>
            <a:r>
              <a:rPr lang="zh-CN" altLang="en-US" dirty="0"/>
              <a:t>，构造</a:t>
            </a:r>
            <a:r>
              <a:rPr lang="en-US" altLang="zh-CN" dirty="0"/>
              <a:t>b</a:t>
            </a:r>
            <a:r>
              <a:rPr lang="zh-CN" altLang="en-US" dirty="0"/>
              <a:t>时调用    </a:t>
            </a:r>
            <a:r>
              <a:rPr lang="en-US" altLang="zh-CN" dirty="0"/>
              <a:t>A&lt;int&gt;::A( )</a:t>
            </a:r>
          </a:p>
          <a:p>
            <a:r>
              <a:rPr lang="en-US" altLang="zh-CN" dirty="0"/>
              <a:t>    A&lt;int&gt;  A&lt;A&lt;int&gt;&gt;::*c= &amp;A&lt;A&lt;int&gt;&gt;::u;</a:t>
            </a:r>
          </a:p>
          <a:p>
            <a:r>
              <a:rPr lang="en-US" altLang="zh-CN" dirty="0"/>
              <a:t>    a = b.*c;</a:t>
            </a:r>
          </a:p>
          <a:p>
            <a:r>
              <a:rPr lang="en-US" altLang="zh-CN" dirty="0"/>
              <a:t>    A&lt;int&gt; A&lt;A&lt;int&gt;&gt;::* A&lt;A&lt;int&gt;&gt;::*d = &amp;A&lt;A&lt;int&gt;&gt;::w;</a:t>
            </a:r>
          </a:p>
          <a:p>
            <a:r>
              <a:rPr lang="en-US" altLang="zh-CN" dirty="0"/>
              <a:t>}</a:t>
            </a:r>
          </a:p>
        </p:txBody>
      </p:sp>
    </p:spTree>
    <p:extLst>
      <p:ext uri="{BB962C8B-B14F-4D97-AF65-F5344CB8AC3E}">
        <p14:creationId xmlns:p14="http://schemas.microsoft.com/office/powerpoint/2010/main" val="18355467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3D7DC9D5-371E-4155-B253-1AB3C69335DB}"/>
              </a:ext>
            </a:extLst>
          </p:cNvPr>
          <p:cNvSpPr txBox="1"/>
          <p:nvPr/>
        </p:nvSpPr>
        <p:spPr>
          <a:xfrm>
            <a:off x="838200" y="1652222"/>
            <a:ext cx="10738338" cy="4801314"/>
          </a:xfrm>
          <a:prstGeom prst="rect">
            <a:avLst/>
          </a:prstGeom>
          <a:noFill/>
        </p:spPr>
        <p:txBody>
          <a:bodyPr wrap="square">
            <a:spAutoFit/>
          </a:bodyPr>
          <a:lstStyle/>
          <a:p>
            <a:r>
              <a:rPr lang="en-US" altLang="zh-CN" dirty="0"/>
              <a:t>#include &lt;iostream&gt;</a:t>
            </a:r>
          </a:p>
          <a:p>
            <a:r>
              <a:rPr lang="en-US" altLang="zh-CN" dirty="0"/>
              <a:t>using namespace std;</a:t>
            </a:r>
          </a:p>
          <a:p>
            <a:r>
              <a:rPr lang="en-US" altLang="zh-CN" dirty="0"/>
              <a:t>template &lt;</a:t>
            </a:r>
            <a:r>
              <a:rPr lang="en-US" altLang="zh-CN" dirty="0" err="1"/>
              <a:t>typename</a:t>
            </a:r>
            <a:r>
              <a:rPr lang="en-US" altLang="zh-CN" dirty="0"/>
              <a:t> T&gt;				//</a:t>
            </a:r>
            <a:r>
              <a:rPr lang="zh-CN" altLang="en-US" dirty="0"/>
              <a:t>定义主类模板</a:t>
            </a:r>
          </a:p>
          <a:p>
            <a:r>
              <a:rPr lang="en-US" altLang="zh-CN" dirty="0"/>
              <a:t>class STACK {</a:t>
            </a:r>
          </a:p>
          <a:p>
            <a:r>
              <a:rPr lang="en-US" altLang="zh-CN" dirty="0"/>
              <a:t>    T* const  </a:t>
            </a:r>
            <a:r>
              <a:rPr lang="en-US" altLang="zh-CN" dirty="0" err="1"/>
              <a:t>elems</a:t>
            </a:r>
            <a:r>
              <a:rPr lang="en-US" altLang="zh-CN" dirty="0"/>
              <a:t>;					//</a:t>
            </a:r>
            <a:r>
              <a:rPr lang="zh-CN" altLang="en-US" dirty="0"/>
              <a:t>申请内存，用于存放栈的元素</a:t>
            </a:r>
          </a:p>
          <a:p>
            <a:r>
              <a:rPr lang="zh-CN" altLang="en-US" dirty="0"/>
              <a:t>    </a:t>
            </a:r>
            <a:r>
              <a:rPr lang="en-US" altLang="zh-CN" dirty="0"/>
              <a:t>const int   max;					//</a:t>
            </a:r>
            <a:r>
              <a:rPr lang="zh-CN" altLang="en-US" dirty="0"/>
              <a:t>栈能存放的最大元素个数</a:t>
            </a:r>
          </a:p>
          <a:p>
            <a:r>
              <a:rPr lang="zh-CN" altLang="en-US" dirty="0"/>
              <a:t>    </a:t>
            </a:r>
            <a:r>
              <a:rPr lang="en-US" altLang="zh-CN" dirty="0"/>
              <a:t>int   pos;	    				//</a:t>
            </a:r>
            <a:r>
              <a:rPr lang="zh-CN" altLang="en-US" dirty="0"/>
              <a:t>栈实际已有元素个数，栈空时</a:t>
            </a:r>
            <a:r>
              <a:rPr lang="en-US" altLang="zh-CN" dirty="0"/>
              <a:t>pos=0;</a:t>
            </a:r>
          </a:p>
          <a:p>
            <a:r>
              <a:rPr lang="en-US" altLang="zh-CN" dirty="0"/>
              <a:t>public:</a:t>
            </a:r>
          </a:p>
          <a:p>
            <a:r>
              <a:rPr lang="en-US" altLang="zh-CN" dirty="0"/>
              <a:t>    STACK(int m=0);  				//</a:t>
            </a:r>
            <a:r>
              <a:rPr lang="zh-CN" altLang="en-US" dirty="0"/>
              <a:t>等价于定义了</a:t>
            </a:r>
            <a:r>
              <a:rPr lang="en-US" altLang="zh-CN" dirty="0"/>
              <a:t>STACK(),</a:t>
            </a:r>
            <a:r>
              <a:rPr lang="zh-CN" altLang="en-US" dirty="0"/>
              <a:t>防嵌套实例化出问题</a:t>
            </a:r>
          </a:p>
          <a:p>
            <a:r>
              <a:rPr lang="zh-CN" altLang="en-US" dirty="0"/>
              <a:t>    </a:t>
            </a:r>
            <a:r>
              <a:rPr lang="en-US" altLang="zh-CN" dirty="0"/>
              <a:t>STACK(const STACK&amp; s); 				//</a:t>
            </a:r>
            <a:r>
              <a:rPr lang="zh-CN" altLang="en-US" dirty="0"/>
              <a:t>用栈</a:t>
            </a:r>
            <a:r>
              <a:rPr lang="en-US" altLang="zh-CN" dirty="0"/>
              <a:t>s</a:t>
            </a:r>
            <a:r>
              <a:rPr lang="zh-CN" altLang="en-US" dirty="0"/>
              <a:t>初始化</a:t>
            </a:r>
            <a:r>
              <a:rPr lang="en-US" altLang="zh-CN" dirty="0"/>
              <a:t>p</a:t>
            </a:r>
            <a:r>
              <a:rPr lang="zh-CN" altLang="en-US" dirty="0"/>
              <a:t>指向的栈</a:t>
            </a:r>
          </a:p>
          <a:p>
            <a:r>
              <a:rPr lang="zh-CN" altLang="en-US" dirty="0"/>
              <a:t>    </a:t>
            </a:r>
            <a:r>
              <a:rPr lang="en-US" altLang="zh-CN" dirty="0"/>
              <a:t>STACK(STACK&amp;&amp; s)</a:t>
            </a:r>
            <a:r>
              <a:rPr lang="en-US" altLang="zh-CN" dirty="0" err="1"/>
              <a:t>noexcept</a:t>
            </a:r>
            <a:r>
              <a:rPr lang="en-US" altLang="zh-CN" dirty="0"/>
              <a:t>;			//</a:t>
            </a:r>
            <a:r>
              <a:rPr lang="zh-CN" altLang="en-US" dirty="0"/>
              <a:t>用栈</a:t>
            </a:r>
            <a:r>
              <a:rPr lang="en-US" altLang="zh-CN" dirty="0"/>
              <a:t>s</a:t>
            </a:r>
            <a:r>
              <a:rPr lang="zh-CN" altLang="en-US" dirty="0"/>
              <a:t>初始化</a:t>
            </a:r>
            <a:r>
              <a:rPr lang="en-US" altLang="zh-CN" dirty="0"/>
              <a:t>p</a:t>
            </a:r>
            <a:r>
              <a:rPr lang="zh-CN" altLang="en-US" dirty="0"/>
              <a:t>指向的栈</a:t>
            </a:r>
          </a:p>
          <a:p>
            <a:r>
              <a:rPr lang="en-US" altLang="zh-CN" dirty="0"/>
              <a:t>    virtual T operator [ ] (int x)const;			//</a:t>
            </a:r>
            <a:r>
              <a:rPr lang="zh-CN" altLang="en-US" dirty="0"/>
              <a:t>返回</a:t>
            </a:r>
            <a:r>
              <a:rPr lang="en-US" altLang="zh-CN" dirty="0"/>
              <a:t>x</a:t>
            </a:r>
            <a:r>
              <a:rPr lang="zh-CN" altLang="en-US" dirty="0"/>
              <a:t>指向的栈的元素</a:t>
            </a:r>
          </a:p>
          <a:p>
            <a:r>
              <a:rPr lang="zh-CN" altLang="en-US" dirty="0"/>
              <a:t>    </a:t>
            </a:r>
            <a:r>
              <a:rPr lang="en-US" altLang="zh-CN" dirty="0"/>
              <a:t>virtual STACK&amp; operator&lt;&lt;(T e);			//</a:t>
            </a:r>
            <a:r>
              <a:rPr lang="zh-CN" altLang="en-US" dirty="0"/>
              <a:t>将</a:t>
            </a:r>
            <a:r>
              <a:rPr lang="en-US" altLang="zh-CN" dirty="0"/>
              <a:t>e</a:t>
            </a:r>
            <a:r>
              <a:rPr lang="zh-CN" altLang="en-US" dirty="0"/>
              <a:t>入栈，并返回</a:t>
            </a:r>
            <a:r>
              <a:rPr lang="en-US" altLang="zh-CN" dirty="0"/>
              <a:t>p</a:t>
            </a:r>
          </a:p>
          <a:p>
            <a:r>
              <a:rPr lang="en-US" altLang="zh-CN" dirty="0"/>
              <a:t>    virtual STACK&amp; operator&gt;&gt;(T&amp; e); 		//</a:t>
            </a:r>
            <a:r>
              <a:rPr lang="zh-CN" altLang="en-US" dirty="0"/>
              <a:t>出栈到</a:t>
            </a:r>
            <a:r>
              <a:rPr lang="en-US" altLang="zh-CN" dirty="0"/>
              <a:t>e</a:t>
            </a:r>
            <a:r>
              <a:rPr lang="zh-CN" altLang="en-US" dirty="0"/>
              <a:t>，并返回</a:t>
            </a:r>
            <a:r>
              <a:rPr lang="en-US" altLang="zh-CN" dirty="0"/>
              <a:t>p</a:t>
            </a:r>
          </a:p>
          <a:p>
            <a:r>
              <a:rPr lang="en-US" altLang="zh-CN" dirty="0"/>
              <a:t>    virtual ~STACK( )</a:t>
            </a:r>
            <a:r>
              <a:rPr lang="en-US" altLang="zh-CN" dirty="0" err="1"/>
              <a:t>noexcept</a:t>
            </a:r>
            <a:r>
              <a:rPr lang="en-US" altLang="zh-CN" dirty="0"/>
              <a:t>;	  		//</a:t>
            </a:r>
            <a:r>
              <a:rPr lang="zh-CN" altLang="en-US" dirty="0"/>
              <a:t>销毁</a:t>
            </a:r>
            <a:r>
              <a:rPr lang="en-US" altLang="zh-CN" dirty="0"/>
              <a:t>p</a:t>
            </a:r>
            <a:r>
              <a:rPr lang="zh-CN" altLang="en-US" dirty="0"/>
              <a:t>指向的栈</a:t>
            </a:r>
            <a:endParaRPr lang="en-US" altLang="zh-CN" dirty="0"/>
          </a:p>
          <a:p>
            <a:r>
              <a:rPr lang="en-US" altLang="zh-CN" b="1" dirty="0">
                <a:solidFill>
                  <a:srgbClr val="FF0000"/>
                </a:solidFill>
              </a:rPr>
              <a:t>    ……</a:t>
            </a:r>
            <a:endParaRPr lang="zh-CN" altLang="en-US" b="1" dirty="0">
              <a:solidFill>
                <a:srgbClr val="FF0000"/>
              </a:solidFill>
            </a:endParaRPr>
          </a:p>
          <a:p>
            <a:r>
              <a:rPr lang="en-US" altLang="zh-CN" dirty="0"/>
              <a:t>};</a:t>
            </a:r>
          </a:p>
        </p:txBody>
      </p:sp>
      <p:sp>
        <p:nvSpPr>
          <p:cNvPr id="7" name="文本框 6">
            <a:extLst>
              <a:ext uri="{FF2B5EF4-FFF2-40B4-BE49-F238E27FC236}">
                <a16:creationId xmlns:a16="http://schemas.microsoft.com/office/drawing/2014/main" id="{32C8F812-DA95-4185-8780-6B59BB5ADD6E}"/>
              </a:ext>
            </a:extLst>
          </p:cNvPr>
          <p:cNvSpPr txBox="1"/>
          <p:nvPr/>
        </p:nvSpPr>
        <p:spPr>
          <a:xfrm>
            <a:off x="685800" y="1336228"/>
            <a:ext cx="6142892" cy="369332"/>
          </a:xfrm>
          <a:prstGeom prst="rect">
            <a:avLst/>
          </a:prstGeom>
          <a:noFill/>
        </p:spPr>
        <p:txBody>
          <a:bodyPr wrap="square">
            <a:spAutoFit/>
          </a:bodyPr>
          <a:lstStyle/>
          <a:p>
            <a:r>
              <a:rPr lang="en-US" altLang="zh-CN" dirty="0"/>
              <a:t>【</a:t>
            </a:r>
            <a:r>
              <a:rPr lang="zh-CN" altLang="en-US" dirty="0"/>
              <a:t>例</a:t>
            </a:r>
            <a:r>
              <a:rPr lang="en-US" altLang="zh-CN" dirty="0"/>
              <a:t>13.20】</a:t>
            </a:r>
            <a:r>
              <a:rPr lang="zh-CN" altLang="en-US" dirty="0"/>
              <a:t>定义用两个栈模拟一个队列的类模板</a:t>
            </a:r>
          </a:p>
        </p:txBody>
      </p:sp>
    </p:spTree>
    <p:extLst>
      <p:ext uri="{BB962C8B-B14F-4D97-AF65-F5344CB8AC3E}">
        <p14:creationId xmlns:p14="http://schemas.microsoft.com/office/powerpoint/2010/main" val="29246694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7" name="文本框 6">
            <a:extLst>
              <a:ext uri="{FF2B5EF4-FFF2-40B4-BE49-F238E27FC236}">
                <a16:creationId xmlns:a16="http://schemas.microsoft.com/office/drawing/2014/main" id="{32C8F812-DA95-4185-8780-6B59BB5ADD6E}"/>
              </a:ext>
            </a:extLst>
          </p:cNvPr>
          <p:cNvSpPr txBox="1"/>
          <p:nvPr/>
        </p:nvSpPr>
        <p:spPr>
          <a:xfrm>
            <a:off x="685800" y="1506225"/>
            <a:ext cx="6142892" cy="369332"/>
          </a:xfrm>
          <a:prstGeom prst="rect">
            <a:avLst/>
          </a:prstGeom>
          <a:noFill/>
        </p:spPr>
        <p:txBody>
          <a:bodyPr wrap="square">
            <a:spAutoFit/>
          </a:bodyPr>
          <a:lstStyle/>
          <a:p>
            <a:r>
              <a:rPr lang="en-US" altLang="zh-CN" dirty="0"/>
              <a:t>【</a:t>
            </a:r>
            <a:r>
              <a:rPr lang="zh-CN" altLang="en-US" dirty="0"/>
              <a:t>例</a:t>
            </a:r>
            <a:r>
              <a:rPr lang="en-US" altLang="zh-CN" dirty="0"/>
              <a:t>13.20】</a:t>
            </a:r>
            <a:r>
              <a:rPr lang="zh-CN" altLang="en-US" dirty="0"/>
              <a:t>定义用两个栈模拟一个队列的类模板</a:t>
            </a:r>
          </a:p>
        </p:txBody>
      </p:sp>
      <p:sp>
        <p:nvSpPr>
          <p:cNvPr id="8" name="文本框 7">
            <a:extLst>
              <a:ext uri="{FF2B5EF4-FFF2-40B4-BE49-F238E27FC236}">
                <a16:creationId xmlns:a16="http://schemas.microsoft.com/office/drawing/2014/main" id="{3B112029-BA24-4A7D-BD1D-7E3B61EF6E8D}"/>
              </a:ext>
            </a:extLst>
          </p:cNvPr>
          <p:cNvSpPr txBox="1"/>
          <p:nvPr/>
        </p:nvSpPr>
        <p:spPr>
          <a:xfrm>
            <a:off x="838200" y="1824248"/>
            <a:ext cx="10034954" cy="4524315"/>
          </a:xfrm>
          <a:prstGeom prst="rect">
            <a:avLst/>
          </a:prstGeom>
          <a:noFill/>
        </p:spPr>
        <p:txBody>
          <a:bodyPr wrap="square">
            <a:spAutoFit/>
          </a:bodyPr>
          <a:lstStyle/>
          <a:p>
            <a:r>
              <a:rPr lang="en-US" altLang="zh-CN" dirty="0"/>
              <a:t>template &lt;</a:t>
            </a:r>
            <a:r>
              <a:rPr lang="en-US" altLang="zh-CN" dirty="0" err="1"/>
              <a:t>typename</a:t>
            </a:r>
            <a:r>
              <a:rPr lang="en-US" altLang="zh-CN" dirty="0"/>
              <a:t> T&gt;</a:t>
            </a:r>
          </a:p>
          <a:p>
            <a:r>
              <a:rPr lang="en-US" altLang="zh-CN" dirty="0"/>
              <a:t>STACK&lt;T&gt;::STACK(STACK&amp;&amp;s) </a:t>
            </a:r>
            <a:r>
              <a:rPr lang="en-US" altLang="zh-CN" dirty="0" err="1"/>
              <a:t>noexcept</a:t>
            </a:r>
            <a:r>
              <a:rPr lang="en-US" altLang="zh-CN" dirty="0"/>
              <a:t>: </a:t>
            </a:r>
            <a:r>
              <a:rPr lang="en-US" altLang="zh-CN" dirty="0" err="1"/>
              <a:t>elems</a:t>
            </a:r>
            <a:r>
              <a:rPr lang="en-US" altLang="zh-CN" dirty="0"/>
              <a:t>(</a:t>
            </a:r>
            <a:r>
              <a:rPr lang="en-US" altLang="zh-CN" dirty="0" err="1"/>
              <a:t>s.elems</a:t>
            </a:r>
            <a:r>
              <a:rPr lang="en-US" altLang="zh-CN" dirty="0"/>
              <a:t>), max(</a:t>
            </a:r>
            <a:r>
              <a:rPr lang="en-US" altLang="zh-CN" dirty="0" err="1"/>
              <a:t>s.max</a:t>
            </a:r>
            <a:r>
              <a:rPr lang="en-US" altLang="zh-CN" dirty="0"/>
              <a:t>), pos(</a:t>
            </a:r>
            <a:r>
              <a:rPr lang="en-US" altLang="zh-CN" dirty="0" err="1"/>
              <a:t>s.pos</a:t>
            </a:r>
            <a:r>
              <a:rPr lang="en-US" altLang="zh-CN" dirty="0"/>
              <a:t>){ </a:t>
            </a:r>
          </a:p>
          <a:p>
            <a:r>
              <a:rPr lang="en-US" altLang="zh-CN" dirty="0"/>
              <a:t>    </a:t>
            </a:r>
            <a:r>
              <a:rPr lang="en-US" altLang="zh-CN" dirty="0" err="1"/>
              <a:t>const_cast</a:t>
            </a:r>
            <a:r>
              <a:rPr lang="en-US" altLang="zh-CN" dirty="0"/>
              <a:t>&lt;T*&amp;&gt;(</a:t>
            </a:r>
            <a:r>
              <a:rPr lang="en-US" altLang="zh-CN" dirty="0" err="1"/>
              <a:t>s.elems</a:t>
            </a:r>
            <a:r>
              <a:rPr lang="en-US" altLang="zh-CN" dirty="0"/>
              <a:t>) = </a:t>
            </a:r>
            <a:r>
              <a:rPr lang="en-US" altLang="zh-CN" dirty="0" err="1"/>
              <a:t>nullptr</a:t>
            </a:r>
            <a:r>
              <a:rPr lang="en-US" altLang="zh-CN" dirty="0"/>
              <a:t>;    //</a:t>
            </a:r>
            <a:r>
              <a:rPr lang="zh-CN" altLang="zh-CN" sz="1800" kern="100" dirty="0">
                <a:effectLst/>
                <a:ea typeface="Times New Roman" panose="02020603050405020304" pitchFamily="18" charset="0"/>
              </a:rPr>
              <a:t> </a:t>
            </a:r>
            <a:r>
              <a:rPr lang="zh-CN" altLang="en-US" kern="100" dirty="0">
                <a:ea typeface="Times New Roman" panose="02020603050405020304" pitchFamily="18" charset="0"/>
              </a:rPr>
              <a:t>等价于</a:t>
            </a:r>
            <a:r>
              <a:rPr lang="en-US" altLang="zh-CN" sz="1800" kern="100" dirty="0">
                <a:effectLst/>
                <a:ea typeface="Times New Roman" panose="02020603050405020304" pitchFamily="18" charset="0"/>
              </a:rPr>
              <a:t>*(T**)&amp;</a:t>
            </a:r>
            <a:r>
              <a:rPr lang="en-US" altLang="zh-CN" dirty="0"/>
              <a:t>(</a:t>
            </a:r>
            <a:r>
              <a:rPr lang="en-US" altLang="zh-CN" dirty="0" err="1"/>
              <a:t>s.elems</a:t>
            </a:r>
            <a:r>
              <a:rPr lang="en-US" altLang="zh-CN" dirty="0"/>
              <a:t>) = </a:t>
            </a:r>
            <a:r>
              <a:rPr lang="en-US" altLang="zh-CN" dirty="0" err="1"/>
              <a:t>nullptr</a:t>
            </a:r>
            <a:r>
              <a:rPr lang="en-US" altLang="zh-CN" dirty="0"/>
              <a:t>; </a:t>
            </a:r>
          </a:p>
          <a:p>
            <a:r>
              <a:rPr lang="en-US" altLang="zh-CN" dirty="0"/>
              <a:t>    </a:t>
            </a:r>
            <a:r>
              <a:rPr lang="en-US" altLang="zh-CN" dirty="0" err="1"/>
              <a:t>const_cast</a:t>
            </a:r>
            <a:r>
              <a:rPr lang="en-US" altLang="zh-CN" dirty="0"/>
              <a:t>&lt;int&amp;&gt;(</a:t>
            </a:r>
            <a:r>
              <a:rPr lang="en-US" altLang="zh-CN" dirty="0" err="1"/>
              <a:t>s.max</a:t>
            </a:r>
            <a:r>
              <a:rPr lang="en-US" altLang="zh-CN" dirty="0"/>
              <a:t>) = </a:t>
            </a:r>
            <a:r>
              <a:rPr lang="en-US" altLang="zh-CN" dirty="0" err="1"/>
              <a:t>s.pos</a:t>
            </a:r>
            <a:r>
              <a:rPr lang="en-US" altLang="zh-CN" dirty="0"/>
              <a:t>=0;</a:t>
            </a:r>
          </a:p>
          <a:p>
            <a:r>
              <a:rPr lang="en-US" altLang="zh-CN" dirty="0"/>
              <a:t>}</a:t>
            </a:r>
          </a:p>
          <a:p>
            <a:r>
              <a:rPr lang="en-US" altLang="zh-CN" dirty="0"/>
              <a:t>template &lt;</a:t>
            </a:r>
            <a:r>
              <a:rPr lang="en-US" altLang="zh-CN" dirty="0" err="1"/>
              <a:t>typename</a:t>
            </a:r>
            <a:r>
              <a:rPr lang="en-US" altLang="zh-CN" dirty="0"/>
              <a:t> T&gt;</a:t>
            </a:r>
          </a:p>
          <a:p>
            <a:r>
              <a:rPr lang="en-US" altLang="zh-CN" dirty="0"/>
              <a:t>class QUEUE: public STACK&lt;T&gt; {</a:t>
            </a:r>
          </a:p>
          <a:p>
            <a:r>
              <a:rPr lang="en-US" altLang="zh-CN" dirty="0"/>
              <a:t>    STACK&lt;T&gt;  s2;  				//</a:t>
            </a:r>
            <a:r>
              <a:rPr lang="zh-CN" altLang="en-US" dirty="0"/>
              <a:t>队列首尾指针</a:t>
            </a:r>
          </a:p>
          <a:p>
            <a:r>
              <a:rPr lang="zh-CN" altLang="en-US" dirty="0"/>
              <a:t> </a:t>
            </a:r>
            <a:r>
              <a:rPr lang="en-US" altLang="zh-CN" dirty="0"/>
              <a:t>public:</a:t>
            </a:r>
          </a:p>
          <a:p>
            <a:r>
              <a:rPr lang="en-US" altLang="zh-CN" dirty="0"/>
              <a:t>    QUEUE(int m=0);				//</a:t>
            </a:r>
            <a:r>
              <a:rPr lang="zh-CN" altLang="en-US" dirty="0"/>
              <a:t>初始化队列：最多</a:t>
            </a:r>
            <a:r>
              <a:rPr lang="en-US" altLang="zh-CN" dirty="0"/>
              <a:t>m</a:t>
            </a:r>
            <a:r>
              <a:rPr lang="zh-CN" altLang="en-US" dirty="0"/>
              <a:t>个元素</a:t>
            </a:r>
          </a:p>
          <a:p>
            <a:r>
              <a:rPr lang="zh-CN" altLang="en-US" dirty="0"/>
              <a:t>    </a:t>
            </a:r>
            <a:r>
              <a:rPr lang="en-US" altLang="zh-CN" dirty="0"/>
              <a:t>QUEUE(const QUEUE&amp; s); 			//</a:t>
            </a:r>
            <a:r>
              <a:rPr lang="zh-CN" altLang="en-US" dirty="0"/>
              <a:t>用队列</a:t>
            </a:r>
            <a:r>
              <a:rPr lang="en-US" altLang="zh-CN" dirty="0"/>
              <a:t>s</a:t>
            </a:r>
            <a:r>
              <a:rPr lang="zh-CN" altLang="en-US" dirty="0"/>
              <a:t>复制初始化队列</a:t>
            </a:r>
            <a:endParaRPr lang="en-US" altLang="zh-CN" dirty="0"/>
          </a:p>
          <a:p>
            <a:r>
              <a:rPr lang="en-US" altLang="zh-CN" dirty="0"/>
              <a:t>    QUEUE(QUEUE&amp;&amp; s) </a:t>
            </a:r>
            <a:r>
              <a:rPr lang="en-US" altLang="zh-CN" dirty="0" err="1"/>
              <a:t>noexcept</a:t>
            </a:r>
            <a:r>
              <a:rPr lang="en-US" altLang="zh-CN" dirty="0"/>
              <a:t>;			//</a:t>
            </a:r>
            <a:r>
              <a:rPr lang="zh-CN" altLang="en-US" dirty="0"/>
              <a:t>移动构造</a:t>
            </a:r>
          </a:p>
          <a:p>
            <a:r>
              <a:rPr lang="en-US" altLang="zh-CN" dirty="0"/>
              <a:t>    virtual QUEUE&amp; operator=(QUEUE&amp;&amp; s) </a:t>
            </a:r>
            <a:r>
              <a:rPr lang="en-US" altLang="zh-CN" dirty="0" err="1"/>
              <a:t>noexcept</a:t>
            </a:r>
            <a:r>
              <a:rPr lang="en-US" altLang="zh-CN" dirty="0"/>
              <a:t>;	//</a:t>
            </a:r>
            <a:r>
              <a:rPr lang="zh-CN" altLang="en-US" dirty="0"/>
              <a:t>移动赋值</a:t>
            </a:r>
            <a:endParaRPr lang="en-US" altLang="zh-CN" dirty="0"/>
          </a:p>
          <a:p>
            <a:r>
              <a:rPr lang="en-US" altLang="zh-CN" dirty="0"/>
              <a:t>    ~QUEUE( )</a:t>
            </a:r>
            <a:r>
              <a:rPr lang="en-US" altLang="zh-CN" dirty="0" err="1"/>
              <a:t>noexcept</a:t>
            </a:r>
            <a:r>
              <a:rPr lang="en-US" altLang="zh-CN" dirty="0"/>
              <a:t>;				//</a:t>
            </a:r>
            <a:r>
              <a:rPr lang="zh-CN" altLang="en-US" dirty="0"/>
              <a:t>销毁队列</a:t>
            </a:r>
            <a:endParaRPr lang="en-US" altLang="zh-CN" dirty="0"/>
          </a:p>
          <a:p>
            <a:r>
              <a:rPr lang="en-US" altLang="zh-CN" b="1" dirty="0">
                <a:solidFill>
                  <a:srgbClr val="FF0000"/>
                </a:solidFill>
              </a:rPr>
              <a:t>    ……</a:t>
            </a:r>
            <a:endParaRPr lang="zh-CN" altLang="en-US" b="1" dirty="0">
              <a:solidFill>
                <a:srgbClr val="FF0000"/>
              </a:solidFill>
            </a:endParaRPr>
          </a:p>
          <a:p>
            <a:r>
              <a:rPr lang="en-US" altLang="zh-CN" dirty="0"/>
              <a:t>};</a:t>
            </a:r>
          </a:p>
        </p:txBody>
      </p:sp>
    </p:spTree>
    <p:extLst>
      <p:ext uri="{BB962C8B-B14F-4D97-AF65-F5344CB8AC3E}">
        <p14:creationId xmlns:p14="http://schemas.microsoft.com/office/powerpoint/2010/main" val="64318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9" name="文本框 8">
            <a:extLst>
              <a:ext uri="{FF2B5EF4-FFF2-40B4-BE49-F238E27FC236}">
                <a16:creationId xmlns:a16="http://schemas.microsoft.com/office/drawing/2014/main" id="{2FBF6493-5207-4ADA-AB67-7184E343AB4D}"/>
              </a:ext>
            </a:extLst>
          </p:cNvPr>
          <p:cNvSpPr txBox="1"/>
          <p:nvPr/>
        </p:nvSpPr>
        <p:spPr>
          <a:xfrm>
            <a:off x="906011" y="2003564"/>
            <a:ext cx="10447789" cy="3416320"/>
          </a:xfrm>
          <a:prstGeom prst="rect">
            <a:avLst/>
          </a:prstGeom>
          <a:noFill/>
        </p:spPr>
        <p:txBody>
          <a:bodyPr wrap="square">
            <a:spAutoFit/>
          </a:bodyPr>
          <a:lstStyle/>
          <a:p>
            <a:r>
              <a:rPr lang="en-US" altLang="zh-CN" dirty="0"/>
              <a:t>{</a:t>
            </a:r>
          </a:p>
          <a:p>
            <a:r>
              <a:rPr lang="en-US" altLang="zh-CN" dirty="0"/>
              <a:t>    const float &amp;d1 =pi&lt;float&gt;;		//</a:t>
            </a:r>
            <a:r>
              <a:rPr lang="zh-CN" altLang="en-US" dirty="0"/>
              <a:t>引用变量模板生成的模板实例变量</a:t>
            </a:r>
            <a:r>
              <a:rPr lang="en-US" altLang="zh-CN" dirty="0"/>
              <a:t>pi&lt; float&gt;</a:t>
            </a:r>
          </a:p>
          <a:p>
            <a:r>
              <a:rPr lang="en-US" altLang="zh-CN" dirty="0"/>
              <a:t>    </a:t>
            </a:r>
            <a:r>
              <a:rPr lang="en-US" altLang="zh-CN" dirty="0" err="1"/>
              <a:t>printf</a:t>
            </a:r>
            <a:r>
              <a:rPr lang="en-US" altLang="zh-CN" dirty="0"/>
              <a:t>("%p\n", &amp;d1);</a:t>
            </a:r>
          </a:p>
          <a:p>
            <a:r>
              <a:rPr lang="en-US" altLang="zh-CN" dirty="0"/>
              <a:t>    const double&amp;d2=pi&lt;double&gt;;		//</a:t>
            </a:r>
            <a:r>
              <a:rPr lang="zh-CN" altLang="en-US" dirty="0"/>
              <a:t>引用变量模板生成的模板实例变量</a:t>
            </a:r>
            <a:r>
              <a:rPr lang="en-US" altLang="zh-CN" dirty="0"/>
              <a:t>pi&lt;double&gt;</a:t>
            </a:r>
          </a:p>
          <a:p>
            <a:r>
              <a:rPr lang="en-US" altLang="zh-CN" dirty="0"/>
              <a:t>    </a:t>
            </a:r>
            <a:r>
              <a:rPr lang="en-US" altLang="zh-CN" dirty="0" err="1"/>
              <a:t>printf</a:t>
            </a:r>
            <a:r>
              <a:rPr lang="en-US" altLang="zh-CN" dirty="0"/>
              <a:t>("%p\n", &amp;d2);</a:t>
            </a:r>
          </a:p>
          <a:p>
            <a:r>
              <a:rPr lang="en-US" altLang="zh-CN" dirty="0"/>
              <a:t>    const long double &amp;d3=pi&lt;long double&gt;;	//</a:t>
            </a:r>
            <a:r>
              <a:rPr lang="zh-CN" altLang="en-US" dirty="0"/>
              <a:t>生成并引用模板实例变量</a:t>
            </a:r>
            <a:r>
              <a:rPr lang="en-US" altLang="zh-CN" dirty="0"/>
              <a:t>pi&lt;long double&gt;</a:t>
            </a:r>
          </a:p>
          <a:p>
            <a:r>
              <a:rPr lang="en-US" altLang="zh-CN" dirty="0"/>
              <a:t>    </a:t>
            </a:r>
            <a:r>
              <a:rPr lang="en-US" altLang="zh-CN" dirty="0" err="1"/>
              <a:t>printf</a:t>
            </a:r>
            <a:r>
              <a:rPr lang="en-US" altLang="zh-CN" dirty="0"/>
              <a:t>("%p\n", &amp;d3);</a:t>
            </a:r>
          </a:p>
          <a:p>
            <a:r>
              <a:rPr lang="en-US" altLang="zh-CN" dirty="0"/>
              <a:t>   float a1= area&lt;float&gt;(3);</a:t>
            </a:r>
          </a:p>
          <a:p>
            <a:r>
              <a:rPr lang="en-US" altLang="zh-CN" dirty="0"/>
              <a:t>    double a2 = area&lt;double&gt;(3);</a:t>
            </a:r>
          </a:p>
          <a:p>
            <a:r>
              <a:rPr lang="en-US" altLang="zh-CN" dirty="0"/>
              <a:t>    long double a3 = area&lt;long double&gt;(3);</a:t>
            </a:r>
          </a:p>
          <a:p>
            <a:r>
              <a:rPr lang="en-US" altLang="zh-CN" dirty="0"/>
              <a:t>    int a4 = area&lt;int&gt;(3);			//</a:t>
            </a:r>
            <a:r>
              <a:rPr lang="zh-CN" altLang="en-US" dirty="0"/>
              <a:t>调用</a:t>
            </a:r>
            <a:r>
              <a:rPr lang="en-US" altLang="zh-CN" dirty="0"/>
              <a:t>area&lt;int&gt;</a:t>
            </a:r>
            <a:r>
              <a:rPr lang="zh-CN" altLang="en-US" dirty="0"/>
              <a:t>时，</a:t>
            </a:r>
            <a:r>
              <a:rPr lang="zh-CN" altLang="en-US" dirty="0">
                <a:solidFill>
                  <a:srgbClr val="FF0000"/>
                </a:solidFill>
              </a:rPr>
              <a:t>隐式生成模板实例变量</a:t>
            </a:r>
            <a:r>
              <a:rPr lang="en-US" altLang="zh-CN" dirty="0">
                <a:solidFill>
                  <a:srgbClr val="FF0000"/>
                </a:solidFill>
              </a:rPr>
              <a:t>pi&lt;int&gt;</a:t>
            </a:r>
          </a:p>
          <a:p>
            <a:r>
              <a:rPr lang="en-US" altLang="zh-CN" dirty="0"/>
              <a:t>}</a:t>
            </a:r>
          </a:p>
        </p:txBody>
      </p:sp>
    </p:spTree>
    <p:extLst>
      <p:ext uri="{BB962C8B-B14F-4D97-AF65-F5344CB8AC3E}">
        <p14:creationId xmlns:p14="http://schemas.microsoft.com/office/powerpoint/2010/main" val="11312304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7" name="文本框 6">
            <a:extLst>
              <a:ext uri="{FF2B5EF4-FFF2-40B4-BE49-F238E27FC236}">
                <a16:creationId xmlns:a16="http://schemas.microsoft.com/office/drawing/2014/main" id="{32C8F812-DA95-4185-8780-6B59BB5ADD6E}"/>
              </a:ext>
            </a:extLst>
          </p:cNvPr>
          <p:cNvSpPr txBox="1"/>
          <p:nvPr/>
        </p:nvSpPr>
        <p:spPr>
          <a:xfrm>
            <a:off x="685800" y="2022038"/>
            <a:ext cx="6142892" cy="369332"/>
          </a:xfrm>
          <a:prstGeom prst="rect">
            <a:avLst/>
          </a:prstGeom>
          <a:noFill/>
        </p:spPr>
        <p:txBody>
          <a:bodyPr wrap="square">
            <a:spAutoFit/>
          </a:bodyPr>
          <a:lstStyle/>
          <a:p>
            <a:r>
              <a:rPr lang="en-US" altLang="zh-CN" dirty="0"/>
              <a:t>【</a:t>
            </a:r>
            <a:r>
              <a:rPr lang="zh-CN" altLang="en-US" dirty="0"/>
              <a:t>例</a:t>
            </a:r>
            <a:r>
              <a:rPr lang="en-US" altLang="zh-CN" dirty="0"/>
              <a:t>13.20】</a:t>
            </a:r>
            <a:r>
              <a:rPr lang="zh-CN" altLang="en-US" dirty="0"/>
              <a:t>定义用两个栈模拟一个队列的类模板</a:t>
            </a:r>
          </a:p>
        </p:txBody>
      </p:sp>
      <p:sp>
        <p:nvSpPr>
          <p:cNvPr id="8" name="文本框 7">
            <a:extLst>
              <a:ext uri="{FF2B5EF4-FFF2-40B4-BE49-F238E27FC236}">
                <a16:creationId xmlns:a16="http://schemas.microsoft.com/office/drawing/2014/main" id="{3B112029-BA24-4A7D-BD1D-7E3B61EF6E8D}"/>
              </a:ext>
            </a:extLst>
          </p:cNvPr>
          <p:cNvSpPr txBox="1"/>
          <p:nvPr/>
        </p:nvSpPr>
        <p:spPr>
          <a:xfrm>
            <a:off x="838200" y="2398689"/>
            <a:ext cx="10034954" cy="3970318"/>
          </a:xfrm>
          <a:prstGeom prst="rect">
            <a:avLst/>
          </a:prstGeom>
          <a:noFill/>
        </p:spPr>
        <p:txBody>
          <a:bodyPr wrap="square">
            <a:spAutoFit/>
          </a:bodyPr>
          <a:lstStyle/>
          <a:p>
            <a:r>
              <a:rPr lang="en-US" altLang="zh-CN" dirty="0"/>
              <a:t>template &lt;</a:t>
            </a:r>
            <a:r>
              <a:rPr lang="en-US" altLang="zh-CN" dirty="0" err="1"/>
              <a:t>typename</a:t>
            </a:r>
            <a:r>
              <a:rPr lang="en-US" altLang="zh-CN" dirty="0"/>
              <a:t> T&gt;</a:t>
            </a:r>
          </a:p>
          <a:p>
            <a:r>
              <a:rPr lang="en-US" altLang="zh-CN" dirty="0">
                <a:solidFill>
                  <a:srgbClr val="FF0000"/>
                </a:solidFill>
              </a:rPr>
              <a:t>//</a:t>
            </a:r>
            <a:r>
              <a:rPr lang="zh-CN" altLang="en-US" dirty="0">
                <a:solidFill>
                  <a:srgbClr val="FF0000"/>
                </a:solidFill>
              </a:rPr>
              <a:t>以下初始化一定要用</a:t>
            </a:r>
            <a:r>
              <a:rPr lang="en-US" altLang="zh-CN" dirty="0">
                <a:solidFill>
                  <a:srgbClr val="FF0000"/>
                </a:solidFill>
              </a:rPr>
              <a:t>move, </a:t>
            </a:r>
            <a:r>
              <a:rPr lang="zh-CN" altLang="en-US" dirty="0">
                <a:solidFill>
                  <a:srgbClr val="FF0000"/>
                </a:solidFill>
              </a:rPr>
              <a:t>否则</a:t>
            </a:r>
            <a:r>
              <a:rPr lang="en-US" altLang="zh-CN" dirty="0">
                <a:solidFill>
                  <a:srgbClr val="FF0000"/>
                </a:solidFill>
              </a:rPr>
              <a:t>QUEUE</a:t>
            </a:r>
            <a:r>
              <a:rPr lang="zh-CN" altLang="en-US" dirty="0">
                <a:solidFill>
                  <a:srgbClr val="FF0000"/>
                </a:solidFill>
              </a:rPr>
              <a:t>是移动赋值而其下层是深拷贝赋值</a:t>
            </a:r>
            <a:endParaRPr lang="en-US" altLang="zh-CN" dirty="0"/>
          </a:p>
          <a:p>
            <a:r>
              <a:rPr lang="en-US" altLang="zh-CN" dirty="0"/>
              <a:t>QUEUE&lt;T&gt;::QUEUE(QUEUE&amp;&amp; s) </a:t>
            </a:r>
            <a:r>
              <a:rPr lang="en-US" altLang="zh-CN" dirty="0" err="1"/>
              <a:t>noexcept</a:t>
            </a:r>
            <a:r>
              <a:rPr lang="en-US" altLang="zh-CN" dirty="0"/>
              <a:t>: </a:t>
            </a:r>
            <a:r>
              <a:rPr lang="en-US" altLang="zh-CN" dirty="0">
                <a:solidFill>
                  <a:srgbClr val="FF0000"/>
                </a:solidFill>
              </a:rPr>
              <a:t>STACK&lt;T&gt;(move(s)), s2(move(s.s2)</a:t>
            </a:r>
            <a:r>
              <a:rPr lang="en-US" altLang="zh-CN" dirty="0"/>
              <a:t>) { }</a:t>
            </a:r>
          </a:p>
          <a:p>
            <a:r>
              <a:rPr lang="en-US" altLang="zh-CN" dirty="0"/>
              <a:t>template &lt;</a:t>
            </a:r>
            <a:r>
              <a:rPr lang="en-US" altLang="zh-CN" dirty="0" err="1"/>
              <a:t>typename</a:t>
            </a:r>
            <a:r>
              <a:rPr lang="en-US" altLang="zh-CN" dirty="0"/>
              <a:t> T&gt;</a:t>
            </a:r>
          </a:p>
          <a:p>
            <a:r>
              <a:rPr lang="en-US" altLang="zh-CN" dirty="0"/>
              <a:t>QUEUE&lt;T&gt;&amp; QUEUE&lt;T&gt;::operator=(QUEUE&lt;T&gt;&amp;&amp; s) </a:t>
            </a:r>
            <a:r>
              <a:rPr lang="en-US" altLang="zh-CN" dirty="0" err="1"/>
              <a:t>noexcept</a:t>
            </a:r>
            <a:r>
              <a:rPr lang="en-US" altLang="zh-CN" dirty="0"/>
              <a:t> {</a:t>
            </a:r>
          </a:p>
          <a:p>
            <a:r>
              <a:rPr lang="en-US" altLang="zh-CN" dirty="0"/>
              <a:t>    </a:t>
            </a:r>
            <a:r>
              <a:rPr lang="en-US" altLang="zh-CN" dirty="0">
                <a:solidFill>
                  <a:srgbClr val="FF0000"/>
                </a:solidFill>
              </a:rPr>
              <a:t>//</a:t>
            </a:r>
            <a:r>
              <a:rPr lang="zh-CN" altLang="en-US" dirty="0">
                <a:solidFill>
                  <a:srgbClr val="FF0000"/>
                </a:solidFill>
              </a:rPr>
              <a:t>以下赋值一定用</a:t>
            </a:r>
            <a:r>
              <a:rPr lang="en-US" altLang="zh-CN" dirty="0" err="1">
                <a:solidFill>
                  <a:srgbClr val="FF0000"/>
                </a:solidFill>
              </a:rPr>
              <a:t>static_cast</a:t>
            </a:r>
            <a:r>
              <a:rPr lang="zh-CN" altLang="en-US" dirty="0">
                <a:solidFill>
                  <a:srgbClr val="FF0000"/>
                </a:solidFill>
              </a:rPr>
              <a:t>，否则</a:t>
            </a:r>
            <a:r>
              <a:rPr lang="en-US" altLang="zh-CN" dirty="0">
                <a:solidFill>
                  <a:srgbClr val="FF0000"/>
                </a:solidFill>
              </a:rPr>
              <a:t>QUEUE</a:t>
            </a:r>
            <a:r>
              <a:rPr lang="zh-CN" altLang="en-US" dirty="0">
                <a:solidFill>
                  <a:srgbClr val="FF0000"/>
                </a:solidFill>
              </a:rPr>
              <a:t>是移动赋值而其下层是深拷贝赋值</a:t>
            </a:r>
            <a:endParaRPr lang="en-US" altLang="zh-CN" dirty="0">
              <a:solidFill>
                <a:srgbClr val="FF0000"/>
              </a:solidFill>
            </a:endParaRPr>
          </a:p>
          <a:p>
            <a:r>
              <a:rPr lang="en-US" altLang="zh-CN" dirty="0"/>
              <a:t>    *(STACK&lt;T&gt;*)this = </a:t>
            </a:r>
            <a:r>
              <a:rPr lang="en-US" altLang="zh-CN" dirty="0" err="1"/>
              <a:t>static_cast</a:t>
            </a:r>
            <a:r>
              <a:rPr lang="en-US" altLang="zh-CN" dirty="0"/>
              <a:t>&lt;STACK&lt;T&gt;&amp;&amp;&gt;(s); </a:t>
            </a:r>
          </a:p>
          <a:p>
            <a:r>
              <a:rPr lang="en-US" altLang="zh-CN" dirty="0"/>
              <a:t>    //</a:t>
            </a:r>
            <a:r>
              <a:rPr lang="zh-CN" altLang="en-US" dirty="0"/>
              <a:t>等价于</a:t>
            </a:r>
            <a:r>
              <a:rPr lang="en-US" altLang="zh-CN" dirty="0"/>
              <a:t>STACK&lt;T&gt;::operator=(</a:t>
            </a:r>
            <a:r>
              <a:rPr lang="en-US" altLang="zh-CN" dirty="0" err="1"/>
              <a:t>static_cast</a:t>
            </a:r>
            <a:r>
              <a:rPr lang="en-US" altLang="zh-CN" dirty="0"/>
              <a:t>&lt;STACK&lt;T&gt;&amp;&amp;&gt;(s)); </a:t>
            </a:r>
          </a:p>
          <a:p>
            <a:r>
              <a:rPr lang="en-US" altLang="zh-CN" dirty="0"/>
              <a:t>    //</a:t>
            </a:r>
            <a:r>
              <a:rPr lang="zh-CN" altLang="en-US" dirty="0"/>
              <a:t>或等价于</a:t>
            </a:r>
            <a:r>
              <a:rPr lang="en-US" altLang="zh-CN" dirty="0"/>
              <a:t>STACK&lt;T&gt;::operator=(std::move(s));</a:t>
            </a:r>
          </a:p>
          <a:p>
            <a:r>
              <a:rPr lang="en-US" altLang="zh-CN" dirty="0"/>
              <a:t>    s2 = </a:t>
            </a:r>
            <a:r>
              <a:rPr lang="en-US" altLang="zh-CN" dirty="0" err="1"/>
              <a:t>static_cast</a:t>
            </a:r>
            <a:r>
              <a:rPr lang="en-US" altLang="zh-CN" dirty="0"/>
              <a:t>&lt;STACK&lt;T&gt;&amp;&amp;&gt;(s.s2);</a:t>
            </a:r>
          </a:p>
          <a:p>
            <a:r>
              <a:rPr lang="en-US" altLang="zh-CN" dirty="0"/>
              <a:t>    //</a:t>
            </a:r>
            <a:r>
              <a:rPr lang="zh-CN" altLang="en-US" dirty="0"/>
              <a:t>等价于“</a:t>
            </a:r>
            <a:r>
              <a:rPr lang="en-US" altLang="zh-CN" dirty="0"/>
              <a:t>s2=std::move(s.s2);”</a:t>
            </a:r>
            <a:r>
              <a:rPr lang="zh-CN" altLang="en-US" dirty="0"/>
              <a:t>，可用“</a:t>
            </a:r>
            <a:r>
              <a:rPr lang="en-US" altLang="zh-CN" dirty="0"/>
              <a:t>std::move”</a:t>
            </a:r>
            <a:r>
              <a:rPr lang="zh-CN" altLang="en-US" dirty="0"/>
              <a:t>代替“</a:t>
            </a:r>
            <a:r>
              <a:rPr lang="en-US" altLang="zh-CN" dirty="0" err="1"/>
              <a:t>static_cast</a:t>
            </a:r>
            <a:r>
              <a:rPr lang="en-US" altLang="zh-CN" dirty="0"/>
              <a:t>&lt;STACK&lt;T&gt;&amp;&amp;&gt;”</a:t>
            </a:r>
          </a:p>
          <a:p>
            <a:r>
              <a:rPr lang="en-US" altLang="zh-CN" dirty="0"/>
              <a:t>    return *this;</a:t>
            </a:r>
          </a:p>
          <a:p>
            <a:r>
              <a:rPr lang="en-US" altLang="zh-CN" dirty="0"/>
              <a:t>}</a:t>
            </a:r>
          </a:p>
          <a:p>
            <a:endParaRPr lang="en-US" altLang="zh-CN" dirty="0"/>
          </a:p>
        </p:txBody>
      </p:sp>
    </p:spTree>
    <p:extLst>
      <p:ext uri="{BB962C8B-B14F-4D97-AF65-F5344CB8AC3E}">
        <p14:creationId xmlns:p14="http://schemas.microsoft.com/office/powerpoint/2010/main" val="31691842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5387"/>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561975"/>
          </a:xfrm>
        </p:spPr>
        <p:txBody>
          <a:bodyPr/>
          <a:lstStyle/>
          <a:p>
            <a:pPr>
              <a:buFont typeface="Wingdings" panose="05000000000000000000" pitchFamily="2" charset="2"/>
              <a:buChar char="u"/>
            </a:pPr>
            <a:r>
              <a:rPr lang="en-US" altLang="zh-CN" dirty="0"/>
              <a:t>13.</a:t>
            </a:r>
            <a:r>
              <a:rPr lang="zh-CN" altLang="en-US" dirty="0"/>
              <a:t> </a:t>
            </a:r>
            <a:r>
              <a:rPr lang="en-US" altLang="zh-CN" dirty="0"/>
              <a:t>5  </a:t>
            </a:r>
            <a:r>
              <a:rPr lang="zh-CN" altLang="en-US" dirty="0"/>
              <a:t>类模板的实例化及特化</a:t>
            </a:r>
          </a:p>
        </p:txBody>
      </p:sp>
      <p:sp>
        <p:nvSpPr>
          <p:cNvPr id="5" name="文本框 4">
            <a:extLst>
              <a:ext uri="{FF2B5EF4-FFF2-40B4-BE49-F238E27FC236}">
                <a16:creationId xmlns:a16="http://schemas.microsoft.com/office/drawing/2014/main" id="{93FDD9D9-2736-4807-A11F-F1E4C6141CBF}"/>
              </a:ext>
            </a:extLst>
          </p:cNvPr>
          <p:cNvSpPr txBox="1"/>
          <p:nvPr/>
        </p:nvSpPr>
        <p:spPr>
          <a:xfrm>
            <a:off x="859733" y="2413744"/>
            <a:ext cx="10429590" cy="2943883"/>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为解决内存泄漏问题，可像</a:t>
            </a:r>
            <a:r>
              <a:rPr lang="en-US" altLang="zh-CN" sz="2400" b="1" dirty="0">
                <a:latin typeface="Times New Roman" panose="02020603050405020304" pitchFamily="18" charset="0"/>
              </a:rPr>
              <a:t>Java</a:t>
            </a:r>
            <a:r>
              <a:rPr lang="zh-CN" altLang="en-US" sz="2400" b="1" dirty="0">
                <a:latin typeface="Times New Roman" panose="02020603050405020304" pitchFamily="18" charset="0"/>
              </a:rPr>
              <a:t>那样定义一个始祖基类</a:t>
            </a:r>
            <a:r>
              <a:rPr lang="en-US" altLang="zh-CN" sz="2400" b="1" dirty="0">
                <a:latin typeface="Times New Roman" panose="02020603050405020304" pitchFamily="18" charset="0"/>
              </a:rPr>
              <a:t>Object</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所有其他类都从</a:t>
            </a:r>
            <a:r>
              <a:rPr lang="en-US" altLang="zh-CN" sz="2400" b="1" dirty="0">
                <a:latin typeface="Times New Roman" panose="02020603050405020304" pitchFamily="18" charset="0"/>
              </a:rPr>
              <a:t>Object</a:t>
            </a:r>
            <a:r>
              <a:rPr lang="zh-CN" altLang="en-US" sz="2400" b="1" dirty="0">
                <a:latin typeface="Times New Roman" panose="02020603050405020304" pitchFamily="18" charset="0"/>
              </a:rPr>
              <a:t>继承，比如</a:t>
            </a:r>
            <a:r>
              <a:rPr lang="en-US" altLang="zh-CN" sz="2400" b="1" dirty="0">
                <a:latin typeface="Times New Roman" panose="02020603050405020304" pitchFamily="18" charset="0"/>
              </a:rPr>
              <a:t>Name</a:t>
            </a:r>
            <a:r>
              <a:rPr lang="zh-CN" altLang="en-US" sz="2400" b="1" dirty="0">
                <a:latin typeface="Times New Roman" panose="02020603050405020304" pitchFamily="18" charset="0"/>
              </a:rPr>
              <a:t>。参见例</a:t>
            </a:r>
            <a:r>
              <a:rPr lang="en-US" altLang="zh-CN" sz="2400" b="1" dirty="0">
                <a:latin typeface="Times New Roman" panose="02020603050405020304" pitchFamily="18" charset="0"/>
              </a:rPr>
              <a:t>13.21</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定义一个</a:t>
            </a:r>
            <a:r>
              <a:rPr lang="en-US" altLang="zh-CN" sz="2400" b="1" dirty="0">
                <a:latin typeface="Times New Roman" panose="02020603050405020304" pitchFamily="18" charset="0"/>
              </a:rPr>
              <a:t>Type</a:t>
            </a:r>
            <a:r>
              <a:rPr lang="zh-CN" altLang="en-US" sz="2400" b="1" dirty="0">
                <a:latin typeface="Times New Roman" panose="02020603050405020304" pitchFamily="18" charset="0"/>
              </a:rPr>
              <a:t>类模板，用于管理类</a:t>
            </a:r>
            <a:r>
              <a:rPr lang="en-US" altLang="zh-CN" sz="2400" b="1" dirty="0">
                <a:latin typeface="Times New Roman" panose="02020603050405020304" pitchFamily="18" charset="0"/>
              </a:rPr>
              <a:t>Name</a:t>
            </a:r>
            <a:r>
              <a:rPr lang="zh-CN" altLang="en-US" sz="2400" b="1" dirty="0">
                <a:latin typeface="Times New Roman" panose="02020603050405020304" pitchFamily="18" charset="0"/>
              </a:rPr>
              <a:t>的对象引用计数，若对象被引用次数为</a:t>
            </a:r>
            <a:r>
              <a:rPr lang="en-US" altLang="zh-CN" sz="2400" b="1" dirty="0">
                <a:latin typeface="Times New Roman" panose="02020603050405020304" pitchFamily="18" charset="0"/>
              </a:rPr>
              <a:t>0</a:t>
            </a:r>
            <a:r>
              <a:rPr lang="zh-CN" altLang="en-US" sz="2400" b="1" dirty="0">
                <a:latin typeface="Times New Roman" panose="02020603050405020304" pitchFamily="18" charset="0"/>
              </a:rPr>
              <a:t>，则可析构该对象。</a:t>
            </a:r>
            <a:r>
              <a:rPr lang="en-US" altLang="zh-CN" sz="2400" b="1" dirty="0">
                <a:latin typeface="Times New Roman" panose="02020603050405020304" pitchFamily="18" charset="0"/>
              </a:rPr>
              <a:t>Type</a:t>
            </a:r>
            <a:r>
              <a:rPr lang="zh-CN" altLang="en-US" sz="2400" b="1" dirty="0">
                <a:latin typeface="Times New Roman" panose="02020603050405020304" pitchFamily="18" charset="0"/>
              </a:rPr>
              <a:t>类模板的构造函数使用</a:t>
            </a:r>
            <a:r>
              <a:rPr lang="en-US" altLang="zh-CN" sz="2400" b="1" dirty="0">
                <a:latin typeface="Times New Roman" panose="02020603050405020304" pitchFamily="18" charset="0"/>
              </a:rPr>
              <a:t>Name*</a:t>
            </a:r>
            <a:r>
              <a:rPr lang="zh-CN" altLang="en-US" sz="2400" b="1" dirty="0">
                <a:latin typeface="Times New Roman" panose="02020603050405020304" pitchFamily="18" charset="0"/>
              </a:rPr>
              <a:t>作为参数，一遍所有</a:t>
            </a:r>
            <a:r>
              <a:rPr lang="en-US" altLang="zh-CN" sz="2400" b="1" dirty="0">
                <a:latin typeface="Times New Roman" panose="02020603050405020304" pitchFamily="18" charset="0"/>
              </a:rPr>
              <a:t>Name</a:t>
            </a:r>
            <a:r>
              <a:rPr lang="zh-CN" altLang="en-US" sz="2400" b="1" dirty="0">
                <a:latin typeface="Times New Roman" panose="02020603050405020304" pitchFamily="18" charset="0"/>
              </a:rPr>
              <a:t>的对象都是通过</a:t>
            </a:r>
            <a:r>
              <a:rPr lang="en-US" altLang="zh-CN" sz="2400" b="1" dirty="0">
                <a:latin typeface="Times New Roman" panose="02020603050405020304" pitchFamily="18" charset="0"/>
              </a:rPr>
              <a:t>new</a:t>
            </a:r>
            <a:r>
              <a:rPr lang="zh-CN" altLang="en-US" sz="2400" b="1" dirty="0">
                <a:latin typeface="Times New Roman" panose="02020603050405020304" pitchFamily="18" charset="0"/>
              </a:rPr>
              <a:t>产生的。</a:t>
            </a:r>
            <a:r>
              <a:rPr lang="en-US" altLang="zh-CN" sz="2400" b="1" dirty="0">
                <a:latin typeface="Times New Roman" panose="02020603050405020304" pitchFamily="18" charset="0"/>
              </a:rPr>
              <a:t> Type</a:t>
            </a:r>
            <a:r>
              <a:rPr lang="zh-CN" altLang="en-US" sz="2400" b="1" dirty="0">
                <a:latin typeface="Times New Roman" panose="02020603050405020304" pitchFamily="18" charset="0"/>
              </a:rPr>
              <a:t>类模板的赋值运算符重载函数负责对象的引用计数。</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当要使用</a:t>
            </a:r>
            <a:r>
              <a:rPr lang="en-US" altLang="zh-CN" sz="2400" b="1" dirty="0">
                <a:latin typeface="Times New Roman" panose="02020603050405020304" pitchFamily="18" charset="0"/>
              </a:rPr>
              <a:t>Name</a:t>
            </a:r>
            <a:r>
              <a:rPr lang="zh-CN" altLang="en-US" sz="2400" b="1" dirty="0">
                <a:latin typeface="Times New Roman" panose="02020603050405020304" pitchFamily="18" charset="0"/>
              </a:rPr>
              <a:t>产生对象时，可用</a:t>
            </a:r>
            <a:r>
              <a:rPr lang="en-US" altLang="zh-CN" sz="2400" b="1" dirty="0">
                <a:latin typeface="Times New Roman" panose="02020603050405020304" pitchFamily="18" charset="0"/>
              </a:rPr>
              <a:t>Name</a:t>
            </a:r>
            <a:r>
              <a:rPr lang="zh-CN" altLang="en-US" sz="2400" b="1" dirty="0">
                <a:latin typeface="Times New Roman" panose="02020603050405020304" pitchFamily="18" charset="0"/>
              </a:rPr>
              <a:t>作为类模板</a:t>
            </a:r>
            <a:r>
              <a:rPr lang="en-US" altLang="zh-CN" sz="2400" b="1" dirty="0">
                <a:latin typeface="Times New Roman" panose="02020603050405020304" pitchFamily="18" charset="0"/>
              </a:rPr>
              <a:t>Type</a:t>
            </a:r>
            <a:r>
              <a:rPr lang="zh-CN" altLang="en-US" sz="2400" b="1" dirty="0">
                <a:latin typeface="Times New Roman" panose="02020603050405020304" pitchFamily="18" charset="0"/>
              </a:rPr>
              <a:t>的类型实参，产生实例化类，然后使用该实例化类。</a:t>
            </a:r>
            <a:endParaRPr lang="en-US" altLang="zh-CN" sz="2400" b="1" dirty="0">
              <a:latin typeface="Times New Roman" panose="02020603050405020304" pitchFamily="18" charset="0"/>
            </a:endParaRPr>
          </a:p>
        </p:txBody>
      </p:sp>
    </p:spTree>
    <p:extLst>
      <p:ext uri="{BB962C8B-B14F-4D97-AF65-F5344CB8AC3E}">
        <p14:creationId xmlns:p14="http://schemas.microsoft.com/office/powerpoint/2010/main" val="663723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13.1  </a:t>
            </a:r>
            <a:r>
              <a:rPr lang="zh-CN" altLang="en-US" dirty="0"/>
              <a:t>变量模板及其实例</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2675604"/>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变量模板不能在函数内部声明。</a:t>
            </a: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显式或隐式实例化生成的模板实例变量和变量模板的作用域相同。因此，变量模板生成的模板实例变量只能为全局变量或者模块静态变量。</a:t>
            </a: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模板的参数列表除了可以使用类型形参外，还可以使用非类型的形参。</a:t>
            </a: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在变量模板实例化时，非类型形参需要传递常量作为实参。</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非类型形参也可以定义默认值，若变量模板实例化时未给出实参，则使用其默认值实例化变量模板。</a:t>
            </a:r>
            <a:endParaRPr lang="en-US" altLang="zh-CN" sz="2400" b="1" dirty="0">
              <a:latin typeface="Times New Roman" panose="02020603050405020304" pitchFamily="18" charset="0"/>
            </a:endParaRPr>
          </a:p>
        </p:txBody>
      </p:sp>
    </p:spTree>
    <p:extLst>
      <p:ext uri="{BB962C8B-B14F-4D97-AF65-F5344CB8AC3E}">
        <p14:creationId xmlns:p14="http://schemas.microsoft.com/office/powerpoint/2010/main" val="537288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8C327B4C-E8E9-4550-8891-F2F8F479D55A}"/>
              </a:ext>
            </a:extLst>
          </p:cNvPr>
          <p:cNvSpPr txBox="1"/>
          <p:nvPr/>
        </p:nvSpPr>
        <p:spPr>
          <a:xfrm>
            <a:off x="939567" y="1952259"/>
            <a:ext cx="10175846" cy="3139321"/>
          </a:xfrm>
          <a:prstGeom prst="rect">
            <a:avLst/>
          </a:prstGeom>
          <a:noFill/>
        </p:spPr>
        <p:txBody>
          <a:bodyPr wrap="square">
            <a:spAutoFit/>
          </a:bodyPr>
          <a:lstStyle/>
          <a:p>
            <a:r>
              <a:rPr lang="en-US" altLang="zh-CN" dirty="0"/>
              <a:t>【</a:t>
            </a:r>
            <a:r>
              <a:rPr lang="zh-CN" altLang="en-US" dirty="0"/>
              <a:t>例</a:t>
            </a:r>
            <a:r>
              <a:rPr lang="en-US" altLang="zh-CN" dirty="0"/>
              <a:t>13.2】</a:t>
            </a:r>
            <a:r>
              <a:rPr lang="zh-CN" altLang="en-US" dirty="0"/>
              <a:t>使用非类型形参定义变量模板，并生成变量模板的模板实例变量。</a:t>
            </a:r>
          </a:p>
          <a:p>
            <a:endParaRPr lang="zh-CN" altLang="en-US" dirty="0"/>
          </a:p>
          <a:p>
            <a:r>
              <a:rPr lang="en-US" altLang="zh-CN" dirty="0"/>
              <a:t>#include&lt;stdio.h&gt;</a:t>
            </a:r>
          </a:p>
          <a:p>
            <a:r>
              <a:rPr lang="en-US" altLang="zh-CN" dirty="0"/>
              <a:t>template&lt;</a:t>
            </a:r>
            <a:r>
              <a:rPr lang="en-US" altLang="zh-CN" dirty="0" err="1"/>
              <a:t>typename</a:t>
            </a:r>
            <a:r>
              <a:rPr lang="en-US" altLang="zh-CN" dirty="0"/>
              <a:t>  T&gt; 		//</a:t>
            </a:r>
            <a:r>
              <a:rPr lang="zh-CN" altLang="en-US" dirty="0"/>
              <a:t>定义变量模板</a:t>
            </a:r>
            <a:r>
              <a:rPr lang="en-US" altLang="zh-CN" dirty="0"/>
              <a:t>pi</a:t>
            </a:r>
            <a:r>
              <a:rPr lang="zh-CN" altLang="en-US" dirty="0"/>
              <a:t>，其类型形参为</a:t>
            </a:r>
            <a:r>
              <a:rPr lang="en-US" altLang="zh-CN" dirty="0"/>
              <a:t>T</a:t>
            </a:r>
          </a:p>
          <a:p>
            <a:r>
              <a:rPr lang="en-US" altLang="zh-CN" dirty="0" err="1"/>
              <a:t>constexpr</a:t>
            </a:r>
            <a:r>
              <a:rPr lang="en-US" altLang="zh-CN" dirty="0"/>
              <a:t>  T  pi = T(3.1415926535897932385L);</a:t>
            </a:r>
          </a:p>
          <a:p>
            <a:r>
              <a:rPr lang="en-US" altLang="zh-CN" dirty="0"/>
              <a:t>template&lt;class T&gt; T area(T r) { 	//</a:t>
            </a:r>
            <a:r>
              <a:rPr lang="zh-CN" altLang="en-US" dirty="0"/>
              <a:t>定义函数模板</a:t>
            </a:r>
            <a:r>
              <a:rPr lang="en-US" altLang="zh-CN" dirty="0"/>
              <a:t>area</a:t>
            </a:r>
            <a:r>
              <a:rPr lang="zh-CN" altLang="en-US" dirty="0"/>
              <a:t>，其类型形参为</a:t>
            </a:r>
            <a:r>
              <a:rPr lang="en-US" altLang="zh-CN" dirty="0"/>
              <a:t>T</a:t>
            </a:r>
          </a:p>
          <a:p>
            <a:r>
              <a:rPr lang="en-US" altLang="zh-CN" dirty="0"/>
              <a:t>    return pi&lt;T&gt; * r * r;</a:t>
            </a:r>
          </a:p>
          <a:p>
            <a:r>
              <a:rPr lang="en-US" altLang="zh-CN" dirty="0"/>
              <a:t>}</a:t>
            </a:r>
          </a:p>
          <a:p>
            <a:r>
              <a:rPr lang="en-US" altLang="zh-CN" dirty="0"/>
              <a:t>template&lt;class T, int x=3&gt; 		//</a:t>
            </a:r>
            <a:r>
              <a:rPr lang="zh-CN" altLang="en-US" dirty="0"/>
              <a:t>定义变量模板</a:t>
            </a:r>
            <a:r>
              <a:rPr lang="en-US" altLang="zh-CN" dirty="0"/>
              <a:t>girth</a:t>
            </a:r>
            <a:r>
              <a:rPr lang="zh-CN" altLang="en-US" dirty="0"/>
              <a:t>，其类型形参为</a:t>
            </a:r>
            <a:r>
              <a:rPr lang="en-US" altLang="zh-CN" dirty="0"/>
              <a:t>T</a:t>
            </a:r>
          </a:p>
          <a:p>
            <a:r>
              <a:rPr lang="en-US" altLang="zh-CN" dirty="0"/>
              <a:t>static  T  girth = T(3.1415926535897932385L*2*x);</a:t>
            </a:r>
          </a:p>
          <a:p>
            <a:r>
              <a:rPr lang="en-US" altLang="zh-CN" dirty="0"/>
              <a:t>template float girth&lt;float&gt;;		//</a:t>
            </a:r>
            <a:r>
              <a:rPr lang="zh-CN" altLang="en-US" dirty="0"/>
              <a:t>生成</a:t>
            </a:r>
            <a:r>
              <a:rPr lang="en-US" altLang="zh-CN" dirty="0"/>
              <a:t>static girth&lt;float&gt;</a:t>
            </a:r>
            <a:r>
              <a:rPr lang="zh-CN" altLang="en-US" dirty="0"/>
              <a:t>，作用域与变量模板相同</a:t>
            </a:r>
          </a:p>
        </p:txBody>
      </p:sp>
    </p:spTree>
    <p:extLst>
      <p:ext uri="{BB962C8B-B14F-4D97-AF65-F5344CB8AC3E}">
        <p14:creationId xmlns:p14="http://schemas.microsoft.com/office/powerpoint/2010/main" val="3778576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1849F569-571B-46AE-9B05-39B95AE044A0}"/>
              </a:ext>
            </a:extLst>
          </p:cNvPr>
          <p:cNvSpPr txBox="1"/>
          <p:nvPr/>
        </p:nvSpPr>
        <p:spPr>
          <a:xfrm>
            <a:off x="881543" y="2322669"/>
            <a:ext cx="10904989" cy="3139321"/>
          </a:xfrm>
          <a:prstGeom prst="rect">
            <a:avLst/>
          </a:prstGeom>
          <a:noFill/>
        </p:spPr>
        <p:txBody>
          <a:bodyPr wrap="square">
            <a:spAutoFit/>
          </a:bodyPr>
          <a:lstStyle/>
          <a:p>
            <a:r>
              <a:rPr lang="en-US" altLang="zh-CN" dirty="0"/>
              <a:t>void main(void)</a:t>
            </a:r>
          </a:p>
          <a:p>
            <a:r>
              <a:rPr lang="en-US" altLang="zh-CN" dirty="0"/>
              <a:t>{	</a:t>
            </a:r>
          </a:p>
          <a:p>
            <a:r>
              <a:rPr lang="en-US" altLang="zh-CN" dirty="0"/>
              <a:t>    const double &amp;f=pi&lt;double&gt;;		//</a:t>
            </a:r>
            <a:r>
              <a:rPr lang="zh-CN" altLang="en-US" dirty="0"/>
              <a:t>引用在</a:t>
            </a:r>
            <a:r>
              <a:rPr lang="en-US" altLang="zh-CN" dirty="0"/>
              <a:t>main()</a:t>
            </a:r>
            <a:r>
              <a:rPr lang="zh-CN" altLang="en-US" dirty="0"/>
              <a:t>外生成的全局变量</a:t>
            </a:r>
            <a:r>
              <a:rPr lang="en-US" altLang="zh-CN" dirty="0"/>
              <a:t>pi&lt;double&gt;</a:t>
            </a:r>
          </a:p>
          <a:p>
            <a:r>
              <a:rPr lang="en-US" altLang="zh-CN" dirty="0"/>
              <a:t>    double &amp;g=girth&lt;double,4&gt;;		//</a:t>
            </a:r>
            <a:r>
              <a:rPr lang="zh-CN" altLang="en-US" dirty="0"/>
              <a:t>引用在</a:t>
            </a:r>
            <a:r>
              <a:rPr lang="en-US" altLang="zh-CN" dirty="0"/>
              <a:t>main()</a:t>
            </a:r>
            <a:r>
              <a:rPr lang="zh-CN" altLang="en-US" dirty="0"/>
              <a:t>外生成的</a:t>
            </a:r>
            <a:r>
              <a:rPr lang="en-US" altLang="zh-CN" dirty="0"/>
              <a:t>static girth &lt;double&gt;</a:t>
            </a:r>
          </a:p>
          <a:p>
            <a:r>
              <a:rPr lang="en-US" altLang="zh-CN" dirty="0"/>
              <a:t>    double &amp;h=girth&lt;</a:t>
            </a:r>
            <a:r>
              <a:rPr lang="en-US" altLang="zh-CN" dirty="0" err="1"/>
              <a:t>double,sizeof</a:t>
            </a:r>
            <a:r>
              <a:rPr lang="en-US" altLang="zh-CN" dirty="0"/>
              <a:t>(</a:t>
            </a:r>
            <a:r>
              <a:rPr lang="en-US" altLang="zh-CN" dirty="0" err="1"/>
              <a:t>printf</a:t>
            </a:r>
            <a:r>
              <a:rPr lang="en-US" altLang="zh-CN" dirty="0"/>
              <a:t>("</a:t>
            </a:r>
            <a:r>
              <a:rPr lang="en-US" altLang="zh-CN" dirty="0" err="1"/>
              <a:t>abc</a:t>
            </a:r>
            <a:r>
              <a:rPr lang="en-US" altLang="zh-CN" dirty="0"/>
              <a:t>"))&gt;;//</a:t>
            </a:r>
            <a:r>
              <a:rPr lang="zh-CN" altLang="en-US" dirty="0"/>
              <a:t>引用在</a:t>
            </a:r>
            <a:r>
              <a:rPr lang="en-US" altLang="zh-CN" dirty="0"/>
              <a:t>main()</a:t>
            </a:r>
            <a:r>
              <a:rPr lang="zh-CN" altLang="en-US" dirty="0"/>
              <a:t>外生成的</a:t>
            </a:r>
            <a:r>
              <a:rPr lang="en-US" altLang="zh-CN" dirty="0"/>
              <a:t>static girth &lt;double&gt;</a:t>
            </a:r>
          </a:p>
          <a:p>
            <a:r>
              <a:rPr lang="en-US" altLang="zh-CN" dirty="0"/>
              <a:t>    double &amp;k=girth&lt;double&gt;;		//</a:t>
            </a:r>
            <a:r>
              <a:rPr lang="zh-CN" altLang="en-US" dirty="0"/>
              <a:t>引用在</a:t>
            </a:r>
            <a:r>
              <a:rPr lang="en-US" altLang="zh-CN" dirty="0"/>
              <a:t>main()</a:t>
            </a:r>
            <a:r>
              <a:rPr lang="zh-CN" altLang="en-US" dirty="0"/>
              <a:t>外用默认值生成的</a:t>
            </a:r>
            <a:r>
              <a:rPr lang="en-US" altLang="zh-CN" dirty="0"/>
              <a:t>static girth &lt;double&gt;</a:t>
            </a:r>
          </a:p>
          <a:p>
            <a:r>
              <a:rPr lang="en-US" altLang="zh-CN" dirty="0"/>
              <a:t>    </a:t>
            </a:r>
            <a:r>
              <a:rPr lang="en-US" altLang="zh-CN" dirty="0" err="1"/>
              <a:t>printf</a:t>
            </a:r>
            <a:r>
              <a:rPr lang="en-US" altLang="zh-CN" dirty="0"/>
              <a:t>("%p\n", &amp;g);</a:t>
            </a:r>
          </a:p>
          <a:p>
            <a:r>
              <a:rPr lang="en-US" altLang="zh-CN" dirty="0"/>
              <a:t>    </a:t>
            </a:r>
            <a:r>
              <a:rPr lang="en-US" altLang="zh-CN" dirty="0" err="1"/>
              <a:t>printf</a:t>
            </a:r>
            <a:r>
              <a:rPr lang="en-US" altLang="zh-CN" dirty="0"/>
              <a:t>("%p\n", &amp;h);</a:t>
            </a:r>
          </a:p>
          <a:p>
            <a:r>
              <a:rPr lang="en-US" altLang="zh-CN" dirty="0"/>
              <a:t>    </a:t>
            </a:r>
            <a:r>
              <a:rPr lang="en-US" altLang="zh-CN" dirty="0" err="1"/>
              <a:t>printf</a:t>
            </a:r>
            <a:r>
              <a:rPr lang="en-US" altLang="zh-CN" dirty="0"/>
              <a:t>(“%</a:t>
            </a:r>
            <a:r>
              <a:rPr lang="en-US" altLang="zh-CN" dirty="0" err="1"/>
              <a:t>lf</a:t>
            </a:r>
            <a:r>
              <a:rPr lang="en-US" altLang="zh-CN" dirty="0"/>
              <a:t>\n”, girth&lt;double, 4&gt;);		//</a:t>
            </a:r>
            <a:r>
              <a:rPr lang="zh-CN" altLang="en-US" dirty="0"/>
              <a:t>生成的实例变量不是</a:t>
            </a:r>
            <a:r>
              <a:rPr lang="en-US" altLang="zh-CN" dirty="0"/>
              <a:t>main</a:t>
            </a:r>
            <a:r>
              <a:rPr lang="zh-CN" altLang="en-US" dirty="0"/>
              <a:t>函数的局部自动变量</a:t>
            </a:r>
            <a:endParaRPr lang="en-US" altLang="zh-CN" dirty="0"/>
          </a:p>
          <a:p>
            <a:r>
              <a:rPr lang="en-US" altLang="zh-CN" dirty="0"/>
              <a:t>    </a:t>
            </a:r>
            <a:r>
              <a:rPr lang="en-US" altLang="zh-CN" dirty="0" err="1"/>
              <a:t>printf</a:t>
            </a:r>
            <a:r>
              <a:rPr lang="en-US" altLang="zh-CN" dirty="0"/>
              <a:t>("%</a:t>
            </a:r>
            <a:r>
              <a:rPr lang="en-US" altLang="zh-CN" dirty="0" err="1"/>
              <a:t>lf</a:t>
            </a:r>
            <a:r>
              <a:rPr lang="en-US" altLang="zh-CN" dirty="0"/>
              <a:t>\n", area&lt;double&gt;(4));</a:t>
            </a:r>
          </a:p>
          <a:p>
            <a:r>
              <a:rPr lang="en-US" altLang="zh-CN" dirty="0"/>
              <a:t>}</a:t>
            </a:r>
          </a:p>
        </p:txBody>
      </p:sp>
    </p:spTree>
    <p:extLst>
      <p:ext uri="{BB962C8B-B14F-4D97-AF65-F5344CB8AC3E}">
        <p14:creationId xmlns:p14="http://schemas.microsoft.com/office/powerpoint/2010/main" val="360011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13.2  </a:t>
            </a:r>
            <a:r>
              <a:rPr lang="zh-CN" altLang="en-US" dirty="0"/>
              <a:t>函数模板</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59733" y="2413744"/>
            <a:ext cx="10930295" cy="2739724"/>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函数模板是使用类型形参定义的函数框架，可根据类型实参生成函数模板的模板实例函数。</a:t>
            </a: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函数模板不能在非成员函数的内部声明。</a:t>
            </a: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根据函数模板生成的模板实例函数也和函数模板的作用域相同。</a:t>
            </a: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在函数模板时，可以使用类型形参和非类型形参。</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实例化时非类型形参需要传递常量作为实参。</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可以单独定义类的函数成员为函数模板。</a:t>
            </a:r>
            <a:endParaRPr lang="en-US" altLang="zh-CN" sz="2400" b="1" dirty="0">
              <a:latin typeface="Times New Roman" panose="02020603050405020304" pitchFamily="18" charset="0"/>
            </a:endParaRPr>
          </a:p>
        </p:txBody>
      </p:sp>
    </p:spTree>
    <p:extLst>
      <p:ext uri="{BB962C8B-B14F-4D97-AF65-F5344CB8AC3E}">
        <p14:creationId xmlns:p14="http://schemas.microsoft.com/office/powerpoint/2010/main" val="2208486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A9E25C79-709D-4947-AF13-AEDEBEEAB976}"/>
              </a:ext>
            </a:extLst>
          </p:cNvPr>
          <p:cNvSpPr txBox="1"/>
          <p:nvPr/>
        </p:nvSpPr>
        <p:spPr>
          <a:xfrm>
            <a:off x="838200" y="1846668"/>
            <a:ext cx="9932565" cy="3970318"/>
          </a:xfrm>
          <a:prstGeom prst="rect">
            <a:avLst/>
          </a:prstGeom>
          <a:noFill/>
        </p:spPr>
        <p:txBody>
          <a:bodyPr wrap="square">
            <a:spAutoFit/>
          </a:bodyPr>
          <a:lstStyle/>
          <a:p>
            <a:r>
              <a:rPr lang="zh-CN" altLang="zh-CN" sz="1800" kern="100" dirty="0">
                <a:effectLst/>
                <a:latin typeface="Arial" panose="020B0604020202020204" pitchFamily="34" charset="0"/>
                <a:ea typeface="方正黑体简体"/>
                <a:cs typeface="Arial" panose="020B0604020202020204" pitchFamily="34" charset="0"/>
              </a:rPr>
              <a:t>【例</a:t>
            </a:r>
            <a:r>
              <a:rPr lang="en-US" altLang="zh-CN" sz="1800" kern="100" dirty="0">
                <a:effectLst/>
                <a:latin typeface="Arial" panose="020B0604020202020204" pitchFamily="34" charset="0"/>
                <a:ea typeface="方正黑体简体"/>
              </a:rPr>
              <a:t>13.3</a:t>
            </a:r>
            <a:r>
              <a:rPr lang="zh-CN" altLang="zh-CN" sz="1800" kern="100" dirty="0">
                <a:effectLst/>
                <a:latin typeface="Arial" panose="020B0604020202020204" pitchFamily="34" charset="0"/>
                <a:ea typeface="方正黑体简体"/>
                <a:cs typeface="Arial" panose="020B0604020202020204" pitchFamily="34" charset="0"/>
              </a:rPr>
              <a:t>】</a:t>
            </a:r>
            <a:r>
              <a:rPr lang="zh-CN" altLang="zh-CN" sz="1800" kern="100" dirty="0">
                <a:effectLst/>
                <a:latin typeface="Times New Roman" panose="02020603050405020304" pitchFamily="18" charset="0"/>
                <a:ea typeface="方正书宋简体"/>
                <a:cs typeface="Times New Roman" panose="02020603050405020304" pitchFamily="18" charset="0"/>
              </a:rPr>
              <a:t>定义用于变量交换和类型转换的两个函数模板</a:t>
            </a:r>
            <a:endParaRPr lang="en-US" altLang="zh-CN" dirty="0"/>
          </a:p>
          <a:p>
            <a:r>
              <a:rPr lang="en-US" altLang="zh-CN" dirty="0"/>
              <a:t>template &lt;class T, int m=0&gt;	//class</a:t>
            </a:r>
            <a:r>
              <a:rPr lang="zh-CN" altLang="en-US" dirty="0"/>
              <a:t>可用</a:t>
            </a:r>
            <a:r>
              <a:rPr lang="en-US" altLang="zh-CN" dirty="0" err="1"/>
              <a:t>typename</a:t>
            </a:r>
            <a:r>
              <a:rPr lang="zh-CN" altLang="en-US" dirty="0"/>
              <a:t>代替</a:t>
            </a:r>
          </a:p>
          <a:p>
            <a:r>
              <a:rPr lang="en-US" altLang="zh-CN" dirty="0"/>
              <a:t>void swap(T&amp; x, T&amp; y=m)</a:t>
            </a:r>
          </a:p>
          <a:p>
            <a:r>
              <a:rPr lang="en-US" altLang="zh-CN" dirty="0"/>
              <a:t>{</a:t>
            </a:r>
          </a:p>
          <a:p>
            <a:r>
              <a:rPr lang="en-US" altLang="zh-CN" dirty="0"/>
              <a:t>    T  temp = x;</a:t>
            </a:r>
          </a:p>
          <a:p>
            <a:r>
              <a:rPr lang="en-US" altLang="zh-CN" dirty="0"/>
              <a:t>    x = y;</a:t>
            </a:r>
          </a:p>
          <a:p>
            <a:r>
              <a:rPr lang="en-US" altLang="zh-CN" dirty="0"/>
              <a:t>    y = temp;</a:t>
            </a:r>
          </a:p>
          <a:p>
            <a:r>
              <a:rPr lang="en-US" altLang="zh-CN" dirty="0"/>
              <a:t>}</a:t>
            </a:r>
          </a:p>
          <a:p>
            <a:endParaRPr lang="en-US" altLang="zh-CN" dirty="0"/>
          </a:p>
          <a:p>
            <a:r>
              <a:rPr lang="en-US" altLang="zh-CN" dirty="0"/>
              <a:t>template &lt;class D, class S&gt;		//class</a:t>
            </a:r>
            <a:r>
              <a:rPr lang="zh-CN" altLang="en-US" dirty="0"/>
              <a:t>可用</a:t>
            </a:r>
            <a:r>
              <a:rPr lang="en-US" altLang="zh-CN" dirty="0" err="1"/>
              <a:t>typename</a:t>
            </a:r>
            <a:r>
              <a:rPr lang="zh-CN" altLang="en-US" dirty="0"/>
              <a:t>来代替定义形参</a:t>
            </a:r>
            <a:r>
              <a:rPr lang="en-US" altLang="zh-CN" dirty="0"/>
              <a:t>D</a:t>
            </a:r>
            <a:r>
              <a:rPr lang="zh-CN" altLang="en-US" dirty="0"/>
              <a:t>、</a:t>
            </a:r>
            <a:r>
              <a:rPr lang="en-US" altLang="zh-CN" dirty="0"/>
              <a:t>S</a:t>
            </a:r>
          </a:p>
          <a:p>
            <a:r>
              <a:rPr lang="en-US" altLang="zh-CN" dirty="0"/>
              <a:t>D convert(D&amp; x, const S&amp; y)		//</a:t>
            </a:r>
            <a:r>
              <a:rPr lang="zh-CN" altLang="en-US" dirty="0"/>
              <a:t>模板形参</a:t>
            </a:r>
            <a:r>
              <a:rPr lang="en-US" altLang="zh-CN" dirty="0"/>
              <a:t>D</a:t>
            </a:r>
            <a:r>
              <a:rPr lang="zh-CN" altLang="en-US" dirty="0"/>
              <a:t>、</a:t>
            </a:r>
            <a:r>
              <a:rPr lang="en-US" altLang="zh-CN" dirty="0"/>
              <a:t>S</a:t>
            </a:r>
            <a:r>
              <a:rPr lang="zh-CN" altLang="en-US" dirty="0"/>
              <a:t>必须在函数参数表中出现</a:t>
            </a:r>
          </a:p>
          <a:p>
            <a:r>
              <a:rPr lang="en-US" altLang="zh-CN" dirty="0"/>
              <a:t>{</a:t>
            </a:r>
          </a:p>
          <a:p>
            <a:r>
              <a:rPr lang="en-US" altLang="zh-CN" dirty="0"/>
              <a:t>    return x = y;			//</a:t>
            </a:r>
            <a:r>
              <a:rPr lang="zh-CN" altLang="en-US" dirty="0"/>
              <a:t>将</a:t>
            </a:r>
            <a:r>
              <a:rPr lang="en-US" altLang="zh-CN" dirty="0"/>
              <a:t>y</a:t>
            </a:r>
            <a:r>
              <a:rPr lang="zh-CN" altLang="en-US" dirty="0"/>
              <a:t>转换成类型</a:t>
            </a:r>
            <a:r>
              <a:rPr lang="en-US" altLang="zh-CN" dirty="0"/>
              <a:t>D</a:t>
            </a:r>
            <a:r>
              <a:rPr lang="zh-CN" altLang="en-US" dirty="0"/>
              <a:t>后赋给</a:t>
            </a:r>
            <a:r>
              <a:rPr lang="en-US" altLang="zh-CN" dirty="0"/>
              <a:t>x</a:t>
            </a:r>
          </a:p>
          <a:p>
            <a:r>
              <a:rPr lang="en-US" altLang="zh-CN" dirty="0"/>
              <a:t>}</a:t>
            </a:r>
          </a:p>
        </p:txBody>
      </p:sp>
    </p:spTree>
    <p:extLst>
      <p:ext uri="{BB962C8B-B14F-4D97-AF65-F5344CB8AC3E}">
        <p14:creationId xmlns:p14="http://schemas.microsoft.com/office/powerpoint/2010/main" val="27476407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3417</TotalTime>
  <Words>6398</Words>
  <Application>Microsoft Office PowerPoint</Application>
  <PresentationFormat>宽屏</PresentationFormat>
  <Paragraphs>527</Paragraphs>
  <Slides>41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41</vt:i4>
      </vt:variant>
    </vt:vector>
  </HeadingPairs>
  <TitlesOfParts>
    <vt:vector size="48" baseType="lpstr">
      <vt:lpstr>等线</vt:lpstr>
      <vt:lpstr>等线 Light</vt:lpstr>
      <vt:lpstr>隶书</vt:lpstr>
      <vt:lpstr>Arial</vt:lpstr>
      <vt:lpstr>Times New Roman</vt:lpstr>
      <vt:lpstr>Wingdings</vt:lpstr>
      <vt:lpstr>Office 主题​​</vt:lpstr>
      <vt:lpstr>PowerPoint 演示文稿</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guangzhi ma</dc:creator>
  <cp:lastModifiedBy>guangzhi ma</cp:lastModifiedBy>
  <cp:revision>549</cp:revision>
  <dcterms:created xsi:type="dcterms:W3CDTF">2020-04-22T10:23:54Z</dcterms:created>
  <dcterms:modified xsi:type="dcterms:W3CDTF">2020-08-31T02:30:27Z</dcterms:modified>
</cp:coreProperties>
</file>