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1" r:id="rId3"/>
    <p:sldId id="408" r:id="rId4"/>
    <p:sldId id="409" r:id="rId5"/>
    <p:sldId id="410" r:id="rId6"/>
    <p:sldId id="411" r:id="rId7"/>
    <p:sldId id="412" r:id="rId8"/>
    <p:sldId id="413" r:id="rId9"/>
    <p:sldId id="391" r:id="rId10"/>
    <p:sldId id="414" r:id="rId11"/>
    <p:sldId id="392" r:id="rId12"/>
    <p:sldId id="415" r:id="rId13"/>
    <p:sldId id="393" r:id="rId14"/>
    <p:sldId id="387" r:id="rId15"/>
    <p:sldId id="388" r:id="rId16"/>
    <p:sldId id="416" r:id="rId17"/>
    <p:sldId id="417" r:id="rId18"/>
    <p:sldId id="389" r:id="rId19"/>
    <p:sldId id="419" r:id="rId20"/>
    <p:sldId id="420" r:id="rId21"/>
    <p:sldId id="401" r:id="rId22"/>
    <p:sldId id="402" r:id="rId23"/>
    <p:sldId id="421" r:id="rId24"/>
    <p:sldId id="422" r:id="rId25"/>
    <p:sldId id="403" r:id="rId26"/>
    <p:sldId id="40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14.2  </a:t>
            </a:r>
            <a:r>
              <a:rPr lang="zh-CN" altLang="en-US" dirty="0"/>
              <a:t>输出流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929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可以使用以下函数成员来读取、设置和清除标志：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long  flags( );		//</a:t>
            </a:r>
            <a:r>
              <a:rPr lang="zh-CN" altLang="en-US" sz="2400" b="1" dirty="0">
                <a:latin typeface="Times New Roman" panose="02020603050405020304" pitchFamily="18" charset="0"/>
              </a:rPr>
              <a:t>读取字符格式标志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long  flags(long);	//</a:t>
            </a:r>
            <a:r>
              <a:rPr lang="zh-CN" altLang="en-US" sz="2400" b="1" dirty="0">
                <a:latin typeface="Times New Roman" panose="02020603050405020304" pitchFamily="18" charset="0"/>
              </a:rPr>
              <a:t>设置字符格式标志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long 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setf</a:t>
            </a:r>
            <a:r>
              <a:rPr lang="en-US" altLang="zh-CN" sz="2400" b="1" dirty="0">
                <a:latin typeface="Times New Roman" panose="02020603050405020304" pitchFamily="18" charset="0"/>
              </a:rPr>
              <a:t>(long, long);	//</a:t>
            </a:r>
            <a:r>
              <a:rPr lang="zh-CN" altLang="en-US" sz="2400" b="1" dirty="0">
                <a:latin typeface="Times New Roman" panose="02020603050405020304" pitchFamily="18" charset="0"/>
              </a:rPr>
              <a:t>清除和设置字符格式标志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long 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setf</a:t>
            </a:r>
            <a:r>
              <a:rPr lang="en-US" altLang="zh-CN" sz="2400" b="1" dirty="0">
                <a:latin typeface="Times New Roman" panose="02020603050405020304" pitchFamily="18" charset="0"/>
              </a:rPr>
              <a:t>(long);		//</a:t>
            </a:r>
            <a:r>
              <a:rPr lang="zh-CN" altLang="en-US" sz="2400" b="1" dirty="0">
                <a:latin typeface="Times New Roman" panose="02020603050405020304" pitchFamily="18" charset="0"/>
              </a:rPr>
              <a:t>设置字符格式标志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long 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unsetf</a:t>
            </a:r>
            <a:r>
              <a:rPr lang="en-US" altLang="zh-CN" sz="2400" b="1" dirty="0">
                <a:latin typeface="Times New Roman" panose="02020603050405020304" pitchFamily="18" charset="0"/>
              </a:rPr>
              <a:t>(long);	//</a:t>
            </a:r>
            <a:r>
              <a:rPr lang="zh-CN" altLang="en-US" sz="2400" b="1" dirty="0">
                <a:latin typeface="Times New Roman" panose="02020603050405020304" pitchFamily="18" charset="0"/>
              </a:rPr>
              <a:t>清除字符格式标志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改变输出格式：可以使用操纵符改变输出宽度、填充字符等与输出格式有关的变量</a:t>
            </a:r>
          </a:p>
          <a:p>
            <a:pPr marL="1257300" lvl="2" indent="-3429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操纵符可以同输入／输出的变量或数据一起使用</a:t>
            </a:r>
          </a:p>
          <a:p>
            <a:pPr marL="1257300" lvl="2" indent="-3429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所有的操纵符都定义在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iomanip.h</a:t>
            </a:r>
            <a:r>
              <a:rPr lang="zh-CN" altLang="en-US" sz="2400" b="1" dirty="0">
                <a:latin typeface="Times New Roman" panose="02020603050405020304" pitchFamily="18" charset="0"/>
              </a:rPr>
              <a:t>中，引用前须包含</a:t>
            </a:r>
            <a:r>
              <a:rPr lang="en-US" altLang="zh-CN" sz="2400" b="1" dirty="0">
                <a:latin typeface="Times New Roman" panose="02020603050405020304" pitchFamily="18" charset="0"/>
              </a:rPr>
              <a:t>#include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85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章流及类库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A1238C1-F15C-4C44-BA10-149A8343B329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1690688"/>
            <a:ext cx="9009185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【例1</a:t>
            </a:r>
            <a:r>
              <a:rPr lang="en-US" altLang="zh-CN" sz="2400" dirty="0"/>
              <a:t>4</a:t>
            </a:r>
            <a:r>
              <a:rPr lang="zh-CN" altLang="en-US" sz="2400" dirty="0"/>
              <a:t>.1】使用操纵符改变输出格式</a:t>
            </a:r>
          </a:p>
          <a:p>
            <a:pPr marL="0" indent="0">
              <a:buNone/>
            </a:pPr>
            <a:r>
              <a:rPr lang="zh-CN" altLang="en-US" sz="2000" dirty="0"/>
              <a:t>#</a:t>
            </a:r>
            <a:r>
              <a:rPr lang="en-US" altLang="zh-CN" sz="2000" dirty="0"/>
              <a:t>include &lt;iostream&gt;</a:t>
            </a:r>
          </a:p>
          <a:p>
            <a:pPr marL="0" indent="0">
              <a:buNone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iomanip</a:t>
            </a:r>
            <a:r>
              <a:rPr lang="en-US" altLang="zh-CN" sz="2000" dirty="0"/>
              <a:t>&gt;</a:t>
            </a:r>
          </a:p>
          <a:p>
            <a:pPr marL="0" indent="0">
              <a:buNone/>
            </a:pPr>
            <a:r>
              <a:rPr lang="en-US" altLang="zh-CN" sz="2000" dirty="0"/>
              <a:t>using namespace std;</a:t>
            </a:r>
          </a:p>
          <a:p>
            <a:pPr marL="0" indent="0">
              <a:buNone/>
            </a:pPr>
            <a:r>
              <a:rPr lang="en-US" altLang="zh-CN" sz="2000" dirty="0"/>
              <a:t>void main(void) </a:t>
            </a:r>
          </a:p>
          <a:p>
            <a:pPr marL="0" indent="0">
              <a:buNone/>
            </a:pP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    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=3456, j=9012, k=78;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setw</a:t>
            </a:r>
            <a:r>
              <a:rPr lang="en-US" altLang="zh-CN" sz="2000" dirty="0"/>
              <a:t>(6)&lt;&lt;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&lt;&lt;j&lt;&lt;k&lt;&lt;"\n";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setw</a:t>
            </a:r>
            <a:r>
              <a:rPr lang="en-US" altLang="zh-CN" sz="2000" dirty="0"/>
              <a:t>(6)&lt;&lt;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setw</a:t>
            </a:r>
            <a:r>
              <a:rPr lang="en-US" altLang="zh-CN" sz="2000" dirty="0"/>
              <a:t>(6)&lt;&lt;j&lt;&lt;</a:t>
            </a:r>
            <a:r>
              <a:rPr lang="en-US" altLang="zh-CN" sz="2000" dirty="0" err="1"/>
              <a:t>setw</a:t>
            </a:r>
            <a:r>
              <a:rPr lang="en-US" altLang="zh-CN" sz="2000" dirty="0"/>
              <a:t>(6)&lt;&lt;k;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r>
              <a:rPr lang="zh-CN" altLang="en-US" sz="2000" dirty="0"/>
              <a:t>上述程序产生的输出为：</a:t>
            </a:r>
          </a:p>
          <a:p>
            <a:pPr marL="0" indent="0">
              <a:buNone/>
            </a:pPr>
            <a:r>
              <a:rPr lang="zh-CN" altLang="en-US" sz="2000" dirty="0"/>
              <a:t>3456901278</a:t>
            </a:r>
          </a:p>
          <a:p>
            <a:pPr marL="0" indent="0">
              <a:buNone/>
            </a:pPr>
            <a:r>
              <a:rPr lang="zh-CN" altLang="en-US" sz="2000" dirty="0"/>
              <a:t>3456  9012    78 </a:t>
            </a:r>
          </a:p>
          <a:p>
            <a:pPr marL="0" indent="0">
              <a:buNone/>
            </a:pPr>
            <a:r>
              <a:rPr lang="zh-CN" altLang="en-US" sz="2000" dirty="0"/>
              <a:t>注意：</a:t>
            </a:r>
            <a:r>
              <a:rPr lang="en-US" altLang="zh-CN" sz="2000" dirty="0" err="1"/>
              <a:t>setw</a:t>
            </a:r>
            <a:r>
              <a:rPr lang="en-US" altLang="zh-CN" sz="2000" dirty="0"/>
              <a:t>(int)</a:t>
            </a:r>
            <a:r>
              <a:rPr lang="zh-CN" altLang="en-US" sz="2000" dirty="0"/>
              <a:t>对输出流的影响只是</a:t>
            </a:r>
            <a:r>
              <a:rPr lang="zh-CN" altLang="en-US" sz="2000" dirty="0">
                <a:solidFill>
                  <a:schemeClr val="hlink"/>
                </a:solidFill>
              </a:rPr>
              <a:t>暂时</a:t>
            </a:r>
            <a:r>
              <a:rPr lang="zh-CN" altLang="en-US" sz="2000" dirty="0"/>
              <a:t>的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837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14.2  </a:t>
            </a:r>
            <a:r>
              <a:rPr lang="zh-CN" altLang="en-US" dirty="0"/>
              <a:t>输出流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349262"/>
            <a:ext cx="11330515" cy="448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带参数操纵符函数有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setfill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setprecision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setiosflags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resetiosflags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setbase</a:t>
            </a:r>
            <a:r>
              <a:rPr lang="zh-CN" altLang="en-US" sz="2000" b="1" dirty="0">
                <a:latin typeface="Times New Roman" panose="02020603050405020304" pitchFamily="18" charset="0"/>
              </a:rPr>
              <a:t>等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程序可以定义自已的操纵符函数</a:t>
            </a:r>
            <a:r>
              <a:rPr lang="en-US" altLang="zh-CN" sz="2000" b="1" dirty="0">
                <a:latin typeface="Times New Roman" panose="02020603050405020304" pitchFamily="18" charset="0"/>
              </a:rPr>
              <a:t>,</a:t>
            </a:r>
            <a:r>
              <a:rPr lang="zh-CN" altLang="en-US" sz="2000" b="1" dirty="0">
                <a:latin typeface="Times New Roman" panose="02020603050405020304" pitchFamily="18" charset="0"/>
              </a:rPr>
              <a:t>但不能带参数 </a:t>
            </a:r>
            <a:r>
              <a:rPr lang="en-US" altLang="zh-CN" sz="2000" b="1" dirty="0">
                <a:latin typeface="Times New Roman" panose="02020603050405020304" pitchFamily="18" charset="0"/>
              </a:rPr>
              <a:t>.</a:t>
            </a:r>
            <a:r>
              <a:rPr lang="zh-CN" altLang="en-US" sz="2000" b="1" dirty="0">
                <a:latin typeface="Times New Roman" panose="02020603050405020304" pitchFamily="18" charset="0"/>
              </a:rPr>
              <a:t>Ｃ</a:t>
            </a:r>
            <a:r>
              <a:rPr lang="en-US" altLang="zh-CN" sz="2000" b="1" dirty="0">
                <a:latin typeface="Times New Roman" panose="02020603050405020304" pitchFamily="18" charset="0"/>
              </a:rPr>
              <a:t>++</a:t>
            </a:r>
            <a:r>
              <a:rPr lang="zh-CN" altLang="en-US" sz="2000" b="1" dirty="0">
                <a:latin typeface="Times New Roman" panose="02020603050405020304" pitchFamily="18" charset="0"/>
              </a:rPr>
              <a:t>预定义的操纵符函数有：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1600" b="1" dirty="0" err="1">
                <a:latin typeface="Times New Roman" panose="02020603050405020304" pitchFamily="18" charset="0"/>
              </a:rPr>
              <a:t>dec</a:t>
            </a:r>
            <a:r>
              <a:rPr lang="en-US" altLang="zh-CN" sz="1600" b="1" dirty="0">
                <a:latin typeface="Times New Roman" panose="02020603050405020304" pitchFamily="18" charset="0"/>
              </a:rPr>
              <a:t>( );      		//</a:t>
            </a:r>
            <a:r>
              <a:rPr lang="zh-CN" altLang="en-US" sz="1600" b="1" dirty="0">
                <a:latin typeface="Times New Roman" panose="02020603050405020304" pitchFamily="18" charset="0"/>
              </a:rPr>
              <a:t>设置十进制转换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hex( );      		//</a:t>
            </a:r>
            <a:r>
              <a:rPr lang="zh-CN" altLang="en-US" sz="1600" b="1" dirty="0">
                <a:latin typeface="Times New Roman" panose="02020603050405020304" pitchFamily="18" charset="0"/>
              </a:rPr>
              <a:t>设置十六进制转换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oct( );     		//</a:t>
            </a:r>
            <a:r>
              <a:rPr lang="zh-CN" altLang="en-US" sz="1600" b="1" dirty="0">
                <a:latin typeface="Times New Roman" panose="02020603050405020304" pitchFamily="18" charset="0"/>
              </a:rPr>
              <a:t>设置八进制转换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1600" b="1" dirty="0" err="1">
                <a:latin typeface="Times New Roman" panose="02020603050405020304" pitchFamily="18" charset="0"/>
              </a:rPr>
              <a:t>ws</a:t>
            </a:r>
            <a:r>
              <a:rPr lang="en-US" altLang="zh-CN" sz="1600" b="1" dirty="0">
                <a:latin typeface="Times New Roman" panose="02020603050405020304" pitchFamily="18" charset="0"/>
              </a:rPr>
              <a:t>( );        		//</a:t>
            </a:r>
            <a:r>
              <a:rPr lang="zh-CN" altLang="en-US" sz="1600" b="1" dirty="0">
                <a:latin typeface="Times New Roman" panose="02020603050405020304" pitchFamily="18" charset="0"/>
              </a:rPr>
              <a:t>提取空白字符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1600" b="1" dirty="0" err="1">
                <a:latin typeface="Times New Roman" panose="02020603050405020304" pitchFamily="18" charset="0"/>
              </a:rPr>
              <a:t>endl</a:t>
            </a:r>
            <a:r>
              <a:rPr lang="en-US" altLang="zh-CN" sz="1600" b="1" dirty="0">
                <a:latin typeface="Times New Roman" panose="02020603050405020304" pitchFamily="18" charset="0"/>
              </a:rPr>
              <a:t>( );        	//</a:t>
            </a:r>
            <a:r>
              <a:rPr lang="zh-CN" altLang="en-US" sz="1600" b="1" dirty="0">
                <a:latin typeface="Times New Roman" panose="02020603050405020304" pitchFamily="18" charset="0"/>
              </a:rPr>
              <a:t>插入回车并刷新输出流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ends( );       	//</a:t>
            </a:r>
            <a:r>
              <a:rPr lang="zh-CN" altLang="en-US" sz="1600" b="1" dirty="0">
                <a:latin typeface="Times New Roman" panose="02020603050405020304" pitchFamily="18" charset="0"/>
              </a:rPr>
              <a:t>插入空字符以终止串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1600" b="1" dirty="0" err="1">
                <a:latin typeface="Times New Roman" panose="02020603050405020304" pitchFamily="18" charset="0"/>
              </a:rPr>
              <a:t>setbase</a:t>
            </a:r>
            <a:r>
              <a:rPr lang="en-US" altLang="zh-CN" sz="1600" b="1" dirty="0">
                <a:latin typeface="Times New Roman" panose="02020603050405020304" pitchFamily="18" charset="0"/>
              </a:rPr>
              <a:t>(int);  	//</a:t>
            </a:r>
            <a:r>
              <a:rPr lang="zh-CN" altLang="en-US" sz="1600" b="1" dirty="0">
                <a:latin typeface="Times New Roman" panose="02020603050405020304" pitchFamily="18" charset="0"/>
              </a:rPr>
              <a:t>设置进制标志为</a:t>
            </a:r>
            <a:r>
              <a:rPr lang="en-US" altLang="zh-CN" sz="1600" b="1" dirty="0">
                <a:latin typeface="Times New Roman" panose="02020603050405020304" pitchFamily="18" charset="0"/>
              </a:rPr>
              <a:t>0,8,10,16</a:t>
            </a:r>
            <a:r>
              <a:rPr lang="zh-CN" altLang="en-US" sz="1600" b="1" dirty="0">
                <a:latin typeface="Times New Roman" panose="02020603050405020304" pitchFamily="18" charset="0"/>
              </a:rPr>
              <a:t>。</a:t>
            </a:r>
            <a:r>
              <a:rPr lang="en-US" altLang="zh-CN" sz="1600" b="1" dirty="0">
                <a:latin typeface="Times New Roman" panose="02020603050405020304" pitchFamily="18" charset="0"/>
              </a:rPr>
              <a:t>0</a:t>
            </a:r>
            <a:r>
              <a:rPr lang="zh-CN" altLang="en-US" sz="1600" b="1" dirty="0">
                <a:latin typeface="Times New Roman" panose="02020603050405020304" pitchFamily="18" charset="0"/>
              </a:rPr>
              <a:t>表示缺省为十进制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1600" b="1" dirty="0" err="1">
                <a:latin typeface="Times New Roman" panose="02020603050405020304" pitchFamily="18" charset="0"/>
              </a:rPr>
              <a:t>resetiosflags</a:t>
            </a:r>
            <a:r>
              <a:rPr lang="en-US" altLang="zh-CN" sz="1600" b="1" dirty="0">
                <a:latin typeface="Times New Roman" panose="02020603050405020304" pitchFamily="18" charset="0"/>
              </a:rPr>
              <a:t>(long);	//</a:t>
            </a:r>
            <a:r>
              <a:rPr lang="zh-CN" altLang="en-US" sz="1600" b="1" dirty="0">
                <a:latin typeface="Times New Roman" panose="02020603050405020304" pitchFamily="18" charset="0"/>
              </a:rPr>
              <a:t>清除格式位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1600" b="1" dirty="0" err="1">
                <a:latin typeface="Times New Roman" panose="02020603050405020304" pitchFamily="18" charset="0"/>
              </a:rPr>
              <a:t>setiosflags</a:t>
            </a:r>
            <a:r>
              <a:rPr lang="en-US" altLang="zh-CN" sz="1600" b="1" dirty="0">
                <a:latin typeface="Times New Roman" panose="02020603050405020304" pitchFamily="18" charset="0"/>
              </a:rPr>
              <a:t>(long); 	//</a:t>
            </a:r>
            <a:r>
              <a:rPr lang="zh-CN" altLang="en-US" sz="1600" b="1" dirty="0">
                <a:latin typeface="Times New Roman" panose="02020603050405020304" pitchFamily="18" charset="0"/>
              </a:rPr>
              <a:t>设置格式位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1600" b="1" dirty="0" err="1">
                <a:latin typeface="Times New Roman" panose="02020603050405020304" pitchFamily="18" charset="0"/>
              </a:rPr>
              <a:t>setfill</a:t>
            </a:r>
            <a:r>
              <a:rPr lang="en-US" altLang="zh-CN" sz="1600" b="1" dirty="0">
                <a:latin typeface="Times New Roman" panose="02020603050405020304" pitchFamily="18" charset="0"/>
              </a:rPr>
              <a:t>(int);    	//</a:t>
            </a:r>
            <a:r>
              <a:rPr lang="zh-CN" altLang="en-US" sz="1600" b="1" dirty="0">
                <a:latin typeface="Times New Roman" panose="02020603050405020304" pitchFamily="18" charset="0"/>
              </a:rPr>
              <a:t>设置填充字符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1600" b="1" dirty="0" err="1">
                <a:latin typeface="Times New Roman" panose="02020603050405020304" pitchFamily="18" charset="0"/>
              </a:rPr>
              <a:t>setprecision</a:t>
            </a:r>
            <a:r>
              <a:rPr lang="en-US" altLang="zh-CN" sz="1600" b="1" dirty="0">
                <a:latin typeface="Times New Roman" panose="02020603050405020304" pitchFamily="18" charset="0"/>
              </a:rPr>
              <a:t>(int);	//</a:t>
            </a:r>
            <a:r>
              <a:rPr lang="zh-CN" altLang="en-US" sz="1600" b="1" dirty="0">
                <a:latin typeface="Times New Roman" panose="02020603050405020304" pitchFamily="18" charset="0"/>
              </a:rPr>
              <a:t>设置浮点精度位数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1600" b="1" dirty="0" err="1">
                <a:latin typeface="Times New Roman" panose="02020603050405020304" pitchFamily="18" charset="0"/>
              </a:rPr>
              <a:t>setw</a:t>
            </a:r>
            <a:r>
              <a:rPr lang="en-US" altLang="zh-CN" sz="1600" b="1" dirty="0">
                <a:latin typeface="Times New Roman" panose="02020603050405020304" pitchFamily="18" charset="0"/>
              </a:rPr>
              <a:t>(int);        	//</a:t>
            </a:r>
            <a:r>
              <a:rPr lang="zh-CN" altLang="en-US" sz="1600" b="1" dirty="0">
                <a:latin typeface="Times New Roman" panose="02020603050405020304" pitchFamily="18" charset="0"/>
              </a:rPr>
              <a:t>设置域宽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注意，对于不带参数的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dec</a:t>
            </a:r>
            <a:r>
              <a:rPr lang="zh-CN" altLang="en-US" sz="2000" b="1" dirty="0">
                <a:latin typeface="Times New Roman" panose="02020603050405020304" pitchFamily="18" charset="0"/>
              </a:rPr>
              <a:t>及</a:t>
            </a:r>
            <a:r>
              <a:rPr lang="en-US" altLang="zh-CN" sz="2000" b="1" dirty="0">
                <a:latin typeface="Times New Roman" panose="02020603050405020304" pitchFamily="18" charset="0"/>
              </a:rPr>
              <a:t>hex</a:t>
            </a:r>
            <a:r>
              <a:rPr lang="zh-CN" altLang="en-US" sz="2000" b="1" dirty="0">
                <a:latin typeface="Times New Roman" panose="02020603050405020304" pitchFamily="18" charset="0"/>
              </a:rPr>
              <a:t>操纵符函数，调用时不写括号，它们对输出流的影响是长久的。</a:t>
            </a:r>
          </a:p>
        </p:txBody>
      </p:sp>
    </p:spTree>
    <p:extLst>
      <p:ext uri="{BB962C8B-B14F-4D97-AF65-F5344CB8AC3E}">
        <p14:creationId xmlns:p14="http://schemas.microsoft.com/office/powerpoint/2010/main" val="2511787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章流及类库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517258-19DF-4596-8E1A-F0F5F6BC6E22}"/>
              </a:ext>
            </a:extLst>
          </p:cNvPr>
          <p:cNvSpPr txBox="1">
            <a:spLocks noChangeArrowheads="1"/>
          </p:cNvSpPr>
          <p:nvPr/>
        </p:nvSpPr>
        <p:spPr>
          <a:xfrm>
            <a:off x="1012703" y="2000129"/>
            <a:ext cx="8576773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【例12.2】</a:t>
            </a:r>
            <a:r>
              <a:rPr lang="zh-CN" altLang="en-US" sz="2400" dirty="0">
                <a:solidFill>
                  <a:schemeClr val="hlink"/>
                </a:solidFill>
              </a:rPr>
              <a:t>定义输出流的格式</a:t>
            </a:r>
            <a:endParaRPr lang="zh-CN" altLang="en-US" sz="2000" dirty="0">
              <a:solidFill>
                <a:schemeClr val="hlink"/>
              </a:solidFill>
            </a:endParaRPr>
          </a:p>
          <a:p>
            <a:pPr marL="0" indent="0">
              <a:buNone/>
            </a:pPr>
            <a:r>
              <a:rPr lang="zh-CN" altLang="en-US" sz="2000" dirty="0"/>
              <a:t>#</a:t>
            </a:r>
            <a:r>
              <a:rPr lang="en-US" altLang="zh-CN" sz="2000" dirty="0"/>
              <a:t>include &lt;iostream&gt;</a:t>
            </a:r>
          </a:p>
          <a:p>
            <a:pPr marL="0" indent="0">
              <a:buNone/>
            </a:pPr>
            <a:r>
              <a:rPr lang="en-US" altLang="zh-CN" sz="2000" dirty="0"/>
              <a:t>using namespace std;</a:t>
            </a:r>
          </a:p>
          <a:p>
            <a:pPr marL="0" indent="0">
              <a:buNone/>
            </a:pPr>
            <a:r>
              <a:rPr lang="en-US" altLang="zh-CN" sz="2000" dirty="0"/>
              <a:t>void main(void)</a:t>
            </a:r>
          </a:p>
          <a:p>
            <a:pPr marL="0" indent="0">
              <a:buNone/>
            </a:pP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    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=12;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&lt;&lt;hex&lt;&lt;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dec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r>
              <a:rPr lang="zh-CN" altLang="en-US" sz="2000" dirty="0"/>
              <a:t>上述程序的输出为：</a:t>
            </a:r>
          </a:p>
          <a:p>
            <a:pPr marL="0" indent="0">
              <a:buNone/>
            </a:pPr>
            <a:r>
              <a:rPr lang="en-US" altLang="zh-CN" sz="2000" dirty="0" err="1"/>
              <a:t>cccc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12121212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2204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章流及类库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1BF93D-CF3B-4F8C-BD93-720023DF435F}"/>
              </a:ext>
            </a:extLst>
          </p:cNvPr>
          <p:cNvSpPr txBox="1"/>
          <p:nvPr/>
        </p:nvSpPr>
        <p:spPr>
          <a:xfrm>
            <a:off x="1008185" y="1911678"/>
            <a:ext cx="1056249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14.3】</a:t>
            </a:r>
            <a:r>
              <a:rPr lang="zh-CN" altLang="en-US" dirty="0"/>
              <a:t>重载输出流的运算符“</a:t>
            </a:r>
            <a:r>
              <a:rPr lang="en-US" altLang="zh-CN" dirty="0"/>
              <a:t>&lt;&lt;”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en-US" altLang="zh-CN" dirty="0"/>
              <a:t>#define _CRT_SECURE_NO_WARNINGS</a:t>
            </a:r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struct CLERK{</a:t>
            </a:r>
          </a:p>
          <a:p>
            <a:r>
              <a:rPr lang="en-US" altLang="zh-CN" dirty="0"/>
              <a:t>    char *name;</a:t>
            </a:r>
          </a:p>
          <a:p>
            <a:r>
              <a:rPr lang="en-US" altLang="zh-CN" dirty="0"/>
              <a:t>    int  age;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CLERK(const char *, int);</a:t>
            </a:r>
          </a:p>
          <a:p>
            <a:r>
              <a:rPr lang="en-US" altLang="zh-CN" dirty="0"/>
              <a:t>    ~CLERK( ) </a:t>
            </a:r>
            <a:r>
              <a:rPr lang="en-US" altLang="zh-CN" dirty="0" err="1"/>
              <a:t>noexcept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60808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章流及类库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5D4233-CCD9-4883-979A-BFEDE3DD8545}"/>
              </a:ext>
            </a:extLst>
          </p:cNvPr>
          <p:cNvSpPr txBox="1"/>
          <p:nvPr/>
        </p:nvSpPr>
        <p:spPr>
          <a:xfrm>
            <a:off x="879230" y="1690688"/>
            <a:ext cx="920261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CLERK::CLERK(const char *n, int a)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name=new char [</a:t>
            </a:r>
            <a:r>
              <a:rPr lang="en-US" altLang="zh-CN" dirty="0" err="1"/>
              <a:t>strlen</a:t>
            </a:r>
            <a:r>
              <a:rPr lang="en-US" altLang="zh-CN" dirty="0"/>
              <a:t>(n)+1];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strcpy</a:t>
            </a:r>
            <a:r>
              <a:rPr lang="en-US" altLang="zh-CN" dirty="0"/>
              <a:t>(name, n);</a:t>
            </a:r>
          </a:p>
          <a:p>
            <a:r>
              <a:rPr lang="en-US" altLang="zh-CN" dirty="0"/>
              <a:t>    age=a;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CLERK::~CLERK( ) </a:t>
            </a:r>
            <a:r>
              <a:rPr lang="en-US" altLang="zh-CN" dirty="0" err="1"/>
              <a:t>noexcept</a:t>
            </a:r>
            <a:r>
              <a:rPr lang="en-US" altLang="zh-CN" dirty="0"/>
              <a:t> { delete name; }</a:t>
            </a:r>
          </a:p>
          <a:p>
            <a:r>
              <a:rPr lang="en-US" altLang="zh-CN" dirty="0" err="1"/>
              <a:t>ostream</a:t>
            </a:r>
            <a:r>
              <a:rPr lang="en-US" altLang="zh-CN" dirty="0"/>
              <a:t> &amp; operator&lt;&lt;(</a:t>
            </a:r>
            <a:r>
              <a:rPr lang="en-US" altLang="zh-CN" dirty="0" err="1"/>
              <a:t>ostream</a:t>
            </a:r>
            <a:r>
              <a:rPr lang="en-US" altLang="zh-CN" dirty="0"/>
              <a:t> &amp;s, CLERK &amp;c)	//</a:t>
            </a:r>
            <a:r>
              <a:rPr lang="zh-CN" altLang="en-US" dirty="0"/>
              <a:t>重载为非成员函数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return s&lt;&lt;c.name&lt;&lt;' '&lt;&lt;</a:t>
            </a:r>
            <a:r>
              <a:rPr lang="en-US" altLang="zh-CN" dirty="0" err="1"/>
              <a:t>c.age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main(void) 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CLERK c("Zhang", 23);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&lt;&lt;c;	//</a:t>
            </a:r>
            <a:r>
              <a:rPr lang="zh-CN" altLang="en-US" dirty="0"/>
              <a:t>调用</a:t>
            </a:r>
            <a:r>
              <a:rPr lang="en-US" altLang="zh-CN" dirty="0"/>
              <a:t>operator&lt;&lt;(</a:t>
            </a:r>
            <a:r>
              <a:rPr lang="en-US" altLang="zh-CN" dirty="0" err="1"/>
              <a:t>cout</a:t>
            </a:r>
            <a:r>
              <a:rPr lang="en-US" altLang="zh-CN" dirty="0"/>
              <a:t>, c)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7863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14.2  </a:t>
            </a:r>
            <a:r>
              <a:rPr lang="zh-CN" altLang="en-US" dirty="0"/>
              <a:t>输出流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532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Ｃ</a:t>
            </a:r>
            <a:r>
              <a:rPr lang="en-US" altLang="zh-CN" sz="2400" b="1" dirty="0">
                <a:latin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</a:rPr>
              <a:t>为流定义了一些输出函数成员，这些函数是以字符或块为单位操作的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当输出的数据为字符类型时，输出函数按无符号和有符号字符进行重载。原型如下：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ostream</a:t>
            </a:r>
            <a:r>
              <a:rPr lang="en-US" altLang="zh-CN" sz="2400" b="1" dirty="0">
                <a:latin typeface="Times New Roman" panose="02020603050405020304" pitchFamily="18" charset="0"/>
              </a:rPr>
              <a:t> &amp;flush( );  		       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刷新输出流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ostream</a:t>
            </a:r>
            <a:r>
              <a:rPr lang="en-US" altLang="zh-CN" sz="2400" b="1" dirty="0">
                <a:latin typeface="Times New Roman" panose="02020603050405020304" pitchFamily="18" charset="0"/>
              </a:rPr>
              <a:t>&amp; put(char);		       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输出一个字符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ostream</a:t>
            </a:r>
            <a:r>
              <a:rPr lang="en-US" altLang="zh-CN" sz="2400" b="1" dirty="0">
                <a:latin typeface="Times New Roman" panose="02020603050405020304" pitchFamily="18" charset="0"/>
              </a:rPr>
              <a:t>&amp;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seekp</a:t>
            </a:r>
            <a:r>
              <a:rPr lang="en-US" altLang="zh-CN" sz="2400" b="1" dirty="0">
                <a:latin typeface="Times New Roman" panose="02020603050405020304" pitchFamily="18" charset="0"/>
              </a:rPr>
              <a:t>(long);	       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确定输出位置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ostream</a:t>
            </a:r>
            <a:r>
              <a:rPr lang="en-US" altLang="zh-CN" sz="2400" b="1" dirty="0">
                <a:latin typeface="Times New Roman" panose="02020603050405020304" pitchFamily="18" charset="0"/>
              </a:rPr>
              <a:t>&amp;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seekp</a:t>
            </a:r>
            <a:r>
              <a:rPr lang="en-US" altLang="zh-CN" sz="2400" b="1" dirty="0">
                <a:latin typeface="Times New Roman" panose="02020603050405020304" pitchFamily="18" charset="0"/>
              </a:rPr>
              <a:t>(long,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seek_dir</a:t>
            </a:r>
            <a:r>
              <a:rPr lang="en-US" altLang="zh-CN" sz="2400" b="1" dirty="0">
                <a:latin typeface="Times New Roman" panose="02020603050405020304" pitchFamily="18" charset="0"/>
              </a:rPr>
              <a:t>); 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确定输出位置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long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tellp</a:t>
            </a:r>
            <a:r>
              <a:rPr lang="en-US" altLang="zh-CN" sz="2400" b="1" dirty="0">
                <a:latin typeface="Times New Roman" panose="02020603050405020304" pitchFamily="18" charset="0"/>
              </a:rPr>
              <a:t>( );     	 	       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读取输出位置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ostream</a:t>
            </a:r>
            <a:r>
              <a:rPr lang="en-US" altLang="zh-CN" sz="2400" b="1" dirty="0">
                <a:latin typeface="Times New Roman" panose="02020603050405020304" pitchFamily="18" charset="0"/>
              </a:rPr>
              <a:t>&amp; write(const char*, int n);//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输出一个字符块</a:t>
            </a:r>
          </a:p>
        </p:txBody>
      </p:sp>
    </p:spTree>
    <p:extLst>
      <p:ext uri="{BB962C8B-B14F-4D97-AF65-F5344CB8AC3E}">
        <p14:creationId xmlns:p14="http://schemas.microsoft.com/office/powerpoint/2010/main" val="3971708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14.3  </a:t>
            </a:r>
            <a:r>
              <a:rPr lang="zh-CN" altLang="en-US" dirty="0"/>
              <a:t>输入流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2675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从流中输入（或称提取），输入流通过重载运算符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实现输入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重载后运算符函数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的左操作数为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类型的对象，右操作数为预定义类型的引用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在缺省情况下，用运算符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输入时将先跳过空白符，然后输入对应于输入对象的字符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是否跳过空白符由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ios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定义的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skipws</a:t>
            </a:r>
            <a:r>
              <a:rPr lang="zh-CN" altLang="en-US" sz="2400" b="1" dirty="0">
                <a:latin typeface="Times New Roman" panose="02020603050405020304" pitchFamily="18" charset="0"/>
              </a:rPr>
              <a:t>确定，若清除该标志将不跳过空白符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可通过操作符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ws</a:t>
            </a:r>
            <a:r>
              <a:rPr lang="zh-CN" altLang="en-US" sz="2400" b="1" dirty="0">
                <a:latin typeface="Times New Roman" panose="02020603050405020304" pitchFamily="18" charset="0"/>
              </a:rPr>
              <a:t>设置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skipws</a:t>
            </a:r>
            <a:r>
              <a:rPr lang="zh-CN" altLang="en-US" sz="2400" b="1" dirty="0">
                <a:latin typeface="Times New Roman" panose="02020603050405020304" pitchFamily="18" charset="0"/>
              </a:rPr>
              <a:t>标志，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skipws</a:t>
            </a:r>
            <a:r>
              <a:rPr lang="zh-CN" altLang="en-US" sz="2400" b="1" dirty="0">
                <a:latin typeface="Times New Roman" panose="02020603050405020304" pitchFamily="18" charset="0"/>
              </a:rPr>
              <a:t>被缺省设置为跳过空白符</a:t>
            </a:r>
          </a:p>
        </p:txBody>
      </p:sp>
    </p:spTree>
    <p:extLst>
      <p:ext uri="{BB962C8B-B14F-4D97-AF65-F5344CB8AC3E}">
        <p14:creationId xmlns:p14="http://schemas.microsoft.com/office/powerpoint/2010/main" val="3375002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章流及类库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22BDE7-F5F1-4C72-B9B0-F1C4721DBE50}"/>
              </a:ext>
            </a:extLst>
          </p:cNvPr>
          <p:cNvSpPr txBox="1"/>
          <p:nvPr/>
        </p:nvSpPr>
        <p:spPr>
          <a:xfrm>
            <a:off x="967153" y="1865119"/>
            <a:ext cx="872783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12.4】</a:t>
            </a:r>
            <a:r>
              <a:rPr lang="zh-CN" altLang="en-US" dirty="0"/>
              <a:t>输入流的用法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void main(void)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char c, d, s[80];</a:t>
            </a:r>
          </a:p>
          <a:p>
            <a:r>
              <a:rPr lang="en-US" altLang="zh-CN" dirty="0"/>
              <a:t>    long f;</a:t>
            </a:r>
          </a:p>
          <a:p>
            <a:r>
              <a:rPr lang="en-US" altLang="zh-CN" dirty="0"/>
              <a:t>    f=</a:t>
            </a:r>
            <a:r>
              <a:rPr lang="en-US" altLang="zh-CN" dirty="0" err="1"/>
              <a:t>cin.flags</a:t>
            </a:r>
            <a:r>
              <a:rPr lang="en-US" altLang="zh-CN" dirty="0"/>
              <a:t>( );   		//</a:t>
            </a:r>
            <a:r>
              <a:rPr lang="zh-CN" altLang="en-US" dirty="0"/>
              <a:t>返回格式化标志，缺省为跳过空白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f=</a:t>
            </a:r>
            <a:r>
              <a:rPr lang="en-US" altLang="zh-CN" dirty="0" err="1"/>
              <a:t>cin.flags</a:t>
            </a:r>
            <a:r>
              <a:rPr lang="en-US" altLang="zh-CN" dirty="0"/>
              <a:t>(0L);  		//</a:t>
            </a:r>
            <a:r>
              <a:rPr lang="zh-CN" altLang="en-US" dirty="0"/>
              <a:t>设置格式化标志，返回原格式化标志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&gt;&gt;c&gt;&gt;d;        	//</a:t>
            </a:r>
            <a:r>
              <a:rPr lang="zh-CN" altLang="en-US" dirty="0"/>
              <a:t>不跳过空白字符输入 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 err="1"/>
              <a:t>ws</a:t>
            </a:r>
            <a:r>
              <a:rPr lang="en-US" altLang="zh-CN" dirty="0"/>
              <a:t>&gt;&gt;c&gt;&gt;d;	//</a:t>
            </a:r>
            <a:r>
              <a:rPr lang="zh-CN" altLang="en-US" dirty="0"/>
              <a:t>跳过空白字符输入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cin.flags</a:t>
            </a:r>
            <a:r>
              <a:rPr lang="en-US" altLang="zh-CN" dirty="0"/>
              <a:t>(f);       		//</a:t>
            </a:r>
            <a:r>
              <a:rPr lang="zh-CN" altLang="en-US" dirty="0"/>
              <a:t>恢复原格式化标志为跳过空白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cin.width</a:t>
            </a:r>
            <a:r>
              <a:rPr lang="en-US" altLang="zh-CN" dirty="0"/>
              <a:t>(</a:t>
            </a:r>
            <a:r>
              <a:rPr lang="en-US" altLang="zh-CN" dirty="0" err="1"/>
              <a:t>sizeof</a:t>
            </a:r>
            <a:r>
              <a:rPr lang="en-US" altLang="zh-CN" dirty="0"/>
              <a:t>(s)-1);	//</a:t>
            </a:r>
            <a:r>
              <a:rPr lang="zh-CN" altLang="en-US" dirty="0"/>
              <a:t>避免溢出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&gt;&gt;e;         		//</a:t>
            </a:r>
            <a:r>
              <a:rPr lang="zh-CN" altLang="en-US" dirty="0"/>
              <a:t>跳过空白输入字符串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0624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14.4  </a:t>
            </a:r>
            <a:r>
              <a:rPr lang="zh-CN" altLang="en-US" dirty="0"/>
              <a:t>文件流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46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文件输入流为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ifstream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，文件输出流为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ofstream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，这两个文件流都定义在包含文件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fstream.h</a:t>
            </a:r>
            <a:r>
              <a:rPr lang="zh-CN" altLang="en-US" sz="2400" b="1" dirty="0">
                <a:latin typeface="Times New Roman" panose="02020603050405020304" pitchFamily="18" charset="0"/>
              </a:rPr>
              <a:t>中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ifstream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继承了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fstreambase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ofstream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继承了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ostream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fstreambase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前面介绍的格式化函数以及输入／输出函数都可以用于文件流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文件流对象必须在文件打开后才能输入／输出，在文件关闭后才能再次打开文件。定义文件流对象和打开文件可以同时进行，例如：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ifstream</a:t>
            </a:r>
            <a:r>
              <a:rPr lang="en-US" altLang="zh-CN" sz="2400" b="1" dirty="0">
                <a:latin typeface="Times New Roman" panose="02020603050405020304" pitchFamily="18" charset="0"/>
              </a:rPr>
              <a:t> f1("input");    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ofstream</a:t>
            </a:r>
            <a:r>
              <a:rPr lang="en-US" altLang="zh-CN" sz="2400" b="1" dirty="0">
                <a:latin typeface="Times New Roman" panose="02020603050405020304" pitchFamily="18" charset="0"/>
              </a:rPr>
              <a:t> f2("output");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5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14.1  </a:t>
            </a:r>
            <a:r>
              <a:rPr lang="zh-CN" altLang="en-US" dirty="0"/>
              <a:t>流类概述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2675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流的类库是</a:t>
            </a: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在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文件流基础上的直接扩展，流是从源</a:t>
            </a:r>
            <a:r>
              <a:rPr lang="en-US" altLang="zh-CN" sz="2400" b="1" dirty="0">
                <a:latin typeface="Times New Roman" panose="02020603050405020304" pitchFamily="18" charset="0"/>
              </a:rPr>
              <a:t>(source)</a:t>
            </a:r>
            <a:r>
              <a:rPr lang="zh-CN" altLang="en-US" sz="2400" b="1" dirty="0">
                <a:latin typeface="Times New Roman" panose="02020603050405020304" pitchFamily="18" charset="0"/>
              </a:rPr>
              <a:t>到矢</a:t>
            </a:r>
            <a:r>
              <a:rPr lang="en-US" altLang="zh-CN" sz="2400" b="1" dirty="0">
                <a:latin typeface="Times New Roman" panose="02020603050405020304" pitchFamily="18" charset="0"/>
              </a:rPr>
              <a:t>(sink)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的数据流抽象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从源输入：提取、得到和取来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输出到矢：插入、存放和存储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Ｃ</a:t>
            </a:r>
            <a:r>
              <a:rPr lang="en-US" altLang="zh-CN" sz="2400" b="1" dirty="0">
                <a:latin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的流主要分为两大类，一类用于输入／输出，另一类用作输入／输出缓冲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Ｃ</a:t>
            </a:r>
            <a:r>
              <a:rPr lang="en-US" altLang="zh-CN" sz="2400" b="1" dirty="0">
                <a:latin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</a:rPr>
              <a:t>提供没有缓冲的流操作 </a:t>
            </a:r>
          </a:p>
        </p:txBody>
      </p:sp>
    </p:spTree>
    <p:extLst>
      <p:ext uri="{BB962C8B-B14F-4D97-AF65-F5344CB8AC3E}">
        <p14:creationId xmlns:p14="http://schemas.microsoft.com/office/powerpoint/2010/main" val="176978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14.4  </a:t>
            </a:r>
            <a:r>
              <a:rPr lang="zh-CN" altLang="en-US" dirty="0"/>
              <a:t>文件流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929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在缺省情况下，文件用正文模式打开，类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ios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定义了多种文件打开模式，这些模式包括：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ios</a:t>
            </a:r>
            <a:r>
              <a:rPr lang="en-US" altLang="zh-CN" sz="2400" b="1" dirty="0">
                <a:latin typeface="Times New Roman" panose="02020603050405020304" pitchFamily="18" charset="0"/>
              </a:rPr>
              <a:t>::app		</a:t>
            </a:r>
            <a:r>
              <a:rPr lang="zh-CN" altLang="en-US" sz="2400" b="1" dirty="0">
                <a:latin typeface="Times New Roman" panose="02020603050405020304" pitchFamily="18" charset="0"/>
              </a:rPr>
              <a:t>在文件尾追加数据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ios</a:t>
            </a:r>
            <a:r>
              <a:rPr lang="en-US" altLang="zh-CN" sz="2400" b="1" dirty="0">
                <a:latin typeface="Times New Roman" panose="02020603050405020304" pitchFamily="18" charset="0"/>
              </a:rPr>
              <a:t>::ate		</a:t>
            </a:r>
            <a:r>
              <a:rPr lang="zh-CN" altLang="en-US" sz="2400" b="1" dirty="0">
                <a:latin typeface="Times New Roman" panose="02020603050405020304" pitchFamily="18" charset="0"/>
              </a:rPr>
              <a:t>在已打开文件上找到文件尾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ios</a:t>
            </a:r>
            <a:r>
              <a:rPr lang="en-US" altLang="zh-CN" sz="2400" b="1" dirty="0">
                <a:latin typeface="Times New Roman" panose="02020603050405020304" pitchFamily="18" charset="0"/>
              </a:rPr>
              <a:t>::in   		</a:t>
            </a:r>
            <a:r>
              <a:rPr lang="zh-CN" altLang="en-US" sz="2400" b="1" dirty="0">
                <a:latin typeface="Times New Roman" panose="02020603050405020304" pitchFamily="18" charset="0"/>
              </a:rPr>
              <a:t>打开的文件供读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ios</a:t>
            </a:r>
            <a:r>
              <a:rPr lang="en-US" altLang="zh-CN" sz="2400" b="1" dirty="0">
                <a:latin typeface="Times New Roman" panose="02020603050405020304" pitchFamily="18" charset="0"/>
              </a:rPr>
              <a:t>::out  		</a:t>
            </a:r>
            <a:r>
              <a:rPr lang="zh-CN" altLang="en-US" sz="2400" b="1" dirty="0">
                <a:latin typeface="Times New Roman" panose="02020603050405020304" pitchFamily="18" charset="0"/>
              </a:rPr>
              <a:t>打开的文件供写，缺省为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trunc</a:t>
            </a:r>
            <a:r>
              <a:rPr lang="zh-CN" altLang="en-US" sz="2400" b="1" dirty="0">
                <a:latin typeface="Times New Roman" panose="02020603050405020304" pitchFamily="18" charset="0"/>
              </a:rPr>
              <a:t>方式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ios</a:t>
            </a:r>
            <a:r>
              <a:rPr lang="en-US" altLang="zh-CN" sz="2400" b="1" dirty="0">
                <a:latin typeface="Times New Roman" panose="02020603050405020304" pitchFamily="18" charset="0"/>
              </a:rPr>
              <a:t>::binary 	</a:t>
            </a:r>
            <a:r>
              <a:rPr lang="zh-CN" altLang="en-US" sz="2400" b="1" dirty="0">
                <a:latin typeface="Times New Roman" panose="02020603050405020304" pitchFamily="18" charset="0"/>
              </a:rPr>
              <a:t>以正文方式打开文件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ios</a:t>
            </a:r>
            <a:r>
              <a:rPr lang="en-US" altLang="zh-CN" sz="2400" b="1" dirty="0">
                <a:latin typeface="Times New Roman" panose="02020603050405020304" pitchFamily="18" charset="0"/>
              </a:rPr>
              <a:t>::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trunc</a:t>
            </a:r>
            <a:r>
              <a:rPr lang="en-US" altLang="zh-CN" sz="2400" b="1" dirty="0">
                <a:latin typeface="Times New Roman" panose="02020603050405020304" pitchFamily="18" charset="0"/>
              </a:rPr>
              <a:t>  	</a:t>
            </a:r>
            <a:r>
              <a:rPr lang="zh-CN" altLang="en-US" sz="2400" b="1" dirty="0">
                <a:latin typeface="Times New Roman" panose="02020603050405020304" pitchFamily="18" charset="0"/>
              </a:rPr>
              <a:t>若文件存在，则消除原文件内容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ios</a:t>
            </a:r>
            <a:r>
              <a:rPr lang="en-US" altLang="zh-CN" sz="2400" b="1" dirty="0">
                <a:latin typeface="Times New Roman" panose="02020603050405020304" pitchFamily="18" charset="0"/>
              </a:rPr>
              <a:t>::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nocreate</a:t>
            </a: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</a:rPr>
              <a:t>若要打开的文件不存在，则打开失败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ios</a:t>
            </a:r>
            <a:r>
              <a:rPr lang="en-US" altLang="zh-CN" sz="2400" b="1" dirty="0">
                <a:latin typeface="Times New Roman" panose="02020603050405020304" pitchFamily="18" charset="0"/>
              </a:rPr>
              <a:t>::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noreplace</a:t>
            </a: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</a:rPr>
              <a:t>除非同时设置</a:t>
            </a:r>
            <a:r>
              <a:rPr lang="en-US" altLang="zh-CN" sz="2400" b="1" dirty="0">
                <a:latin typeface="Times New Roman" panose="02020603050405020304" pitchFamily="18" charset="0"/>
              </a:rPr>
              <a:t>ate</a:t>
            </a:r>
            <a:r>
              <a:rPr lang="zh-CN" altLang="en-US" sz="2400" b="1" dirty="0">
                <a:latin typeface="Times New Roman" panose="02020603050405020304" pitchFamily="18" charset="0"/>
              </a:rPr>
              <a:t>或</a:t>
            </a:r>
            <a:r>
              <a:rPr lang="en-US" altLang="zh-CN" sz="2400" b="1" dirty="0">
                <a:latin typeface="Times New Roman" panose="02020603050405020304" pitchFamily="18" charset="0"/>
              </a:rPr>
              <a:t>app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，否则文件存在时打开失败</a:t>
            </a:r>
          </a:p>
        </p:txBody>
      </p:sp>
    </p:spTree>
    <p:extLst>
      <p:ext uri="{BB962C8B-B14F-4D97-AF65-F5344CB8AC3E}">
        <p14:creationId xmlns:p14="http://schemas.microsoft.com/office/powerpoint/2010/main" val="3460217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章流及类库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05F07E-4B69-4E61-B1B4-E3CCBC719EDA}"/>
              </a:ext>
            </a:extLst>
          </p:cNvPr>
          <p:cNvSpPr txBox="1"/>
          <p:nvPr/>
        </p:nvSpPr>
        <p:spPr>
          <a:xfrm>
            <a:off x="1002323" y="1693201"/>
            <a:ext cx="103514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14.5】</a:t>
            </a:r>
            <a:r>
              <a:rPr lang="zh-CN" altLang="en-US" dirty="0"/>
              <a:t>使用文件流编写文件拷贝程序。</a:t>
            </a:r>
          </a:p>
          <a:p>
            <a:endParaRPr lang="zh-CN" altLang="en-US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fstream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main(int </a:t>
            </a:r>
            <a:r>
              <a:rPr lang="en-US" altLang="zh-CN" dirty="0" err="1"/>
              <a:t>argc</a:t>
            </a:r>
            <a:r>
              <a:rPr lang="en-US" altLang="zh-CN" dirty="0"/>
              <a:t>, char* </a:t>
            </a:r>
            <a:r>
              <a:rPr lang="en-US" altLang="zh-CN" dirty="0" err="1"/>
              <a:t>argv</a:t>
            </a:r>
            <a:r>
              <a:rPr lang="en-US" altLang="zh-CN" dirty="0"/>
              <a:t>[])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ifstream</a:t>
            </a:r>
            <a:r>
              <a:rPr lang="en-US" altLang="zh-CN" dirty="0"/>
              <a:t> f1;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ofstream</a:t>
            </a:r>
            <a:r>
              <a:rPr lang="en-US" altLang="zh-CN" dirty="0"/>
              <a:t> f2;</a:t>
            </a:r>
          </a:p>
          <a:p>
            <a:r>
              <a:rPr lang="en-US" altLang="zh-CN" dirty="0"/>
              <a:t>    char </a:t>
            </a:r>
            <a:r>
              <a:rPr lang="en-US" altLang="zh-CN" dirty="0" err="1"/>
              <a:t>ch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if (</a:t>
            </a:r>
            <a:r>
              <a:rPr lang="en-US" altLang="zh-CN" dirty="0" err="1"/>
              <a:t>argc</a:t>
            </a:r>
            <a:r>
              <a:rPr lang="en-US" altLang="zh-CN" dirty="0"/>
              <a:t> != 3)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cerr</a:t>
            </a:r>
            <a:r>
              <a:rPr lang="en-US" altLang="zh-CN" dirty="0"/>
              <a:t> &lt;&lt; "Parameters error!\n";</a:t>
            </a:r>
          </a:p>
          <a:p>
            <a:r>
              <a:rPr lang="en-US" altLang="zh-CN" dirty="0"/>
              <a:t>        return 1;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f2.open(</a:t>
            </a:r>
            <a:r>
              <a:rPr lang="en-US" altLang="zh-CN" dirty="0" err="1"/>
              <a:t>argv</a:t>
            </a:r>
            <a:r>
              <a:rPr lang="en-US" altLang="zh-CN" dirty="0"/>
              <a:t>[2], </a:t>
            </a:r>
            <a:r>
              <a:rPr lang="en-US" altLang="zh-CN" dirty="0" err="1"/>
              <a:t>ios</a:t>
            </a:r>
            <a:r>
              <a:rPr lang="en-US" altLang="zh-CN" dirty="0"/>
              <a:t>::in + </a:t>
            </a:r>
            <a:r>
              <a:rPr lang="en-US" altLang="zh-CN" dirty="0" err="1"/>
              <a:t>ios</a:t>
            </a:r>
            <a:r>
              <a:rPr lang="en-US" altLang="zh-CN" dirty="0"/>
              <a:t>::ate);	</a:t>
            </a:r>
          </a:p>
          <a:p>
            <a:r>
              <a:rPr lang="en-US" altLang="zh-CN" dirty="0"/>
              <a:t>    if (f2) {		//</a:t>
            </a:r>
            <a:r>
              <a:rPr lang="zh-CN" altLang="en-US" dirty="0"/>
              <a:t>若文件存在</a:t>
            </a:r>
          </a:p>
        </p:txBody>
      </p:sp>
    </p:spTree>
    <p:extLst>
      <p:ext uri="{BB962C8B-B14F-4D97-AF65-F5344CB8AC3E}">
        <p14:creationId xmlns:p14="http://schemas.microsoft.com/office/powerpoint/2010/main" val="3378765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章流及类库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252987-73AC-420F-AD8B-33E322463D6C}"/>
              </a:ext>
            </a:extLst>
          </p:cNvPr>
          <p:cNvSpPr txBox="1"/>
          <p:nvPr/>
        </p:nvSpPr>
        <p:spPr>
          <a:xfrm>
            <a:off x="767863" y="1572630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       </a:t>
            </a:r>
            <a:r>
              <a:rPr lang="en-US" altLang="zh-CN" dirty="0" err="1"/>
              <a:t>cerr</a:t>
            </a:r>
            <a:r>
              <a:rPr lang="en-US" altLang="zh-CN" dirty="0"/>
              <a:t> &lt;&lt; "Object file already exist!\n";</a:t>
            </a:r>
          </a:p>
          <a:p>
            <a:r>
              <a:rPr lang="en-US" altLang="zh-CN" dirty="0"/>
              <a:t>        f2.close( );</a:t>
            </a:r>
          </a:p>
          <a:p>
            <a:r>
              <a:rPr lang="en-US" altLang="zh-CN" dirty="0"/>
              <a:t>        return 1;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f1.open(</a:t>
            </a:r>
            <a:r>
              <a:rPr lang="en-US" altLang="zh-CN" dirty="0" err="1"/>
              <a:t>argv</a:t>
            </a:r>
            <a:r>
              <a:rPr lang="en-US" altLang="zh-CN" dirty="0"/>
              <a:t>[1], 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in+ios</a:t>
            </a:r>
            <a:r>
              <a:rPr lang="en-US" altLang="zh-CN" dirty="0"/>
              <a:t>::binary);</a:t>
            </a:r>
          </a:p>
          <a:p>
            <a:r>
              <a:rPr lang="en-US" altLang="zh-CN" dirty="0"/>
              <a:t>    if ((!f1)) {	//</a:t>
            </a:r>
            <a:r>
              <a:rPr lang="zh-CN" altLang="en-US" dirty="0"/>
              <a:t>若文件不存在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cerr</a:t>
            </a:r>
            <a:r>
              <a:rPr lang="en-US" altLang="zh-CN" dirty="0"/>
              <a:t> &lt;&lt; "Source file open error!\n";          return 1;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f2.open(</a:t>
            </a:r>
            <a:r>
              <a:rPr lang="en-US" altLang="zh-CN" dirty="0" err="1"/>
              <a:t>argv</a:t>
            </a:r>
            <a:r>
              <a:rPr lang="en-US" altLang="zh-CN" dirty="0"/>
              <a:t>[2], 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out+ios</a:t>
            </a:r>
            <a:r>
              <a:rPr lang="en-US" altLang="zh-CN" dirty="0"/>
              <a:t>::binary);</a:t>
            </a:r>
          </a:p>
          <a:p>
            <a:r>
              <a:rPr lang="en-US" altLang="zh-CN" dirty="0"/>
              <a:t>    if ((!f2))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cerr</a:t>
            </a:r>
            <a:r>
              <a:rPr lang="en-US" altLang="zh-CN" dirty="0"/>
              <a:t> &lt;&lt; "Object file open error!\n";</a:t>
            </a:r>
          </a:p>
          <a:p>
            <a:r>
              <a:rPr lang="en-US" altLang="zh-CN" dirty="0"/>
              <a:t>        f1.close( );             return 1;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while (f1.get(</a:t>
            </a:r>
            <a:r>
              <a:rPr lang="en-US" altLang="zh-CN" dirty="0" err="1"/>
              <a:t>ch</a:t>
            </a:r>
            <a:r>
              <a:rPr lang="en-US" altLang="zh-CN" dirty="0"/>
              <a:t>))	f2.put(</a:t>
            </a:r>
            <a:r>
              <a:rPr lang="en-US" altLang="zh-CN" dirty="0" err="1"/>
              <a:t>ch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f1.close( );        f2.close( 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997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14.5  </a:t>
            </a:r>
            <a:r>
              <a:rPr lang="zh-CN" altLang="en-US" dirty="0"/>
              <a:t>串流处理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46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正如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sscanf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sprintf</a:t>
            </a:r>
            <a:r>
              <a:rPr lang="zh-CN" altLang="en-US" sz="2400" b="1" dirty="0">
                <a:latin typeface="Times New Roman" panose="02020603050405020304" pitchFamily="18" charset="0"/>
              </a:rPr>
              <a:t>一样，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strstream.h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定义的函数能按格式输入／输出字符串，且输入／输出格式更为丰富灵活。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istrstream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由类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strstreambase</a:t>
            </a:r>
            <a:r>
              <a:rPr lang="zh-CN" altLang="en-US" sz="2400" b="1" dirty="0">
                <a:latin typeface="Times New Roman" panose="02020603050405020304" pitchFamily="18" charset="0"/>
              </a:rPr>
              <a:t>派生而来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ostrstream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是由类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ostream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strstreambase</a:t>
            </a:r>
            <a:r>
              <a:rPr lang="zh-CN" altLang="en-US" sz="2400" b="1" dirty="0">
                <a:latin typeface="Times New Roman" panose="02020603050405020304" pitchFamily="18" charset="0"/>
              </a:rPr>
              <a:t>派生而来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前面所介绍的有关流的格式化函数及输入／输出函数都能用在串流处理中。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例如，某种格式的正文文件按行存入商品标识、价格以及有关商品的描述信息。对于如下格式的正文文件：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101  191     Big Book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102  100.12  Small Book</a:t>
            </a:r>
          </a:p>
        </p:txBody>
      </p:sp>
    </p:spTree>
    <p:extLst>
      <p:ext uri="{BB962C8B-B14F-4D97-AF65-F5344CB8AC3E}">
        <p14:creationId xmlns:p14="http://schemas.microsoft.com/office/powerpoint/2010/main" val="676121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14.5  </a:t>
            </a:r>
            <a:r>
              <a:rPr lang="zh-CN" altLang="en-US" dirty="0"/>
              <a:t>串流处理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234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如果要依次读入各行正文，加上相应的行号并打印出来，即产生如下形式的输出：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1: 101    191.00   Big Book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2: 102    100.12   Small Book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必须使用串流输入</a:t>
            </a:r>
            <a:r>
              <a:rPr lang="en-US" altLang="zh-CN" sz="2400" b="1" dirty="0">
                <a:latin typeface="Times New Roman" panose="02020603050405020304" pitchFamily="18" charset="0"/>
              </a:rPr>
              <a:t>/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输出函数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568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章流及类库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54C8E9-696B-49AC-93BA-32890DFC9708}"/>
              </a:ext>
            </a:extLst>
          </p:cNvPr>
          <p:cNvSpPr txBox="1"/>
          <p:nvPr/>
        </p:nvSpPr>
        <p:spPr>
          <a:xfrm>
            <a:off x="937846" y="1782726"/>
            <a:ext cx="1024010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14.6】</a:t>
            </a:r>
            <a:r>
              <a:rPr lang="zh-CN" altLang="en-US" dirty="0"/>
              <a:t>字符串流的输入／输出用法。</a:t>
            </a:r>
          </a:p>
          <a:p>
            <a:endParaRPr lang="zh-CN" altLang="en-US" dirty="0"/>
          </a:p>
          <a:p>
            <a:r>
              <a:rPr lang="en-US" altLang="zh-CN" dirty="0"/>
              <a:t>#define _CRT_SECURE_NO_WARNINGS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fstream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strstream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main(int </a:t>
            </a:r>
            <a:r>
              <a:rPr lang="en-US" altLang="zh-CN" dirty="0" err="1"/>
              <a:t>argc</a:t>
            </a:r>
            <a:r>
              <a:rPr lang="en-US" altLang="zh-CN" dirty="0"/>
              <a:t>, char* </a:t>
            </a:r>
            <a:r>
              <a:rPr lang="en-US" altLang="zh-CN" dirty="0" err="1"/>
              <a:t>argv</a:t>
            </a:r>
            <a:r>
              <a:rPr lang="en-US" altLang="zh-CN" dirty="0"/>
              <a:t>[ ])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id;</a:t>
            </a:r>
          </a:p>
          <a:p>
            <a:r>
              <a:rPr lang="en-US" altLang="zh-CN" dirty="0"/>
              <a:t>    float amount;</a:t>
            </a:r>
          </a:p>
          <a:p>
            <a:r>
              <a:rPr lang="en-US" altLang="zh-CN" dirty="0"/>
              <a:t>    char description[41];</a:t>
            </a:r>
          </a:p>
        </p:txBody>
      </p:sp>
    </p:spTree>
    <p:extLst>
      <p:ext uri="{BB962C8B-B14F-4D97-AF65-F5344CB8AC3E}">
        <p14:creationId xmlns:p14="http://schemas.microsoft.com/office/powerpoint/2010/main" val="584624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章流及类库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8AD31D-FDDA-464C-8000-F1443FA673E8}"/>
              </a:ext>
            </a:extLst>
          </p:cNvPr>
          <p:cNvSpPr txBox="1"/>
          <p:nvPr/>
        </p:nvSpPr>
        <p:spPr>
          <a:xfrm>
            <a:off x="890953" y="1691561"/>
            <a:ext cx="912641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   </a:t>
            </a:r>
            <a:r>
              <a:rPr lang="en-US" altLang="zh-CN" dirty="0" err="1"/>
              <a:t>ifstream</a:t>
            </a:r>
            <a:r>
              <a:rPr lang="en-US" altLang="zh-CN" dirty="0"/>
              <a:t> inf(</a:t>
            </a:r>
            <a:r>
              <a:rPr lang="en-US" altLang="zh-CN" dirty="0" err="1"/>
              <a:t>argv</a:t>
            </a:r>
            <a:r>
              <a:rPr lang="en-US" altLang="zh-CN" dirty="0"/>
              <a:t>[1]);</a:t>
            </a:r>
          </a:p>
          <a:p>
            <a:r>
              <a:rPr lang="en-US" altLang="zh-CN" dirty="0"/>
              <a:t>    if (inf) {</a:t>
            </a:r>
          </a:p>
          <a:p>
            <a:r>
              <a:rPr lang="en-US" altLang="zh-CN" dirty="0"/>
              <a:t>        char </a:t>
            </a:r>
            <a:r>
              <a:rPr lang="en-US" altLang="zh-CN" dirty="0" err="1"/>
              <a:t>inbuf</a:t>
            </a:r>
            <a:r>
              <a:rPr lang="en-US" altLang="zh-CN" dirty="0"/>
              <a:t>[256];</a:t>
            </a:r>
          </a:p>
          <a:p>
            <a:r>
              <a:rPr lang="en-US" altLang="zh-CN" dirty="0"/>
              <a:t>        int </a:t>
            </a:r>
            <a:r>
              <a:rPr lang="en-US" altLang="zh-CN" dirty="0" err="1"/>
              <a:t>lineno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cout.setf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::fixed, 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floatfield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cout.setf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showpoint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while (</a:t>
            </a:r>
            <a:r>
              <a:rPr lang="en-US" altLang="zh-CN" dirty="0" err="1"/>
              <a:t>inf.get</a:t>
            </a:r>
            <a:r>
              <a:rPr lang="en-US" altLang="zh-CN" dirty="0"/>
              <a:t>(</a:t>
            </a:r>
            <a:r>
              <a:rPr lang="en-US" altLang="zh-CN" dirty="0" err="1"/>
              <a:t>inbuf</a:t>
            </a:r>
            <a:r>
              <a:rPr lang="en-US" altLang="zh-CN" dirty="0"/>
              <a:t>, 81))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istrstream</a:t>
            </a:r>
            <a:r>
              <a:rPr lang="en-US" altLang="zh-CN" dirty="0"/>
              <a:t> ins(</a:t>
            </a:r>
            <a:r>
              <a:rPr lang="en-US" altLang="zh-CN" dirty="0" err="1"/>
              <a:t>inbuf</a:t>
            </a:r>
            <a:r>
              <a:rPr lang="en-US" altLang="zh-CN" dirty="0"/>
              <a:t>, 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en-US" altLang="zh-CN" dirty="0" err="1"/>
              <a:t>inbuf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        ins &gt;&gt; id &gt;&gt; amount &gt;&gt; </a:t>
            </a:r>
            <a:r>
              <a:rPr lang="en-US" altLang="zh-CN" dirty="0" err="1"/>
              <a:t>ws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ins.getline</a:t>
            </a:r>
            <a:r>
              <a:rPr lang="en-US" altLang="zh-CN" dirty="0"/>
              <a:t>(description, 41);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++</a:t>
            </a:r>
            <a:r>
              <a:rPr lang="en-US" altLang="zh-CN" dirty="0" err="1"/>
              <a:t>lineno</a:t>
            </a:r>
            <a:r>
              <a:rPr lang="en-US" altLang="zh-CN" dirty="0"/>
              <a:t> &lt;&lt; ":" &lt;&lt; id &lt;&lt; '\t' &lt;&lt; </a:t>
            </a:r>
            <a:r>
              <a:rPr lang="en-US" altLang="zh-CN" dirty="0" err="1"/>
              <a:t>setprecision</a:t>
            </a:r>
            <a:r>
              <a:rPr lang="en-US" altLang="zh-CN" dirty="0"/>
              <a:t>(2);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amount &lt;&lt; '\t' &lt;&lt; description &lt;&lt; '\n';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78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14.1  </a:t>
            </a:r>
            <a:r>
              <a:rPr lang="zh-CN" altLang="en-US" dirty="0"/>
              <a:t>流类概述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865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操作系统将键盘、显示器、打印机等映射为文件。输入／输出类可作为源或矢，或兼作源和矢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iostream.h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定义带缓冲的输入／输出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fstream.h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定义文件输入／输出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constream.h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定义控制台输入／输出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strstream.h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定义串输入／输出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类</a:t>
            </a:r>
            <a:r>
              <a:rPr lang="en-US" altLang="zh-CN" sz="2400" b="1" dirty="0">
                <a:latin typeface="Times New Roman" panose="02020603050405020304" pitchFamily="18" charset="0"/>
              </a:rPr>
              <a:t>iostream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有两个平行的类系列，即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streambuf</a:t>
            </a:r>
            <a:r>
              <a:rPr lang="zh-CN" altLang="en-US" sz="2400" b="1" dirty="0">
                <a:latin typeface="Times New Roman" panose="02020603050405020304" pitchFamily="18" charset="0"/>
              </a:rPr>
              <a:t>派生的类和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ios</a:t>
            </a:r>
            <a:r>
              <a:rPr lang="zh-CN" altLang="en-US" sz="2400" b="1" dirty="0">
                <a:latin typeface="Times New Roman" panose="02020603050405020304" pitchFamily="18" charset="0"/>
              </a:rPr>
              <a:t>派生的类 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streambuf</a:t>
            </a:r>
            <a:r>
              <a:rPr lang="zh-CN" altLang="en-US" sz="2400" b="1" dirty="0">
                <a:latin typeface="Times New Roman" panose="02020603050405020304" pitchFamily="18" charset="0"/>
              </a:rPr>
              <a:t>类提供了流与物理设备的接口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ios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类包含一个指向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streambuf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的指针，它使用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streambuf</a:t>
            </a:r>
            <a:r>
              <a:rPr lang="zh-CN" altLang="en-US" sz="2400" b="1" dirty="0">
                <a:latin typeface="Times New Roman" panose="02020603050405020304" pitchFamily="18" charset="0"/>
              </a:rPr>
              <a:t>进行</a:t>
            </a:r>
            <a:r>
              <a:rPr lang="en-US" altLang="zh-CN" sz="2400" b="1" dirty="0">
                <a:latin typeface="Times New Roman" panose="02020603050405020304" pitchFamily="18" charset="0"/>
              </a:rPr>
              <a:t>I/O</a:t>
            </a:r>
            <a:r>
              <a:rPr lang="zh-CN" altLang="en-US" sz="2400" b="1" dirty="0">
                <a:latin typeface="Times New Roman" panose="02020603050405020304" pitchFamily="18" charset="0"/>
              </a:rPr>
              <a:t>格式化及错误检查</a:t>
            </a:r>
          </a:p>
        </p:txBody>
      </p:sp>
    </p:spTree>
    <p:extLst>
      <p:ext uri="{BB962C8B-B14F-4D97-AF65-F5344CB8AC3E}">
        <p14:creationId xmlns:p14="http://schemas.microsoft.com/office/powerpoint/2010/main" val="303901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14.1  </a:t>
            </a:r>
            <a:r>
              <a:rPr lang="zh-CN" altLang="en-US" dirty="0"/>
              <a:t>流类概述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2739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Ｃ</a:t>
            </a:r>
            <a:r>
              <a:rPr lang="en-US" altLang="zh-CN" sz="2400" b="1" dirty="0">
                <a:latin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</a:rPr>
              <a:t>预定义了</a:t>
            </a:r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</a:rPr>
              <a:t>个流类对象，即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cin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cout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cerr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clog</a:t>
            </a:r>
            <a:r>
              <a:rPr lang="zh-CN" altLang="en-US" sz="2400" b="1" dirty="0">
                <a:latin typeface="Times New Roman" panose="02020603050405020304" pitchFamily="18" charset="0"/>
              </a:rPr>
              <a:t>标准流类对象，当</a:t>
            </a: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程序开始执行时，这</a:t>
            </a:r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</a:rPr>
              <a:t>个流类对象已被构造好，且不能被应用程序析构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extern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istream_withassign</a:t>
            </a: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cin</a:t>
            </a:r>
            <a:r>
              <a:rPr lang="en-US" altLang="zh-CN" sz="2400" b="1" dirty="0">
                <a:latin typeface="Times New Roman" panose="02020603050405020304" pitchFamily="18" charset="0"/>
              </a:rPr>
              <a:t>; 	//</a:t>
            </a:r>
            <a:r>
              <a:rPr lang="zh-CN" altLang="en-US" sz="2400" b="1" dirty="0">
                <a:latin typeface="Times New Roman" panose="02020603050405020304" pitchFamily="18" charset="0"/>
              </a:rPr>
              <a:t>相应于</a:t>
            </a:r>
            <a:r>
              <a:rPr lang="en-US" altLang="zh-CN" sz="2400" b="1" dirty="0">
                <a:latin typeface="Times New Roman" panose="02020603050405020304" pitchFamily="18" charset="0"/>
              </a:rPr>
              <a:t>stdin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extern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ostream_withassign</a:t>
            </a: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400" b="1" dirty="0">
                <a:latin typeface="Times New Roman" panose="02020603050405020304" pitchFamily="18" charset="0"/>
              </a:rPr>
              <a:t>;	//</a:t>
            </a:r>
            <a:r>
              <a:rPr lang="zh-CN" altLang="en-US" sz="2400" b="1" dirty="0">
                <a:latin typeface="Times New Roman" panose="02020603050405020304" pitchFamily="18" charset="0"/>
              </a:rPr>
              <a:t>相应于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stdout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extern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ostream_withassign</a:t>
            </a: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cerr</a:t>
            </a:r>
            <a:r>
              <a:rPr lang="en-US" altLang="zh-CN" sz="2400" b="1" dirty="0">
                <a:latin typeface="Times New Roman" panose="02020603050405020304" pitchFamily="18" charset="0"/>
              </a:rPr>
              <a:t>;	//</a:t>
            </a:r>
            <a:r>
              <a:rPr lang="zh-CN" altLang="en-US" sz="2400" b="1" dirty="0">
                <a:latin typeface="Times New Roman" panose="02020603050405020304" pitchFamily="18" charset="0"/>
              </a:rPr>
              <a:t>相应于</a:t>
            </a:r>
            <a:r>
              <a:rPr lang="en-US" altLang="zh-CN" sz="2400" b="1" dirty="0">
                <a:latin typeface="Times New Roman" panose="02020603050405020304" pitchFamily="18" charset="0"/>
              </a:rPr>
              <a:t>stderr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extern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ostream_withassign</a:t>
            </a:r>
            <a:r>
              <a:rPr lang="en-US" altLang="zh-CN" sz="2400" b="1" dirty="0">
                <a:latin typeface="Times New Roman" panose="02020603050405020304" pitchFamily="18" charset="0"/>
              </a:rPr>
              <a:t>  clog;	//</a:t>
            </a:r>
            <a:r>
              <a:rPr lang="zh-CN" altLang="en-US" sz="2400" b="1" dirty="0">
                <a:latin typeface="Times New Roman" panose="02020603050405020304" pitchFamily="18" charset="0"/>
              </a:rPr>
              <a:t>相应于有缓冲的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cerr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cerr</a:t>
            </a:r>
            <a:r>
              <a:rPr lang="zh-CN" altLang="en-US" sz="2400" b="1" dirty="0">
                <a:latin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</a:rPr>
              <a:t>clog</a:t>
            </a:r>
            <a:r>
              <a:rPr lang="zh-CN" altLang="en-US" sz="2400" b="1" dirty="0">
                <a:latin typeface="Times New Roman" panose="02020603050405020304" pitchFamily="18" charset="0"/>
              </a:rPr>
              <a:t>之间的区别是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cerr</a:t>
            </a:r>
            <a:r>
              <a:rPr lang="zh-CN" altLang="en-US" sz="2400" b="1" dirty="0">
                <a:latin typeface="Times New Roman" panose="02020603050405020304" pitchFamily="18" charset="0"/>
              </a:rPr>
              <a:t>没有缓冲，发送给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cerr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的内容立即输出</a:t>
            </a:r>
          </a:p>
        </p:txBody>
      </p:sp>
    </p:spTree>
    <p:extLst>
      <p:ext uri="{BB962C8B-B14F-4D97-AF65-F5344CB8AC3E}">
        <p14:creationId xmlns:p14="http://schemas.microsoft.com/office/powerpoint/2010/main" val="6614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14.2  </a:t>
            </a:r>
            <a:r>
              <a:rPr lang="zh-CN" altLang="en-US" dirty="0"/>
              <a:t>输出流述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2279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输出流通过重载左移运算符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&lt;&lt;</a:t>
            </a:r>
            <a:r>
              <a:rPr lang="zh-CN" altLang="en-US" sz="2400" b="1" dirty="0">
                <a:latin typeface="Times New Roman" panose="02020603050405020304" pitchFamily="18" charset="0"/>
              </a:rPr>
              <a:t>实现输出，其左操作数为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ostream_withassign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类型的对象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cout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，右操作数为所有简单类型的右值表达式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</a:rPr>
              <a:t>例如：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&lt;&lt;"Hello!\n";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该语句隐含地调用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cout.operator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&lt;&lt;(const char *str)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，该函数输出参数</a:t>
            </a:r>
            <a:r>
              <a:rPr lang="en-US" altLang="zh-CN" sz="2400" b="1" dirty="0">
                <a:latin typeface="Times New Roman" panose="02020603050405020304" pitchFamily="18" charset="0"/>
              </a:rPr>
              <a:t>str</a:t>
            </a:r>
            <a:r>
              <a:rPr lang="zh-CN" altLang="en-US" sz="2400" b="1" dirty="0">
                <a:latin typeface="Times New Roman" panose="02020603050405020304" pitchFamily="18" charset="0"/>
              </a:rPr>
              <a:t>所指定的字符串，并返回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ostream_withassign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类型的引用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上述函数调用的结果可进一步作为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&lt;&lt;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的左操作数 </a:t>
            </a:r>
          </a:p>
        </p:txBody>
      </p:sp>
    </p:spTree>
    <p:extLst>
      <p:ext uri="{BB962C8B-B14F-4D97-AF65-F5344CB8AC3E}">
        <p14:creationId xmlns:p14="http://schemas.microsoft.com/office/powerpoint/2010/main" val="213853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14.2  </a:t>
            </a:r>
            <a:r>
              <a:rPr lang="zh-CN" altLang="en-US" dirty="0"/>
              <a:t>输出流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07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运算符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&lt;&lt;</a:t>
            </a:r>
            <a:r>
              <a:rPr lang="zh-CN" altLang="en-US" sz="2400" b="1" dirty="0">
                <a:latin typeface="Times New Roman" panose="02020603050405020304" pitchFamily="18" charset="0"/>
              </a:rPr>
              <a:t>重载后仍然保持自左至右的结合方式，因此，可以一次自左至右地输出多个右值表达式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</a:rPr>
              <a:t>例如：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&lt;&lt;"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="&lt;&lt;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&lt;&lt;", d="&lt;&lt;d&lt;&lt;"\n";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由于重载不改变运算符的优先级，故运算符的优先级较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&lt;&lt;</a:t>
            </a:r>
            <a:r>
              <a:rPr lang="zh-CN" altLang="en-US" sz="2400" b="1" dirty="0">
                <a:latin typeface="Times New Roman" panose="02020603050405020304" pitchFamily="18" charset="0"/>
              </a:rPr>
              <a:t>高的运算可以不用括号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</a:rPr>
              <a:t>例如：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&lt;&lt;"sum="&lt;&lt;3+5&lt;&lt;"\n";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运算符优先级较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&lt;&lt;</a:t>
            </a:r>
            <a:r>
              <a:rPr lang="zh-CN" altLang="en-US" sz="2400" b="1" dirty="0">
                <a:latin typeface="Times New Roman" panose="02020603050405020304" pitchFamily="18" charset="0"/>
              </a:rPr>
              <a:t>低的运算则必须用括号 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</a:rPr>
              <a:t>例如：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&lt;&lt;"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X&amp;y</a:t>
            </a:r>
            <a:r>
              <a:rPr lang="en-US" altLang="zh-CN" sz="2400" b="1" dirty="0">
                <a:latin typeface="Times New Roman" panose="02020603050405020304" pitchFamily="18" charset="0"/>
              </a:rPr>
              <a:t>="&lt;&lt;(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x&amp;y</a:t>
            </a:r>
            <a:r>
              <a:rPr lang="en-US" altLang="zh-CN" sz="2400" b="1" dirty="0">
                <a:latin typeface="Times New Roman" panose="02020603050405020304" pitchFamily="18" charset="0"/>
              </a:rPr>
              <a:t>)&lt;&lt;"\n"; </a:t>
            </a:r>
          </a:p>
        </p:txBody>
      </p:sp>
    </p:spTree>
    <p:extLst>
      <p:ext uri="{BB962C8B-B14F-4D97-AF65-F5344CB8AC3E}">
        <p14:creationId xmlns:p14="http://schemas.microsoft.com/office/powerpoint/2010/main" val="3428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14.2  </a:t>
            </a:r>
            <a:r>
              <a:rPr lang="zh-CN" altLang="en-US" dirty="0"/>
              <a:t>输出流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596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输出流为运算符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&lt;&lt;</a:t>
            </a:r>
            <a:r>
              <a:rPr lang="zh-CN" altLang="en-US" sz="2400" b="1" dirty="0">
                <a:latin typeface="Times New Roman" panose="02020603050405020304" pitchFamily="18" charset="0"/>
              </a:rPr>
              <a:t>预定义的右操作数的数据类型有：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char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short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int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long</a:t>
            </a:r>
            <a:r>
              <a:rPr lang="zh-CN" altLang="en-US" sz="2400" b="1" dirty="0">
                <a:latin typeface="Times New Roman" panose="02020603050405020304" pitchFamily="18" charset="0"/>
              </a:rPr>
              <a:t>等有符号或无符号的整数类型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char *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float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double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long double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void *</a:t>
            </a:r>
            <a:r>
              <a:rPr lang="zh-CN" altLang="en-US" sz="2400" b="1" dirty="0">
                <a:latin typeface="Times New Roman" panose="02020603050405020304" pitchFamily="18" charset="0"/>
              </a:rPr>
              <a:t>等类型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所有的输出按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printf</a:t>
            </a:r>
            <a:r>
              <a:rPr lang="zh-CN" altLang="en-US" sz="2400" b="1" dirty="0">
                <a:latin typeface="Times New Roman" panose="02020603050405020304" pitchFamily="18" charset="0"/>
              </a:rPr>
              <a:t>规定的转换规则进行转换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</a:rPr>
              <a:t>例如，下面的两个输出语句产生完全一样的输出结果：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int   m;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long  n;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&lt;&lt;m&lt;&lt;'\t'&lt;&lt;n;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</a:rPr>
              <a:t>("%d\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t%ld</a:t>
            </a:r>
            <a:r>
              <a:rPr lang="en-US" altLang="zh-CN" sz="2400" b="1" dirty="0">
                <a:latin typeface="Times New Roman" panose="02020603050405020304" pitchFamily="18" charset="0"/>
              </a:rPr>
              <a:t>", m, n);</a:t>
            </a:r>
          </a:p>
        </p:txBody>
      </p:sp>
    </p:spTree>
    <p:extLst>
      <p:ext uri="{BB962C8B-B14F-4D97-AF65-F5344CB8AC3E}">
        <p14:creationId xmlns:p14="http://schemas.microsoft.com/office/powerpoint/2010/main" val="190528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14.2  </a:t>
            </a:r>
            <a:r>
              <a:rPr lang="zh-CN" altLang="en-US" dirty="0"/>
              <a:t>输出流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2867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输出格式：由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cout</a:t>
            </a:r>
            <a:r>
              <a:rPr lang="zh-CN" altLang="en-US" sz="2400" b="1" dirty="0">
                <a:latin typeface="Times New Roman" panose="02020603050405020304" pitchFamily="18" charset="0"/>
              </a:rPr>
              <a:t>各种状态标志确定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状态标志：由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ios</a:t>
            </a:r>
            <a:r>
              <a:rPr lang="zh-CN" altLang="en-US" sz="2400" b="1" dirty="0">
                <a:latin typeface="Times New Roman" panose="02020603050405020304" pitchFamily="18" charset="0"/>
              </a:rPr>
              <a:t>中</a:t>
            </a:r>
            <a:r>
              <a:rPr lang="en-US" altLang="zh-CN" sz="2400" b="1" dirty="0">
                <a:latin typeface="Times New Roman" panose="02020603050405020304" pitchFamily="18" charset="0"/>
              </a:rPr>
              <a:t>public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类型的枚举量定义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000" b="1" dirty="0" err="1">
                <a:latin typeface="Times New Roman" panose="02020603050405020304" pitchFamily="18" charset="0"/>
              </a:rPr>
              <a:t>enum</a:t>
            </a:r>
            <a:r>
              <a:rPr lang="en-US" altLang="zh-CN" sz="2000" b="1" dirty="0">
                <a:latin typeface="Times New Roman" panose="02020603050405020304" pitchFamily="18" charset="0"/>
              </a:rPr>
              <a:t>  {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skipws</a:t>
            </a:r>
            <a:r>
              <a:rPr lang="en-US" altLang="zh-CN" sz="2000" b="1" dirty="0">
                <a:latin typeface="Times New Roman" panose="02020603050405020304" pitchFamily="18" charset="0"/>
              </a:rPr>
              <a:t>, 		//</a:t>
            </a:r>
            <a:r>
              <a:rPr lang="zh-CN" altLang="en-US" sz="2000" b="1" dirty="0">
                <a:latin typeface="Times New Roman" panose="02020603050405020304" pitchFamily="18" charset="0"/>
              </a:rPr>
              <a:t>跳过输入中的空白：空格、回车、换行及制表符等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left ,  		//</a:t>
            </a:r>
            <a:r>
              <a:rPr lang="zh-CN" altLang="en-US" sz="2000" b="1" dirty="0">
                <a:latin typeface="Times New Roman" panose="02020603050405020304" pitchFamily="18" charset="0"/>
              </a:rPr>
              <a:t>左对齐输出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right , 		//</a:t>
            </a:r>
            <a:r>
              <a:rPr lang="zh-CN" altLang="en-US" sz="2000" b="1" dirty="0">
                <a:latin typeface="Times New Roman" panose="02020603050405020304" pitchFamily="18" charset="0"/>
              </a:rPr>
              <a:t>右对齐输出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internal, 		//</a:t>
            </a:r>
            <a:r>
              <a:rPr lang="zh-CN" altLang="en-US" sz="2000" b="1" dirty="0">
                <a:latin typeface="Times New Roman" panose="02020603050405020304" pitchFamily="18" charset="0"/>
              </a:rPr>
              <a:t>在符号或基指示后填补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dec</a:t>
            </a:r>
            <a:r>
              <a:rPr lang="en-US" altLang="zh-CN" sz="2000" b="1" dirty="0">
                <a:latin typeface="Times New Roman" panose="02020603050405020304" pitchFamily="18" charset="0"/>
              </a:rPr>
              <a:t>, 		//</a:t>
            </a:r>
            <a:r>
              <a:rPr lang="zh-CN" altLang="en-US" sz="2000" b="1" dirty="0">
                <a:latin typeface="Times New Roman" panose="02020603050405020304" pitchFamily="18" charset="0"/>
              </a:rPr>
              <a:t>按十进制转换</a:t>
            </a:r>
          </a:p>
        </p:txBody>
      </p:sp>
    </p:spTree>
    <p:extLst>
      <p:ext uri="{BB962C8B-B14F-4D97-AF65-F5344CB8AC3E}">
        <p14:creationId xmlns:p14="http://schemas.microsoft.com/office/powerpoint/2010/main" val="4225909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章流及类库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6BAB0E-F9CC-46AC-B324-DB1BD60A3D58}"/>
              </a:ext>
            </a:extLst>
          </p:cNvPr>
          <p:cNvSpPr txBox="1"/>
          <p:nvPr/>
        </p:nvSpPr>
        <p:spPr>
          <a:xfrm>
            <a:off x="937846" y="2419116"/>
            <a:ext cx="771964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    oct,  		//</a:t>
            </a:r>
            <a:r>
              <a:rPr lang="zh-CN" altLang="en-US" sz="2000" b="1" dirty="0"/>
              <a:t>按八进制转换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b="1" dirty="0"/>
              <a:t>hex,		//</a:t>
            </a:r>
            <a:r>
              <a:rPr lang="zh-CN" altLang="en-US" sz="2000" b="1" dirty="0"/>
              <a:t>按十六进制转换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b="1" dirty="0" err="1"/>
              <a:t>showbase</a:t>
            </a:r>
            <a:r>
              <a:rPr lang="en-US" altLang="zh-CN" sz="2000" b="1" dirty="0"/>
              <a:t>,		//</a:t>
            </a:r>
            <a:r>
              <a:rPr lang="zh-CN" altLang="en-US" sz="2000" b="1" dirty="0"/>
              <a:t>在输出中使用基指示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b="1" dirty="0" err="1"/>
              <a:t>showpoint</a:t>
            </a:r>
            <a:r>
              <a:rPr lang="en-US" altLang="zh-CN" sz="2000" b="1" dirty="0"/>
              <a:t>,		//</a:t>
            </a:r>
            <a:r>
              <a:rPr lang="zh-CN" altLang="en-US" sz="2000" b="1" dirty="0"/>
              <a:t>在浮点输出中显示小数点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b="1" dirty="0"/>
              <a:t>uppercase,		//</a:t>
            </a:r>
            <a:r>
              <a:rPr lang="zh-CN" altLang="en-US" sz="2000" b="1" dirty="0"/>
              <a:t>大写十六进制输出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b="1" dirty="0" err="1"/>
              <a:t>showpos</a:t>
            </a:r>
            <a:r>
              <a:rPr lang="en-US" altLang="zh-CN" sz="2000" b="1" dirty="0"/>
              <a:t>,		//</a:t>
            </a:r>
            <a:r>
              <a:rPr lang="zh-CN" altLang="en-US" sz="2000" b="1" dirty="0"/>
              <a:t>对正整数显示＋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b="1" dirty="0"/>
              <a:t>scientific,		//</a:t>
            </a:r>
            <a:r>
              <a:rPr lang="zh-CN" altLang="en-US" sz="2000" b="1" dirty="0"/>
              <a:t>用科学计数法表示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b="1" dirty="0"/>
              <a:t>fixed,		//</a:t>
            </a:r>
            <a:r>
              <a:rPr lang="zh-CN" altLang="en-US" sz="2000" b="1" dirty="0"/>
              <a:t>用小数点表示浮点数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b="1" dirty="0" err="1"/>
              <a:t>unitbuf</a:t>
            </a:r>
            <a:r>
              <a:rPr lang="en-US" altLang="zh-CN" sz="2000" b="1" dirty="0"/>
              <a:t>,		//</a:t>
            </a:r>
            <a:r>
              <a:rPr lang="zh-CN" altLang="en-US" sz="2000" b="1" dirty="0"/>
              <a:t>所有流在输出后刷新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b="1" dirty="0" err="1"/>
              <a:t>stdio</a:t>
            </a:r>
            <a:r>
              <a:rPr lang="en-US" altLang="zh-CN" sz="2000" b="1" dirty="0"/>
              <a:t> 		//</a:t>
            </a:r>
            <a:r>
              <a:rPr lang="zh-CN" altLang="en-US" sz="2000" b="1" dirty="0"/>
              <a:t>在输出到</a:t>
            </a:r>
            <a:r>
              <a:rPr lang="en-US" altLang="zh-CN" sz="2000" b="1" dirty="0" err="1"/>
              <a:t>stdout</a:t>
            </a:r>
            <a:r>
              <a:rPr lang="en-US" altLang="zh-CN" sz="2000" b="1" dirty="0"/>
              <a:t>, stderr</a:t>
            </a:r>
            <a:r>
              <a:rPr lang="zh-CN" altLang="en-US" sz="2000" b="1" dirty="0"/>
              <a:t>后刷新</a:t>
            </a:r>
          </a:p>
          <a:p>
            <a:r>
              <a:rPr lang="en-US" altLang="zh-CN" sz="2000" b="1" dirty="0"/>
              <a:t>};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1936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</TotalTime>
  <Words>2861</Words>
  <Application>Microsoft Office PowerPoint</Application>
  <PresentationFormat>宽屏</PresentationFormat>
  <Paragraphs>300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等线 Light</vt:lpstr>
      <vt:lpstr>隶书</vt:lpstr>
      <vt:lpstr>Arial</vt:lpstr>
      <vt:lpstr>Times New Roman</vt:lpstr>
      <vt:lpstr>Wingdings</vt:lpstr>
      <vt:lpstr>Office 主题​​</vt:lpstr>
      <vt:lpstr>PowerPoint 演示文稿</vt:lpstr>
      <vt:lpstr>第14章  流及类库</vt:lpstr>
      <vt:lpstr>第14章  流及类库</vt:lpstr>
      <vt:lpstr>第14章  流及类库</vt:lpstr>
      <vt:lpstr>第14章  流及类库</vt:lpstr>
      <vt:lpstr>第14章  流及类库</vt:lpstr>
      <vt:lpstr>第14章  流及类库</vt:lpstr>
      <vt:lpstr>第14章  流及类库</vt:lpstr>
      <vt:lpstr>第14章流及类库</vt:lpstr>
      <vt:lpstr>第14章  流及类库</vt:lpstr>
      <vt:lpstr>第14章流及类库</vt:lpstr>
      <vt:lpstr>第14章  流及类库</vt:lpstr>
      <vt:lpstr>第14章流及类库</vt:lpstr>
      <vt:lpstr>第14章流及类库</vt:lpstr>
      <vt:lpstr>第14章流及类库</vt:lpstr>
      <vt:lpstr>第14章  流及类库</vt:lpstr>
      <vt:lpstr>第14章  流及类库</vt:lpstr>
      <vt:lpstr>第14章流及类库</vt:lpstr>
      <vt:lpstr>第14章  流及类库</vt:lpstr>
      <vt:lpstr>第14章  流及类库</vt:lpstr>
      <vt:lpstr>第14章流及类库</vt:lpstr>
      <vt:lpstr>第14章流及类库</vt:lpstr>
      <vt:lpstr>第14章  流及类库</vt:lpstr>
      <vt:lpstr>第14章  流及类库</vt:lpstr>
      <vt:lpstr>第14章流及类库</vt:lpstr>
      <vt:lpstr>第14章流及类库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guangzhi ma</cp:lastModifiedBy>
  <cp:revision>571</cp:revision>
  <dcterms:created xsi:type="dcterms:W3CDTF">2020-04-22T10:23:54Z</dcterms:created>
  <dcterms:modified xsi:type="dcterms:W3CDTF">2020-09-29T12:33:56Z</dcterms:modified>
</cp:coreProperties>
</file>