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334" r:id="rId5"/>
    <p:sldId id="333" r:id="rId6"/>
    <p:sldId id="335" r:id="rId7"/>
    <p:sldId id="337" r:id="rId8"/>
    <p:sldId id="356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4" r:id="rId26"/>
    <p:sldId id="35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指针及其类型理解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指针变量还可以指向指针变量，从而形成多重指针。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short *p=&amp;a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是一个指针变量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	short 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=&amp;p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是一个双重指针变量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存储的是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q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的地址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00001028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X86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编译模式下，使用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个字节表示地址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根据表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有关*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的结合性“自右向左”，故先解释右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边的指针，再向左解释左边的指针，如下图所示：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指向的单元的值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00001020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的地址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),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故**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才能取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，而**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r=7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修改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6B8673-311C-4FED-90FB-6687D2E7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56" y="1926420"/>
            <a:ext cx="3865944" cy="39934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5D7EF2-92DB-4EB5-A1FE-798C243E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11" y="5279627"/>
            <a:ext cx="2181828" cy="6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1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指针及其类型理解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在一个类型表达式中，先解释优先级高，若优先级相同，则按结合性解释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*y[10][20];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的左边是*，右边是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[10]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，据表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2.7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知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 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的优先级更高。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是一个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元素数组；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每个数组元素均为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元素数组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            (3) 20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个元素中的每个元素均为指针；（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）每个指针都指向一个整数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但括号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可提高运算符的优先级，如：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(*z)[10][20];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[10]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[20]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的运算符优先级相同，按照结合性，应依次从左向右解释。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其第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个解释应为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是一个指针，注意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与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的第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个解释的不同。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指针移动：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y[m][n]+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移动到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下一整数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移动到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整数数组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894359-595A-431B-8E72-DD455C67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27" y="3337171"/>
            <a:ext cx="3241850" cy="5138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0F5C81-AAF5-4EE8-931B-754EA99C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38" y="3337171"/>
            <a:ext cx="3241849" cy="5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7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指针使用注意事项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所指单元值只读的指针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地址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不能赋给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所指单元值</a:t>
            </a:r>
            <a:r>
              <a:rPr lang="zh-CN" altLang="en-US" sz="2400" dirty="0">
                <a:solidFill>
                  <a:prstClr val="black"/>
                </a:solidFill>
              </a:rPr>
              <a:t>可写的指针变量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 int x=3;  const int 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y=&amp;x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int *z=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</a:rPr>
              <a:t>所指单元值只读的指针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z=&amp;x; 	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错：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</a:t>
            </a:r>
            <a:r>
              <a:rPr lang="zh-CN" altLang="en-US" sz="2400" dirty="0">
                <a:solidFill>
                  <a:prstClr val="black"/>
                </a:solidFill>
              </a:rPr>
              <a:t>所指单元值只读的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地址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证明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假设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int *z=&amp;x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正确（应用反正法证明）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            (2)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int 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指向的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单元可写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，故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=5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是正确的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            (3)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而*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修改的实际是变量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的值，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const int 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规定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是不可写的。矛盾。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所指单元值可写的指针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地址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能赋给所指单元值只读的指针变量</a:t>
            </a:r>
            <a:r>
              <a:rPr lang="en-US" altLang="zh-CN" sz="2400" dirty="0">
                <a:solidFill>
                  <a:prstClr val="black"/>
                </a:solidFill>
              </a:rPr>
              <a:t>: y=z;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所指单元值易变的指针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地址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不能赋给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所指单元值</a:t>
            </a:r>
            <a:r>
              <a:rPr lang="zh-CN" altLang="en-US" sz="2400" dirty="0">
                <a:solidFill>
                  <a:prstClr val="black"/>
                </a:solidFill>
              </a:rPr>
              <a:t>可写的指针变量，反之成立。即将前例的</a:t>
            </a:r>
            <a:r>
              <a:rPr lang="en-US" altLang="zh-CN" sz="2400" dirty="0">
                <a:solidFill>
                  <a:prstClr val="black"/>
                </a:solidFill>
              </a:rPr>
              <a:t>const</a:t>
            </a:r>
            <a:r>
              <a:rPr lang="zh-CN" altLang="en-US" sz="2400" dirty="0">
                <a:solidFill>
                  <a:prstClr val="black"/>
                </a:solidFill>
              </a:rPr>
              <a:t>换成</a:t>
            </a:r>
            <a:r>
              <a:rPr lang="en-US" altLang="zh-CN" sz="2400" dirty="0">
                <a:solidFill>
                  <a:prstClr val="black"/>
                </a:solidFill>
              </a:rPr>
              <a:t>volatile</a:t>
            </a:r>
            <a:r>
              <a:rPr lang="zh-CN" altLang="en-US" sz="2400" dirty="0">
                <a:solidFill>
                  <a:prstClr val="black"/>
                </a:solidFill>
              </a:rPr>
              <a:t>或者</a:t>
            </a:r>
            <a:r>
              <a:rPr lang="en-US" altLang="zh-CN" sz="2400" dirty="0">
                <a:solidFill>
                  <a:prstClr val="black"/>
                </a:solidFill>
              </a:rPr>
              <a:t>const volatile</a:t>
            </a:r>
            <a:r>
              <a:rPr lang="zh-CN" altLang="en-US" sz="2400" dirty="0">
                <a:solidFill>
                  <a:prstClr val="black"/>
                </a:solidFill>
              </a:rPr>
              <a:t>，结论一样。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68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指针使用注意事项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void *p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指向的存储单元的字节数可以是任何大于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的整数。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因此，任何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类型的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存储单元的地址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指针）都可以赋值给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int x=3;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p=&amp;x;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double y=4; 	p=&amp;y;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同理可知：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delete &lt;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该操作数一定是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void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类型，最初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规定它可接受任何类型的指针或地址。实际可接受任何指针的类型为“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 volatile void*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但是：在向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所指的存储单元赋值时，不能修改任意个字节数的值：即“*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值”是错误的。必须明确指出所修改的存储单元的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：使用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强制类型转换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例如，*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*)p=5;  *(</a:t>
            </a:r>
            <a:r>
              <a:rPr lang="en-US" altLang="zh-CN" sz="2400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double 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)p=3.2;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(int *)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转换为指向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字节整型单元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DEC303E-0FD6-4BCB-9BBB-23AAF0DB0935}"/>
              </a:ext>
            </a:extLst>
          </p:cNvPr>
          <p:cNvCxnSpPr>
            <a:cxnSpLocks/>
          </p:cNvCxnSpPr>
          <p:nvPr/>
        </p:nvCxnSpPr>
        <p:spPr>
          <a:xfrm flipH="1">
            <a:off x="7298423" y="5746459"/>
            <a:ext cx="2323749" cy="1090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1552CE-B4A8-4621-9E61-489AEBF10DA4}"/>
              </a:ext>
            </a:extLst>
          </p:cNvPr>
          <p:cNvCxnSpPr/>
          <p:nvPr/>
        </p:nvCxnSpPr>
        <p:spPr>
          <a:xfrm flipH="1">
            <a:off x="2969703" y="5771626"/>
            <a:ext cx="5041783" cy="10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3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&amp;</a:t>
            </a:r>
            <a:r>
              <a:rPr lang="zh-CN" altLang="en-US" dirty="0"/>
              <a:t>定义的有址引用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可以用来定义有址引用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变量、参数或返回值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被有址引用变量引用的变量必须有内存地址：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因引用被编译为指针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2.3)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int x=3;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int &amp;y=x;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被引用的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必须有内存地址，可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x=4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const int u=4;  const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int&amp;v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=u;//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被引用的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必须有内存地址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u=5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均不能改变内存单元存储的常量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可直接分配一个内存单元存储常量，由一个只读有址</a:t>
            </a:r>
            <a:r>
              <a:rPr lang="zh-CN" altLang="en-US" sz="2400" dirty="0">
                <a:solidFill>
                  <a:prstClr val="black"/>
                </a:solidFill>
              </a:rPr>
              <a:t>引用变量引用。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const int &amp;w=4; 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为常量分配内存，由只读有址</a:t>
            </a:r>
            <a:r>
              <a:rPr lang="zh-CN" altLang="en-US" sz="2400" dirty="0">
                <a:solidFill>
                  <a:prstClr val="black"/>
                </a:solidFill>
              </a:rPr>
              <a:t>引用变量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引用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由于可进行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可看作传统左值有址引用变量。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由于不可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v=5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w=5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可看作传统又值有址引用变量。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08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&amp;</a:t>
            </a:r>
            <a:r>
              <a:rPr lang="zh-CN" altLang="en-US" dirty="0"/>
              <a:t>定义的有址引用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传统左值有址引用变量必须由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同类型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传统左值表达式初始化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例如：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x=3;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=x;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”中，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为左值表达式，并且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的类型也为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说明：如果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为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char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类型，则</a:t>
            </a:r>
            <a:r>
              <a:rPr lang="en-US" altLang="zh-CN" sz="2400" dirty="0" err="1">
                <a:latin typeface="等线" panose="020F0502020204030204"/>
                <a:ea typeface="等线" panose="02010600030101010101" pitchFamily="2" charset="-122"/>
              </a:rPr>
              <a:t>int&amp;y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=x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默认进行转换</a:t>
            </a:r>
            <a:r>
              <a:rPr lang="en-US" altLang="zh-CN" sz="2400" dirty="0" err="1">
                <a:latin typeface="等线" panose="020F0502020204030204"/>
                <a:ea typeface="等线" panose="02010600030101010101" pitchFamily="2" charset="-122"/>
              </a:rPr>
              <a:t>int&amp;y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=(int)x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，而转换后  </a:t>
            </a:r>
            <a:endParaRPr lang="en-US" altLang="zh-CN" sz="2400" dirty="0"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              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的结果</a:t>
            </a:r>
            <a:r>
              <a:rPr lang="en-US" altLang="zh-CN" sz="2400" dirty="0">
                <a:latin typeface="等线" panose="020F0502020204030204"/>
                <a:ea typeface="等线" panose="02010600030101010101" pitchFamily="2" charset="-122"/>
              </a:rPr>
              <a:t>(int)x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类型的右值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，不符合用</a:t>
            </a:r>
            <a:r>
              <a:rPr lang="zh-CN" altLang="en-US" sz="2400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左值表达式初始化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的要求。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值有址引用变量要用的传统右值表达式初始化。由于左值同时为右值，故也可用左值表达式初始化。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const int u=4;  const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int&amp;v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=u;//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传统右值表达式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const int &amp;w=4;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传统右值表达式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int x=3;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 int &amp;z=x;//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	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函数调用的实参传递也可看作是对形参赋值，必须遵守上述类似规则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D39B06-16D7-4C0D-8A57-A6D2E474E53E}"/>
              </a:ext>
            </a:extLst>
          </p:cNvPr>
          <p:cNvCxnSpPr/>
          <p:nvPr/>
        </p:nvCxnSpPr>
        <p:spPr>
          <a:xfrm flipH="1" flipV="1">
            <a:off x="7709483" y="2835479"/>
            <a:ext cx="419449" cy="8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&amp;</a:t>
            </a:r>
            <a:r>
              <a:rPr lang="zh-CN" altLang="en-US" dirty="0"/>
              <a:t>定义的有址引用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传统左值有址引用变量共享被引用的</a:t>
            </a:r>
            <a:r>
              <a:rPr lang="zh-CN" altLang="en-US" sz="2400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传统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左值的内存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。理论上自己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无内存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：故不能定义传统左值有址引用变量去引用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传统左值有址引用变量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lang="zh-CN" altLang="en-US" sz="2400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无内存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&amp;  &amp;u;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错：传统左值有址引用变量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去引用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传统左值有址引用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int &amp; *v;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错：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不能指向引用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传统左值有址引用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lang="zh-CN" altLang="en-US" sz="2400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无内存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int x=3;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&amp;y=x;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共享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的内存，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将使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x=6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将使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int &amp;z=y;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引用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所引用的变量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注意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型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。非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引用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由于引用变量无内存，故数组元素不能为引用类型，即不能定义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&amp;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a[2]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由于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数组有内存，故可被引用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”int s[6]; int(&amp;t)[6]=s;”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位段无地址，不可被引用；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register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可转为内存存储，故可被引用。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77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&amp;</a:t>
            </a:r>
            <a:r>
              <a:rPr lang="zh-CN" altLang="en-US" dirty="0"/>
              <a:t>定义的有址引用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73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有址引用变量被编译为指针。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有关指针的用法可推广至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定义的有址引用变量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例如：“所指单元值只读的指针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地址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不能赋给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所指单元值</a:t>
            </a:r>
            <a:r>
              <a:rPr lang="zh-CN" altLang="en-US" sz="2400" dirty="0">
                <a:solidFill>
                  <a:prstClr val="black"/>
                </a:solidFill>
              </a:rPr>
              <a:t>可写的指针变量”推广至引用为“所引用单元值只读的引用不能初始化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所引用单元值</a:t>
            </a:r>
            <a:r>
              <a:rPr lang="zh-CN" altLang="en-US" sz="2400" dirty="0">
                <a:solidFill>
                  <a:prstClr val="black"/>
                </a:solidFill>
              </a:rPr>
              <a:t>可写的引用变量”。如前所述，</a:t>
            </a:r>
            <a:r>
              <a:rPr lang="zh-CN" altLang="en-US" sz="2400" dirty="0">
                <a:solidFill>
                  <a:srgbClr val="FF0000"/>
                </a:solidFill>
              </a:rPr>
              <a:t>反之是成立的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const int &amp;u=3;   //u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是所引用单元值只读的引用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int &amp;v=u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	         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</a:t>
            </a:r>
            <a:r>
              <a:rPr lang="zh-CN" altLang="en-US" sz="2400" dirty="0">
                <a:solidFill>
                  <a:prstClr val="black"/>
                </a:solidFill>
              </a:rPr>
              <a:t>不能初始化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所引用单元值</a:t>
            </a:r>
            <a:r>
              <a:rPr lang="zh-CN" altLang="en-US" sz="2400" dirty="0">
                <a:solidFill>
                  <a:prstClr val="black"/>
                </a:solidFill>
              </a:rPr>
              <a:t>可写的引用变量</a:t>
            </a:r>
            <a:r>
              <a:rPr lang="en-US" altLang="zh-CN" sz="2400" dirty="0">
                <a:solidFill>
                  <a:prstClr val="black"/>
                </a:solidFill>
              </a:rPr>
              <a:t>v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 int x=3; int &amp;y=x;//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对：可进行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const int &amp;z=y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  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对：不可进行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z=4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。但若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x=5, z=5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volatile int &amp;m=y;//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对：可有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有关指针的概念推广，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引用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D86E05-90FC-48F7-9209-246D1BF2B8F9}"/>
              </a:ext>
            </a:extLst>
          </p:cNvPr>
          <p:cNvCxnSpPr/>
          <p:nvPr/>
        </p:nvCxnSpPr>
        <p:spPr>
          <a:xfrm flipV="1">
            <a:off x="3120705" y="4211273"/>
            <a:ext cx="1300293" cy="11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8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&amp;&amp;</a:t>
            </a:r>
            <a:r>
              <a:rPr lang="zh-CN" altLang="en-US" dirty="0"/>
              <a:t>定义的无址引用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3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定义引用无址右值的变量。常见的无址右值为常量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&amp;&amp;x=2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注意，以上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传统左值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无址引用变量，即可进行赋值：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x=3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传统右值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无址引用变量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的定义形式如：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&amp;&amp;y=2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不可赋值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y=3;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同理：无址引用共享被引用对象的“缓存”，本身不分配内存。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&amp;&amp;  *p;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不能指向没有内存的无址引用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&amp;&amp;  &amp;q;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&amp;&amp;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没有内存，不能被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q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引用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  &amp;&amp;r;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&amp;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没有内存，不能被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引用。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&amp;&amp;  &amp;&amp;s;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&amp;&amp;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没有内存，不能被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引用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	int &amp;&amp;t[4];    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错：数组的元素不能为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&amp;&amp;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：数组内存空间为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	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cosnt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int a[3]={1,2,3};   int(&amp;&amp; t)[3]=a;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是有址右值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有名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(a)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的均是有址的。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	int(&amp;&amp; u)[3]= {1,2,3};    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正确，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{1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3}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是无址右值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3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&amp;&amp;</a:t>
            </a:r>
            <a:r>
              <a:rPr lang="zh-CN" altLang="en-US" dirty="0"/>
              <a:t>定义的无址引用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若函数不返回有址引用类型，则该函数调用的返回值是无址的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int &amp;&amp;x=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(“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abcdefg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”);  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 )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返回无址右值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&amp;&amp;a=2;	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对：引用无址右值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&amp;&amp;b=a; 	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是有名有址的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int&amp;&amp; f( ) { return 2; }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int &amp;&amp;c=f( );   	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返回的是无址引用，是无址的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位段成员是无址的。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&amp;&amp;x=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(“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abcdefg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”);  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 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	struct A {   int a;	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*普通成员：有址*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     int b : 3; 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*位段成员：无址*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 }p = { 1,2 };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	int &amp;&amp;q=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p.a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	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错：不能引用有址的变量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	int &amp;&amp;r=</a:t>
            </a: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p.b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	//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对：引用无址左值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同时也是无址右值）</a:t>
            </a:r>
            <a:endParaRPr lang="en-US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3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2.1 C++</a:t>
            </a:r>
            <a:r>
              <a:rPr lang="zh-CN" altLang="en-US" dirty="0"/>
              <a:t>的单词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98DA0-1928-4C90-BEBD-26F3572FCE5D}"/>
              </a:ext>
            </a:extLst>
          </p:cNvPr>
          <p:cNvSpPr txBox="1"/>
          <p:nvPr/>
        </p:nvSpPr>
        <p:spPr>
          <a:xfrm>
            <a:off x="838200" y="2444620"/>
            <a:ext cx="403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单词</a:t>
            </a:r>
            <a:r>
              <a:rPr lang="zh-CN" altLang="en-US" dirty="0"/>
              <a:t>包括常量、变量名、函数名、参数名、类型名、运算符、关键字等。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7FF0F6-D78B-4247-A606-85610911E7BB}"/>
              </a:ext>
            </a:extLst>
          </p:cNvPr>
          <p:cNvSpPr txBox="1"/>
          <p:nvPr/>
        </p:nvSpPr>
        <p:spPr>
          <a:xfrm>
            <a:off x="841307" y="3108776"/>
            <a:ext cx="435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/>
              <a:t>也被称为保留字，不能用作变量名。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C9283-2D38-4B4A-B2CC-523348C4C97B}"/>
              </a:ext>
            </a:extLst>
          </p:cNvPr>
          <p:cNvSpPr txBox="1"/>
          <p:nvPr/>
        </p:nvSpPr>
        <p:spPr>
          <a:xfrm>
            <a:off x="844414" y="3498873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予定义类型</a:t>
            </a:r>
            <a:r>
              <a:rPr lang="zh-CN" altLang="en-US" dirty="0"/>
              <a:t>如</a:t>
            </a:r>
            <a:r>
              <a:rPr lang="en-US" altLang="zh-CN" dirty="0"/>
              <a:t>int</a:t>
            </a:r>
            <a:r>
              <a:rPr lang="zh-CN" altLang="en-US" dirty="0"/>
              <a:t>等也被当作保留字。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3399E3-03DB-4441-984D-AFFB571F1FE7}"/>
              </a:ext>
            </a:extLst>
          </p:cNvPr>
          <p:cNvSpPr txBox="1"/>
          <p:nvPr/>
        </p:nvSpPr>
        <p:spPr>
          <a:xfrm>
            <a:off x="838190" y="4107084"/>
            <a:ext cx="44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char16_t</a:t>
            </a:r>
            <a:r>
              <a:rPr lang="zh-CN" altLang="en-US" dirty="0"/>
              <a:t>表示双字节字符类型，支持</a:t>
            </a:r>
            <a:r>
              <a:rPr lang="en-US" altLang="zh-CN" dirty="0"/>
              <a:t>UTF-16</a:t>
            </a:r>
            <a:r>
              <a:rPr lang="zh-CN" altLang="en-US" dirty="0"/>
              <a:t>。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95C7CD-A5EA-49CF-BE6F-998EDCF3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80" y="2520121"/>
            <a:ext cx="4867154" cy="34839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5C89E7-C058-4B0D-8CF4-3895EC558748}"/>
              </a:ext>
            </a:extLst>
          </p:cNvPr>
          <p:cNvSpPr txBox="1"/>
          <p:nvPr/>
        </p:nvSpPr>
        <p:spPr>
          <a:xfrm>
            <a:off x="831198" y="4502765"/>
            <a:ext cx="450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char32_t</a:t>
            </a:r>
            <a:r>
              <a:rPr lang="zh-CN" altLang="en-US" dirty="0"/>
              <a:t>表示四字节字符类型，支持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UTF-32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C6BAC3-8423-45E3-85B3-44D17581E6D3}"/>
              </a:ext>
            </a:extLst>
          </p:cNvPr>
          <p:cNvSpPr txBox="1"/>
          <p:nvPr/>
        </p:nvSpPr>
        <p:spPr>
          <a:xfrm>
            <a:off x="838190" y="4900190"/>
            <a:ext cx="435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char16_t  x = u'</a:t>
            </a:r>
            <a:r>
              <a:rPr lang="zh-CN" altLang="en-US" dirty="0">
                <a:solidFill>
                  <a:srgbClr val="7030A0"/>
                </a:solidFill>
              </a:rPr>
              <a:t>马</a:t>
            </a:r>
            <a:r>
              <a:rPr lang="en-US" altLang="zh-CN" dirty="0">
                <a:solidFill>
                  <a:srgbClr val="7030A0"/>
                </a:solidFill>
              </a:rPr>
              <a:t>'; 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char32_t  y = U'</a:t>
            </a:r>
            <a:r>
              <a:rPr lang="zh-CN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';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2B7217-5CC6-4A5B-AF46-26537414C1D6}"/>
              </a:ext>
            </a:extLst>
          </p:cNvPr>
          <p:cNvSpPr txBox="1"/>
          <p:nvPr/>
        </p:nvSpPr>
        <p:spPr>
          <a:xfrm>
            <a:off x="832596" y="5284340"/>
            <a:ext cx="450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wchar_t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FF0000"/>
                </a:solidFill>
              </a:rPr>
              <a:t>char16_t </a:t>
            </a:r>
            <a:r>
              <a:rPr lang="zh-CN" altLang="en-US" dirty="0"/>
              <a:t>，或</a:t>
            </a:r>
            <a:r>
              <a:rPr lang="en-US" altLang="zh-CN" dirty="0">
                <a:solidFill>
                  <a:srgbClr val="FF0000"/>
                </a:solidFill>
              </a:rPr>
              <a:t>char32_t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776E8F-36CF-4993-A663-210F6B581B89}"/>
              </a:ext>
            </a:extLst>
          </p:cNvPr>
          <p:cNvSpPr txBox="1"/>
          <p:nvPr/>
        </p:nvSpPr>
        <p:spPr>
          <a:xfrm>
            <a:off x="859161" y="5680021"/>
            <a:ext cx="450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nullptr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空指针。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元素、下标及数组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64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枚举一般被编译为整型，而枚举元素有相应的整型常量值；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第一个枚举元素的值默认为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，后一个元素的值默认在前一个基础上加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WEEKDAY {Sun, Mon, Tue, Wed, Thu, Fri, Sat};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WEEKDAY  w1=Sun, </a:t>
            </a:r>
            <a:r>
              <a:rPr lang="en-US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w2(Mon); 	//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可用限定名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WEEKDAY::Sun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Sun=0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mon=1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也可以为枚举元素指定值，哪怕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重复的整数值。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如果使用“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enum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class”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或者“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enum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struct”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定义枚举类型，则访问其元素时必须使用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类型名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::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限定元素名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indent="269875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struct RND{e=2, f=0, g, h};	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e=2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f=0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h= 2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RND m= RND::h;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必须用限定名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RND::h</a:t>
            </a:r>
          </a:p>
          <a:p>
            <a:pPr algn="just"/>
            <a:r>
              <a:rPr lang="en-US" altLang="zh-CN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 n=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(RND::h);		//n=4,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枚举元素实现为整数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181895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元素、下标及数组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数组元素按行存储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对于“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a[2][3]={{1,2,3},{4,5,6}};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”，先存第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行再存第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a: 1, 2, 3, 4, 5, 6   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第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个元素为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a[0][0],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第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a[0][1],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第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a[1][0]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为全局变量，则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在数据段分配内存，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1,2…6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等初始值存放于该内存。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为静态变量，则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的内存分配及初始化值存放情况同上。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函数内定义的局部非静态变量，则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的内存在栈段分配，而初始化值则在数据段分配，最终函数使用栈段的内存。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数组并不存放每维的长度信息，因此也没有办法自动实现下标越界判断。每维下标的起始值默认为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数组名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代表数组的首地址，其代表的类型为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[2][3]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int(*)[3]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79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元素、下标及数组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一维数组可看作单重指针，反之也成立。例如：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int b[3];    		//*(b+1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等价于访问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b[1]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int *p=&amp;b[0]; 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(p+2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等价访问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p[2]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，也即访问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b[2]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字符串常量可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看做以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’\0’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结束存储的字符数组。例如“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abc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的存储为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				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字符串长度即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”)=3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，但需要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个自己存储。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char c[6]=“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”;      //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sizeof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(c)=6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(c)=3, 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可看作字符数组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char d[ ]=“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abc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”;       //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(d)=4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，编译自动计算数组的大小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(d)=3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const char*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p=“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”;//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sieof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(p)=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sizeof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(void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)=4, p[0]=‘a’,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看作字符指针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”[0]=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a’,*(“abc”+1)=‘b’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63E4F7E-95EA-4A42-8880-D0053CD86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74553"/>
              </p:ext>
            </p:extLst>
          </p:nvPr>
        </p:nvGraphicFramePr>
        <p:xfrm>
          <a:off x="1782618" y="4001294"/>
          <a:ext cx="2318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82">
                  <a:extLst>
                    <a:ext uri="{9D8B030D-6E8A-4147-A177-3AD203B41FA5}">
                      <a16:colId xmlns:a16="http://schemas.microsoft.com/office/drawing/2014/main" val="2375089832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1808653508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935841805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88144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‘b’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‘c’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‘\0’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9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94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2.4 </a:t>
            </a:r>
            <a:r>
              <a:rPr lang="zh-CN" altLang="en-US" dirty="0"/>
              <a:t>运算符及表达式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2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运算符、优先级、结合性见表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。优先级高的先计算，相同时按结合性规定的计算顺序计算。可分如下几类：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位运算：按位与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、按位或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|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、按位异或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^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、左移、右移。左移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位相当于乘于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，右移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位相当于除于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算数运算：加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、乘*、除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关系运算：大于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、大等于、等于、小于、小等于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逻辑运算：逻辑与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、逻辑或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||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由于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逻辑值可以自动转换为整数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，因此，数学表达式的关系运算在转换为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表达式容易混淆整数值和逻辑值。假如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，则数学表达式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1&lt;x&lt;2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”的结果为假，但若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计算则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1&lt;x&lt;2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⇔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1&lt;3&lt;2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⇔1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&lt;2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⇔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真，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数学表达式实际上是两个关系运算的逻辑与，相当于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1&lt;x&amp;&amp;x&lt;2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31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601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赋值、选择与自增和自减运算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056601"/>
            <a:ext cx="10911840" cy="436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赋值语句也是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一种表达式。对于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x(2); x=x+3;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赋值语句中的表达式：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x+3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是加法运算表达式，其计算结果为传统右值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是赋值运算表达式，其计算结果为传统左值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x(x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5)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由于计算结果为传统左值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，故还可对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赋值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，相当于运算：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(x=x+3)=7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；结果为左值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选择运算使用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”?:”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构成， 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y=(x&gt;0)?1:0;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翻译成等价的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语句如下。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if(x&gt;0) y=1;       else     y=0;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前置运算“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++c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”、后置运算“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 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”为自增运算；相当于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c=c+1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，前置运算“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”、后置运算“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 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”为自减运算，相当于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c=c-1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。前置运算先运算再取值，后置运算先取值，再运算。如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c=2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x=++c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x=--c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x=c--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的值分别为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x=3, c=3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x=2, c=3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x=1, c=1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x=2, c=1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当数学表达式的分母或分子有优先级低于除法的运算符如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</a:rPr>
              <a:t>-</a:t>
            </a:r>
            <a:r>
              <a:rPr lang="zh-CN" altLang="en-US" sz="2400" dirty="0">
                <a:solidFill>
                  <a:prstClr val="black"/>
                </a:solidFill>
              </a:rPr>
              <a:t>时，在转换为对应的</a:t>
            </a:r>
            <a:r>
              <a:rPr lang="en-US" altLang="zh-CN" sz="2400" dirty="0">
                <a:solidFill>
                  <a:prstClr val="black"/>
                </a:solidFill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</a:rPr>
              <a:t>表达式时应使用括号括起分母或分子。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62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2.5 </a:t>
            </a:r>
            <a:r>
              <a:rPr lang="zh-CN" altLang="en-US" dirty="0"/>
              <a:t>结构与联合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4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结构是使用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定义的一组数据成员，每个成员都要分配相应的内存。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数据成员可以是基本数据类型如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数据成员也可以是复杂的结构或联合成员。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所有成员都可被任意函数访问。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不大于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bool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char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、枚举</a:t>
            </a:r>
            <a:r>
              <a:rPr lang="zh-CN" altLang="en-US" sz="20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、整型等类型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可以定义为使用若干位二进制的位段类型。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联合是使用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定义的一组数据成员，所有成员共用最大成员分配的内存。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数据成员可以是基本数据类型、结构或联合类型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所有成员都可被任意函数访问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类型不大于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的成员可以定义为使用若干位二进制的位段类型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结构和联合还可以包含函数成员。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30304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2.5 </a:t>
            </a:r>
            <a:r>
              <a:rPr lang="zh-CN" altLang="en-US" dirty="0"/>
              <a:t>结构与联合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77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x86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编译模式下，定义如下结构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 Person{	       	//</a:t>
            </a:r>
            <a:r>
              <a:rPr lang="en-US" altLang="zh-CN" dirty="0" err="1">
                <a:solidFill>
                  <a:prstClr val="black"/>
                </a:solidFill>
              </a:rPr>
              <a:t>sizeof</a:t>
            </a:r>
            <a:r>
              <a:rPr lang="en-US" altLang="zh-CN" dirty="0">
                <a:solidFill>
                  <a:prstClr val="black"/>
                </a:solidFill>
              </a:rPr>
              <a:t>(Person)=</a:t>
            </a:r>
            <a:r>
              <a:rPr lang="en-US" altLang="zh-CN" dirty="0" err="1">
                <a:solidFill>
                  <a:prstClr val="black"/>
                </a:solidFill>
              </a:rPr>
              <a:t>sizeof</a:t>
            </a:r>
            <a:r>
              <a:rPr lang="en-US" altLang="zh-CN" dirty="0">
                <a:solidFill>
                  <a:prstClr val="black"/>
                </a:solidFill>
              </a:rPr>
              <a:t>(const char*)+</a:t>
            </a:r>
            <a:r>
              <a:rPr lang="en-US" altLang="zh-CN" dirty="0" err="1">
                <a:solidFill>
                  <a:prstClr val="black"/>
                </a:solidFill>
              </a:rPr>
              <a:t>sizeof</a:t>
            </a:r>
            <a:r>
              <a:rPr lang="en-US" altLang="zh-CN" dirty="0">
                <a:solidFill>
                  <a:prstClr val="black"/>
                </a:solidFill>
              </a:rPr>
              <a:t>(int)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2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const char *name;	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定义实例数据成员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name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，不允许修改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name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指向的姓名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2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birthYear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		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定义实例数据成员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birthYear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2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liShiZhen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		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Person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类型的同时定义该类型的变量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liShiZhen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2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 Person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huaTuo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	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Person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类型后，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可省略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x86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编译模式下，定义如下联合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union Long {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。成员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共享内存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char	c;	 	//c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的内存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short	s;		//s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的内存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long	x;		//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(Long)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(char),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(short),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(long))=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(long)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}a;    Long b;		//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修改任意成员，都会同时修改其它成员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55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2.2 </a:t>
            </a:r>
            <a:r>
              <a:rPr lang="zh-CN" altLang="en-US" dirty="0"/>
              <a:t>预定义类型及值域和常量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类型的字节数与硬件、操作系统、编译有关。假定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VS1029</a:t>
            </a:r>
            <a:r>
              <a:rPr lang="zh-CN" altLang="en-US" sz="2400" dirty="0">
                <a:solidFill>
                  <a:prstClr val="black"/>
                </a:solidFill>
              </a:rPr>
              <a:t>采用</a:t>
            </a:r>
            <a:r>
              <a:rPr lang="en-US" altLang="zh-CN" sz="2400" dirty="0">
                <a:solidFill>
                  <a:prstClr val="black"/>
                </a:solidFill>
              </a:rPr>
              <a:t>X86</a:t>
            </a:r>
            <a:r>
              <a:rPr lang="zh-CN" altLang="en-US" sz="2400" dirty="0">
                <a:solidFill>
                  <a:prstClr val="black"/>
                </a:solidFill>
              </a:rPr>
              <a:t>编译模式。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：字节数不定。常表示函数无参或无返回值。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bool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：单字节布尔类型，取值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false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true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：单字节有符号字符类型，取值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-128~127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：两字节有符号整数类型，取值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-32768~32767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：四字节有符号整数类型，取值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~2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：四字节有符号整数类型，取值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~2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float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：四字节有符号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单精度浮点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数类型，取值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~10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字节有符号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双精度浮点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数类型，取值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308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~10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308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注意：默认一般整数常量当作为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类型，浮点常量当作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double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类型。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13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2.2 </a:t>
            </a:r>
            <a:r>
              <a:rPr lang="zh-CN" altLang="en-US" dirty="0"/>
              <a:t>预定义类型及值域和常量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前可加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unsigned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表示无符号数。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等价于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占用八字节。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(short)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≤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(int)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≤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(long)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(double)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≤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(long 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自动类型转换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路径：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char→unsigned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char→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short→unsigned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short→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int→unsigned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int→long→unsigned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long→float→double→long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数值零自动转换为布尔值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，数值非零转换为布尔值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强制类型转换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的格式为：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数值表达式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字符常量：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‘A’,‘a’,‘9’,‘\’’(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单引号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),‘\\’(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斜线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),‘\n’(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换新行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),‘\t’(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制表符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),‘\b’(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退格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整型常量：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9,04,0xA(int); 9U,04U,0xAU(unsigned int); 9L,04L,0xAL(long); 9UL, 04UL,0xAUL(unsigned long), 9LL,04LL,0xALL(long long); </a:t>
            </a:r>
          </a:p>
        </p:txBody>
      </p:sp>
    </p:spTree>
    <p:extLst>
      <p:ext uri="{BB962C8B-B14F-4D97-AF65-F5344CB8AC3E}">
        <p14:creationId xmlns:p14="http://schemas.microsoft.com/office/powerpoint/2010/main" val="336903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预定义类型的数值输出，如</a:t>
            </a:r>
            <a:r>
              <a:rPr lang="en-US" altLang="zh-CN" dirty="0"/>
              <a:t>:#include&lt;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en-US" dirty="0"/>
              <a:t>后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%d</a:t>
            </a:r>
            <a:r>
              <a:rPr lang="en-US" altLang="zh-CN" dirty="0"/>
              <a:t>”,4);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常量：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0.9, 3., .3, 2E10, 2.E10, .2E10, -2.5E-10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har: %c;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int: %d;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开始的输出格式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称为占位符。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输出无符号数用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十进制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，八进制数用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，十六进制用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整数表示宽度如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(“%5c”, ‘A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打印字符占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右对齐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%-5d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表示左对齐。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loat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%f;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%e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科学计数。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%g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自动选宽度小的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可对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设定宽度和精度及对齐方式。“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%-8.2f”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表示左对齐、总宽度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8(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包括符号位和小数部分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，其中精度为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位小数。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字符串输出：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。可设定宽度和对齐：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%5s”,”abc”)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字符串常量的类型：指向只读字符的指针即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 char *,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“的类型。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注意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abc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”)=3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，但要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个字节存储，最后存储字符‘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\0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’，表示串结束。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1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2.3 </a:t>
            </a:r>
            <a:r>
              <a:rPr lang="zh-CN" altLang="en-US" dirty="0"/>
              <a:t>变量及其类型解析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11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变量说明：描述变量的类型及名称，但没有初始化。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可以说明多次。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变量定义：描述变量的类型及名称，同时进行初始化。只能定义一次。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说明实例：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extern int x;   extern int x;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可以说明多次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定义实例：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x=3; extern int y=4; int z;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的初始值为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模块静态变量：使用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在函数外部</a:t>
            </a:r>
            <a:r>
              <a:rPr lang="zh-CN" altLang="en-US" sz="2400" dirty="0">
                <a:solidFill>
                  <a:prstClr val="black"/>
                </a:solidFill>
              </a:rPr>
              <a:t>定义的变量。可通过单目</a:t>
            </a:r>
            <a:r>
              <a:rPr lang="en-US" altLang="zh-CN" sz="2400" dirty="0">
                <a:solidFill>
                  <a:srgbClr val="FF0000"/>
                </a:solidFill>
              </a:rPr>
              <a:t>::</a:t>
            </a:r>
            <a:r>
              <a:rPr lang="zh-CN" altLang="en-US" sz="2400" dirty="0">
                <a:solidFill>
                  <a:prstClr val="black"/>
                </a:solidFill>
              </a:rPr>
              <a:t>访问。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局部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静态变量：使用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在函数内部</a:t>
            </a:r>
            <a:r>
              <a:rPr lang="zh-CN" altLang="en-US" sz="2400" dirty="0">
                <a:solidFill>
                  <a:prstClr val="black"/>
                </a:solidFill>
              </a:rPr>
              <a:t>定义的变量。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 int x, y;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模块静态变量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定义，默认初始值均为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main( ){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static int y;     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局部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静态变量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定义， 初始值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y=0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return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+x+y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分别访问模块静态变量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模块静态变量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局部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静态变量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7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2.3 </a:t>
            </a:r>
            <a:r>
              <a:rPr lang="zh-CN" altLang="en-US" dirty="0"/>
              <a:t>变量及其类型解析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40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只读变量：使用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说明或定义的变量，定义时必须同时初始化。当前程序只能读不能修改其值。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变量必须用常量表达式初始化，编译试图将使用变量方优化为常量。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可定义静态数据成员，但不能定义实例数据成员和函数参数。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易变变量：使用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说明或定义的变量，可以后初始化。当前程序没有修改其值，但是变量的值变了。不排出其它程序修改。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extern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x;   const int x=3;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必须显式初始化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extern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y;; volatile int y;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可不显式初始化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全局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，语句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if(y==2)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是有意义的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，因为易变变量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可以变为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任何值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2.3 </a:t>
            </a:r>
            <a:r>
              <a:rPr lang="zh-CN" altLang="en-US" dirty="0"/>
              <a:t>变量及其类型解析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00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在多任务环境下，定义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 volatile in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z=0;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”是由意义的，不排出其它程序修改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使其值易变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作为类型修饰符，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volatile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可以定义函数参数和返回值。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保留字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用于定义函数外部变量或函数外部静态变量、类内部的静态数据成员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，但不能定义实例</a:t>
            </a:r>
            <a:r>
              <a:rPr lang="zh-CN" altLang="en-US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数据成员和函数参数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inline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函数外部变量的作用域和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inline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函数外部静态变量一样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都是局限于当前代码文件的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，相当于默认加了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inline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定义的变量可以使用任意表达式初始化，但这样不能保证被优化。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2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指针及其类型理解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27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指针类型的变量使用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说明和定义，例如：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x=0; int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y=&amp;x;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指针变量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存放的是变量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的地址，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&amp;x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表示获取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的地址运算，表示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指针变量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涉及两个实体：变量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本身，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指向的变量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的类型都可以使用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 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const int x=3; 		</a:t>
            </a:r>
            <a:r>
              <a:rPr lang="en-US" altLang="zh-CN" sz="2000" dirty="0">
                <a:solidFill>
                  <a:prstClr val="black"/>
                </a:solidFill>
              </a:rPr>
              <a:t>//</a:t>
            </a:r>
            <a:r>
              <a:rPr lang="zh-CN" altLang="en-US" sz="2000" dirty="0">
                <a:solidFill>
                  <a:prstClr val="black"/>
                </a:solidFill>
              </a:rPr>
              <a:t>不可修改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zh-CN" altLang="en-US" sz="2000" dirty="0">
                <a:solidFill>
                  <a:prstClr val="black"/>
                </a:solidFill>
              </a:rPr>
              <a:t>的值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const int 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*y=&amp;x;	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可以修改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的值，但是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指向的</a:t>
            </a:r>
            <a:r>
              <a:rPr lang="en-US" altLang="zh-CN" sz="20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const int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实体不可修改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const int 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</a:t>
            </a:r>
            <a:r>
              <a:rPr lang="en-US" altLang="zh-CN" sz="20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const z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=&amp;x;	//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不可修改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的值，且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指向的</a:t>
            </a:r>
            <a:r>
              <a:rPr lang="en-US" altLang="zh-CN" sz="20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const int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实体也不可改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，地址为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2000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的值均为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2000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，表示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都指向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可被修改指向别的变量，但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z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197E7A-7241-4DE2-9D7D-1D8D0BA0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28" y="5117284"/>
            <a:ext cx="4638940" cy="1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5244</Words>
  <Application>Microsoft Office PowerPoint</Application>
  <PresentationFormat>宽屏</PresentationFormat>
  <Paragraphs>278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隶书</vt:lpstr>
      <vt:lpstr>Arial</vt:lpstr>
      <vt:lpstr>Cambria Math</vt:lpstr>
      <vt:lpstr>Times New Roman</vt:lpstr>
      <vt:lpstr>Wingdings</vt:lpstr>
      <vt:lpstr>Office 主题​​</vt:lpstr>
      <vt:lpstr>PowerPoint 演示文稿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  <vt:lpstr>第2章  类型、常量及变量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200</cp:revision>
  <dcterms:created xsi:type="dcterms:W3CDTF">2020-04-22T10:23:54Z</dcterms:created>
  <dcterms:modified xsi:type="dcterms:W3CDTF">2020-09-30T02:01:10Z</dcterms:modified>
</cp:coreProperties>
</file>