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6" r:id="rId3"/>
    <p:sldId id="368" r:id="rId4"/>
    <p:sldId id="371" r:id="rId5"/>
    <p:sldId id="372" r:id="rId6"/>
    <p:sldId id="373" r:id="rId7"/>
    <p:sldId id="354" r:id="rId8"/>
    <p:sldId id="362" r:id="rId9"/>
    <p:sldId id="374" r:id="rId10"/>
    <p:sldId id="364" r:id="rId11"/>
    <p:sldId id="375" r:id="rId12"/>
    <p:sldId id="376" r:id="rId13"/>
    <p:sldId id="363" r:id="rId14"/>
    <p:sldId id="377" r:id="rId15"/>
    <p:sldId id="378" r:id="rId16"/>
    <p:sldId id="379" r:id="rId17"/>
    <p:sldId id="380" r:id="rId18"/>
    <p:sldId id="381" r:id="rId19"/>
    <p:sldId id="382" r:id="rId20"/>
    <p:sldId id="370" r:id="rId21"/>
    <p:sldId id="369" r:id="rId22"/>
    <p:sldId id="366" r:id="rId23"/>
    <p:sldId id="383" r:id="rId24"/>
    <p:sldId id="367" r:id="rId25"/>
    <p:sldId id="384" r:id="rId26"/>
    <p:sldId id="385" r:id="rId27"/>
    <p:sldId id="389" r:id="rId28"/>
    <p:sldId id="386" r:id="rId29"/>
    <p:sldId id="387" r:id="rId30"/>
    <p:sldId id="388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0CF0C-C475-4597-B975-761023AE0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B7B5FE-657F-4D8B-84E3-E536CCD64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FAACB-5D95-4341-8E03-190B0476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D607A-C6EE-4D13-8E7B-0EDF0431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8F028-0370-44F9-A9C1-3B00EA53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7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B3D22-F3CA-4388-B307-CD410D37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48CEA9-13AA-475A-A86D-2F07E97FD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7C104-755C-4E0D-9F81-A888604E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0B4F1-94C5-4B38-8BBC-AB306924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26C39-16EC-4296-BF5E-FEB96E71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80373B-42B1-4F77-9762-3C13FFB14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7513F6-E5B9-47AB-AE23-22C67255A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5392D-DCDE-4D68-B1E9-730B2BE2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3CDE0-0D96-4F89-9406-34623574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9C6AB-9F40-41ED-A2EF-05E41758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FC112-8DDA-424A-8687-9B08C0F2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B34B4-F529-479F-8D3D-638208EC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F4AA9-D021-46EA-92FF-75A1EE98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398F7-9E36-4728-B2D9-613DBB61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505C4-5F65-4F3A-BC56-CDC583E1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0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DAFFF-1FD0-49A4-ABC8-C6B3BCCF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89BB2-69D8-4AEC-9DA6-59545E60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21129-1CE0-4747-9A14-F9136DD5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FE072-2FB1-43AE-920C-5C7CFCFB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E1053-7032-4F3B-953F-99BEA37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6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29E13-2A25-4E8A-8D6A-3D8F0087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7B380-0545-4A23-A627-821B53F64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A65105-301E-4376-9902-AA7FB720E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762A9-08E1-40A9-8209-F190BB32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84DA0-3903-4EED-941D-4CD4068B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55038-3152-49B8-B12B-6C0C2561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2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3C9AB-7816-46C9-8626-C82D5599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8DD6A-22B3-42BE-86F7-5571FCAF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4259E3-A6F7-4163-B36C-A0CD3161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05018B-3435-4D69-9FE6-C24A90CA8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8F1995-AA67-4C7F-953C-F1D51CF79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ADC97C-91A9-41E5-BC8F-23F7B4CC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59A81E-6710-4AB7-8C28-B9F5FAB1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5CB70-63F3-44A8-AA4B-0F3D6898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2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2E9F9-1E38-4E49-80E4-243A184B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ECDB1F-C0A8-481F-BC96-1D0BA310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46FF67-8CFB-454F-B47C-BB280741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E252D3-E73D-48DD-9431-DE99E94C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0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654011-230D-4A0C-AF29-B14A77EF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8A4FE-5206-4BB1-AB85-473ED288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50D088-C531-48B5-AE41-2B221EC7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C78DB-51CF-4FA9-B53E-FE1F9320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B8352-0694-4CBC-83D4-FAB43289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9AA069-C76B-484B-AE2F-2B81413B1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3AAC2-59E6-47B2-A4C9-A7653A73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25DDE-C59F-48F4-B077-0BB817E3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0200E-8EA2-45D8-959D-94A11256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60032-65D6-4CF1-BE29-B7AAF208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4ADBB6-84E9-4DFE-AF51-FD1D931C3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DEF10-CA04-4BD5-9028-E99698393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71394-226A-4C6E-8662-5A59A2E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0503B-4B4C-4709-BEA5-E0D3B3E5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6B1C9-2E73-40D7-84DE-8722119B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3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62292C-D63E-43C6-BEE6-7859A615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D22FE6-45C3-4A8F-957E-C710D2A1B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21465-63E9-43E4-AFA8-64101752F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32EFA-BE2A-40A7-A0E8-44F720E634F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B7F57-5C28-44F9-BD9D-A46592A8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604EA-7B0E-4EE1-90EB-A235A0EEC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2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53150-BEC9-4ECB-B4DD-8BAF2D565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6D3A65-6862-43F3-B0B7-10205FFD7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0254CA-192B-4969-915C-E83C3C3AB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C9F472-CBA2-4177-8CA7-DD302FC90870}"/>
              </a:ext>
            </a:extLst>
          </p:cNvPr>
          <p:cNvSpPr/>
          <p:nvPr/>
        </p:nvSpPr>
        <p:spPr>
          <a:xfrm>
            <a:off x="3573710" y="1359673"/>
            <a:ext cx="83806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程序设计精要教程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F85761-B2E6-4E27-8353-63D7D448F057}"/>
              </a:ext>
            </a:extLst>
          </p:cNvPr>
          <p:cNvSpPr/>
          <p:nvPr/>
        </p:nvSpPr>
        <p:spPr>
          <a:xfrm>
            <a:off x="6600253" y="4703544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华中科技大学</a:t>
            </a:r>
          </a:p>
        </p:txBody>
      </p:sp>
    </p:spTree>
    <p:extLst>
      <p:ext uri="{BB962C8B-B14F-4D97-AF65-F5344CB8AC3E}">
        <p14:creationId xmlns:p14="http://schemas.microsoft.com/office/powerpoint/2010/main" val="171399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4A61E7-02B3-4CFF-A772-DF21D18DA15B}"/>
              </a:ext>
            </a:extLst>
          </p:cNvPr>
          <p:cNvSpPr txBox="1"/>
          <p:nvPr/>
        </p:nvSpPr>
        <p:spPr>
          <a:xfrm>
            <a:off x="920692" y="1631664"/>
            <a:ext cx="10515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例</a:t>
            </a:r>
            <a:r>
              <a:rPr lang="en-US" altLang="zh-CN" b="1" dirty="0"/>
              <a:t>4.2</a:t>
            </a:r>
            <a:r>
              <a:rPr lang="zh-CN" altLang="en-US" b="1" dirty="0"/>
              <a:t>本例说明</a:t>
            </a:r>
            <a:r>
              <a:rPr lang="en-US" altLang="zh-CN" b="1" dirty="0"/>
              <a:t>exit</a:t>
            </a:r>
            <a:r>
              <a:rPr lang="zh-CN" altLang="en-US" b="1" dirty="0"/>
              <a:t>和</a:t>
            </a:r>
            <a:r>
              <a:rPr lang="en-US" altLang="zh-CN" b="1" dirty="0"/>
              <a:t>abort</a:t>
            </a:r>
            <a:r>
              <a:rPr lang="zh-CN" altLang="en-US" b="1" dirty="0"/>
              <a:t>的正确使用方法。</a:t>
            </a:r>
          </a:p>
          <a:p>
            <a:r>
              <a:rPr lang="en-US" altLang="zh-CN" b="1" dirty="0"/>
              <a:t>#include &lt;</a:t>
            </a:r>
            <a:r>
              <a:rPr lang="en-US" altLang="zh-CN" b="1" dirty="0" err="1"/>
              <a:t>process.h</a:t>
            </a:r>
            <a:r>
              <a:rPr lang="en-US" altLang="zh-CN" b="1" dirty="0"/>
              <a:t>&gt;</a:t>
            </a:r>
          </a:p>
          <a:p>
            <a:r>
              <a:rPr lang="en-US" altLang="zh-CN" b="1" dirty="0"/>
              <a:t>#include “string.cpp”  	//</a:t>
            </a:r>
            <a:r>
              <a:rPr lang="zh-CN" altLang="en-US" b="1" dirty="0"/>
              <a:t>不提倡这样</a:t>
            </a:r>
            <a:r>
              <a:rPr lang="en-US" altLang="zh-CN" b="1" dirty="0"/>
              <a:t>include</a:t>
            </a:r>
            <a:r>
              <a:rPr lang="zh-CN" altLang="en-US" b="1" dirty="0"/>
              <a:t>：因为</a:t>
            </a:r>
            <a:r>
              <a:rPr lang="en-US" altLang="zh-CN" b="1" dirty="0"/>
              <a:t>string.cpp</a:t>
            </a:r>
            <a:r>
              <a:rPr lang="zh-CN" altLang="en-US" b="1" dirty="0"/>
              <a:t>内有函数定义</a:t>
            </a:r>
          </a:p>
          <a:p>
            <a:r>
              <a:rPr lang="en-US" altLang="zh-CN" b="1" dirty="0"/>
              <a:t>STRING x("global");	//</a:t>
            </a:r>
            <a:r>
              <a:rPr lang="zh-CN" altLang="en-US" b="1" dirty="0"/>
              <a:t>自动调用构造函数初始化</a:t>
            </a:r>
            <a:r>
              <a:rPr lang="en-US" altLang="zh-CN" b="1" dirty="0"/>
              <a:t>x</a:t>
            </a:r>
          </a:p>
          <a:p>
            <a:r>
              <a:rPr lang="en-US" altLang="zh-CN" b="1" dirty="0"/>
              <a:t>void main(void){</a:t>
            </a:r>
          </a:p>
          <a:p>
            <a:r>
              <a:rPr lang="en-US" altLang="zh-CN" b="1" dirty="0"/>
              <a:t>      short error=0;</a:t>
            </a:r>
          </a:p>
          <a:p>
            <a:r>
              <a:rPr lang="en-US" altLang="zh-CN" b="1" dirty="0"/>
              <a:t>      STRING y("local");	//</a:t>
            </a:r>
            <a:r>
              <a:rPr lang="zh-CN" altLang="en-US" b="1" dirty="0"/>
              <a:t>自动调用构造函数初始化</a:t>
            </a:r>
            <a:r>
              <a:rPr lang="en-US" altLang="zh-CN" b="1" dirty="0"/>
              <a:t>y</a:t>
            </a:r>
          </a:p>
          <a:p>
            <a:r>
              <a:rPr lang="en-US" altLang="zh-CN" b="1" dirty="0"/>
              <a:t>  </a:t>
            </a:r>
            <a:r>
              <a:rPr lang="zh-CN" altLang="en-US" b="1" dirty="0"/>
              <a:t>    </a:t>
            </a:r>
            <a:r>
              <a:rPr lang="en-US" altLang="zh-CN" b="1" dirty="0"/>
              <a:t>switch(error) {</a:t>
            </a:r>
          </a:p>
          <a:p>
            <a:r>
              <a:rPr lang="en-US" altLang="zh-CN" b="1" dirty="0"/>
              <a:t>      case  0: return;  	//</a:t>
            </a:r>
            <a:r>
              <a:rPr lang="zh-CN" altLang="en-US" b="1" dirty="0"/>
              <a:t>正常返回时自动析构</a:t>
            </a:r>
            <a:r>
              <a:rPr lang="en-US" altLang="zh-CN" b="1" dirty="0"/>
              <a:t>x</a:t>
            </a:r>
            <a:r>
              <a:rPr lang="zh-CN" altLang="en-US" b="1" dirty="0"/>
              <a:t>、</a:t>
            </a:r>
            <a:r>
              <a:rPr lang="en-US" altLang="zh-CN" b="1" dirty="0"/>
              <a:t>y</a:t>
            </a:r>
          </a:p>
          <a:p>
            <a:r>
              <a:rPr lang="en-US" altLang="zh-CN" b="1" dirty="0"/>
              <a:t>      case  1: </a:t>
            </a:r>
            <a:r>
              <a:rPr lang="en-US" altLang="zh-CN" b="1" dirty="0" err="1"/>
              <a:t>y.~STRING</a:t>
            </a:r>
            <a:r>
              <a:rPr lang="en-US" altLang="zh-CN" b="1" dirty="0"/>
              <a:t>( );	//</a:t>
            </a:r>
            <a:r>
              <a:rPr lang="zh-CN" altLang="en-US" b="1" dirty="0"/>
              <a:t>为防内存泄漏，</a:t>
            </a:r>
            <a:r>
              <a:rPr lang="en-US" altLang="zh-CN" b="1" dirty="0"/>
              <a:t>exit</a:t>
            </a:r>
            <a:r>
              <a:rPr lang="zh-CN" altLang="en-US" b="1" dirty="0"/>
              <a:t>退出前必须显式析构</a:t>
            </a:r>
            <a:r>
              <a:rPr lang="en-US" altLang="zh-CN" b="1" dirty="0"/>
              <a:t>y</a:t>
            </a:r>
          </a:p>
          <a:p>
            <a:r>
              <a:rPr lang="en-US" altLang="zh-CN" b="1" dirty="0"/>
              <a:t>            	    exit(1);		    </a:t>
            </a:r>
          </a:p>
          <a:p>
            <a:r>
              <a:rPr lang="en-US" altLang="zh-CN" b="1" dirty="0"/>
              <a:t>      default: </a:t>
            </a:r>
            <a:r>
              <a:rPr lang="en-US" altLang="zh-CN" b="1" dirty="0" err="1"/>
              <a:t>x.~STRING</a:t>
            </a:r>
            <a:r>
              <a:rPr lang="en-US" altLang="zh-CN" b="1" dirty="0"/>
              <a:t>( );	//</a:t>
            </a:r>
            <a:r>
              <a:rPr lang="zh-CN" altLang="en-US" b="1" dirty="0"/>
              <a:t>为防内存泄漏，</a:t>
            </a:r>
            <a:r>
              <a:rPr lang="en-US" altLang="zh-CN" b="1" dirty="0"/>
              <a:t>abort</a:t>
            </a:r>
            <a:r>
              <a:rPr lang="zh-CN" altLang="en-US" b="1" dirty="0"/>
              <a:t>退出前须显式析构</a:t>
            </a:r>
            <a:r>
              <a:rPr lang="en-US" altLang="zh-CN" b="1" dirty="0"/>
              <a:t>x</a:t>
            </a:r>
            <a:r>
              <a:rPr lang="zh-CN" altLang="en-US" b="1" dirty="0"/>
              <a:t>、</a:t>
            </a:r>
            <a:r>
              <a:rPr lang="en-US" altLang="zh-CN" b="1" dirty="0"/>
              <a:t>y</a:t>
            </a:r>
          </a:p>
          <a:p>
            <a:r>
              <a:rPr lang="en-US" altLang="zh-CN" b="1" dirty="0"/>
              <a:t>	    </a:t>
            </a:r>
            <a:r>
              <a:rPr lang="en-US" altLang="zh-CN" b="1" dirty="0" err="1"/>
              <a:t>y.~STRING</a:t>
            </a:r>
            <a:r>
              <a:rPr lang="en-US" altLang="zh-CN" b="1" dirty="0"/>
              <a:t>( ); </a:t>
            </a:r>
          </a:p>
          <a:p>
            <a:r>
              <a:rPr lang="en-US" altLang="zh-CN" b="1" dirty="0"/>
              <a:t>	    abort( );</a:t>
            </a:r>
          </a:p>
          <a:p>
            <a:r>
              <a:rPr lang="en-US" altLang="zh-CN" b="1" dirty="0"/>
              <a:t>       }</a:t>
            </a:r>
          </a:p>
          <a:p>
            <a:r>
              <a:rPr lang="en-US" altLang="zh-CN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9880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4.1  </a:t>
            </a:r>
            <a:r>
              <a:rPr lang="zh-CN" altLang="en-US" dirty="0"/>
              <a:t>类的声明及定义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接受与删除编译自动生成的函数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</a:rPr>
              <a:t>default</a:t>
            </a:r>
            <a:r>
              <a:rPr lang="zh-CN" altLang="en-US" sz="2400" b="1" dirty="0">
                <a:latin typeface="Times New Roman" panose="02020603050405020304" pitchFamily="18" charset="0"/>
              </a:rPr>
              <a:t>接受</a:t>
            </a:r>
            <a:r>
              <a:rPr lang="en-US" altLang="zh-CN" sz="2400" b="1" dirty="0">
                <a:latin typeface="Times New Roman" panose="02020603050405020304" pitchFamily="18" charset="0"/>
              </a:rPr>
              <a:t>, delete</a:t>
            </a:r>
            <a:r>
              <a:rPr lang="zh-CN" altLang="en-US" sz="2400" b="1" dirty="0">
                <a:latin typeface="Times New Roman" panose="02020603050405020304" pitchFamily="18" charset="0"/>
              </a:rPr>
              <a:t>：删除。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A90801-7738-40A8-8C81-BF6ABC596AEE}"/>
              </a:ext>
            </a:extLst>
          </p:cNvPr>
          <p:cNvSpPr txBox="1"/>
          <p:nvPr/>
        </p:nvSpPr>
        <p:spPr>
          <a:xfrm>
            <a:off x="838200" y="2838476"/>
            <a:ext cx="1073021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例</a:t>
            </a:r>
            <a:r>
              <a:rPr lang="en-US" altLang="zh-CN" b="1" dirty="0"/>
              <a:t>4.4</a:t>
            </a:r>
            <a:r>
              <a:rPr lang="zh-CN" altLang="en-US" b="1" dirty="0"/>
              <a:t>使用</a:t>
            </a:r>
            <a:r>
              <a:rPr lang="en-US" altLang="zh-CN" b="1" dirty="0"/>
              <a:t>delete</a:t>
            </a:r>
            <a:r>
              <a:rPr lang="zh-CN" altLang="en-US" b="1" dirty="0"/>
              <a:t>禁止构造函数以及</a:t>
            </a:r>
            <a:r>
              <a:rPr lang="en-US" altLang="zh-CN" b="1" dirty="0"/>
              <a:t>default</a:t>
            </a:r>
            <a:r>
              <a:rPr lang="zh-CN" altLang="en-US" b="1" dirty="0"/>
              <a:t>接受构造函数。</a:t>
            </a:r>
          </a:p>
          <a:p>
            <a:r>
              <a:rPr lang="en-US" altLang="zh-CN" b="1" dirty="0"/>
              <a:t>struct A {</a:t>
            </a:r>
          </a:p>
          <a:p>
            <a:r>
              <a:rPr lang="en-US" altLang="zh-CN" b="1" dirty="0"/>
              <a:t>    int x=0;</a:t>
            </a:r>
          </a:p>
          <a:p>
            <a:r>
              <a:rPr lang="en-US" altLang="zh-CN" b="1" dirty="0"/>
              <a:t>    A( ) = delete;		//</a:t>
            </a:r>
            <a:r>
              <a:rPr lang="zh-CN" altLang="en-US" b="1" dirty="0"/>
              <a:t>删除产生构造函数</a:t>
            </a:r>
            <a:r>
              <a:rPr lang="en-US" altLang="zh-CN" b="1" dirty="0"/>
              <a:t>A( )</a:t>
            </a:r>
          </a:p>
          <a:p>
            <a:r>
              <a:rPr lang="en-US" altLang="zh-CN" b="1" dirty="0"/>
              <a:t>    A(int m): x(m) { }</a:t>
            </a:r>
          </a:p>
          <a:p>
            <a:r>
              <a:rPr lang="en-US" altLang="zh-CN" b="1" dirty="0"/>
              <a:t>    A(const </a:t>
            </a:r>
            <a:r>
              <a:rPr lang="en-US" altLang="zh-CN" b="1" dirty="0" err="1"/>
              <a:t>A&amp;a</a:t>
            </a:r>
            <a:r>
              <a:rPr lang="en-US" altLang="zh-CN" b="1" dirty="0"/>
              <a:t>) = default;	//</a:t>
            </a:r>
            <a:r>
              <a:rPr lang="zh-CN" altLang="en-US" b="1" dirty="0"/>
              <a:t>接受编译生成的拷贝构造函数</a:t>
            </a:r>
            <a:r>
              <a:rPr lang="en-US" altLang="zh-CN" b="1" dirty="0"/>
              <a:t>A(const A&amp;)</a:t>
            </a:r>
          </a:p>
          <a:p>
            <a:r>
              <a:rPr lang="en-US" altLang="zh-CN" b="1" dirty="0"/>
              <a:t>};</a:t>
            </a:r>
          </a:p>
          <a:p>
            <a:r>
              <a:rPr lang="en-US" altLang="zh-CN" b="1" dirty="0"/>
              <a:t>void main(void) {</a:t>
            </a:r>
          </a:p>
          <a:p>
            <a:r>
              <a:rPr lang="en-US" altLang="zh-CN" b="1" dirty="0"/>
              <a:t>    A x(2);			//</a:t>
            </a:r>
            <a:r>
              <a:rPr lang="zh-CN" altLang="en-US" b="1" dirty="0"/>
              <a:t>调用程序员自定义的单参构造函数</a:t>
            </a:r>
            <a:r>
              <a:rPr lang="en-US" altLang="zh-CN" b="1" dirty="0"/>
              <a:t>A(int)</a:t>
            </a:r>
          </a:p>
          <a:p>
            <a:r>
              <a:rPr lang="en-US" altLang="zh-CN" b="1" dirty="0"/>
              <a:t>    A y(x);			//</a:t>
            </a:r>
            <a:r>
              <a:rPr lang="zh-CN" altLang="en-US" b="1" dirty="0"/>
              <a:t>调用编译生成的拷贝构造函数</a:t>
            </a:r>
            <a:r>
              <a:rPr lang="en-US" altLang="zh-CN" b="1" dirty="0"/>
              <a:t>A(const A&amp;)</a:t>
            </a:r>
          </a:p>
          <a:p>
            <a:r>
              <a:rPr lang="en-US" altLang="zh-CN" b="1" dirty="0"/>
              <a:t>    //A u;			//</a:t>
            </a:r>
            <a:r>
              <a:rPr lang="zh-CN" altLang="en-US" b="1" dirty="0"/>
              <a:t>错误：</a:t>
            </a:r>
            <a:r>
              <a:rPr lang="en-US" altLang="zh-CN" b="1" dirty="0"/>
              <a:t>u</a:t>
            </a:r>
            <a:r>
              <a:rPr lang="zh-CN" altLang="en-US" b="1" dirty="0"/>
              <a:t>要调用构造函数</a:t>
            </a:r>
            <a:r>
              <a:rPr lang="en-US" altLang="zh-CN" b="1" dirty="0"/>
              <a:t>A( )</a:t>
            </a:r>
            <a:r>
              <a:rPr lang="zh-CN" altLang="en-US" b="1" dirty="0"/>
              <a:t>，但</a:t>
            </a:r>
            <a:r>
              <a:rPr lang="en-US" altLang="zh-CN" b="1" dirty="0"/>
              <a:t>A( )</a:t>
            </a:r>
            <a:r>
              <a:rPr lang="zh-CN" altLang="en-US" b="1" dirty="0"/>
              <a:t>被删除	</a:t>
            </a:r>
          </a:p>
          <a:p>
            <a:r>
              <a:rPr lang="en-US" altLang="zh-CN" b="1" dirty="0"/>
              <a:t>    A v( );			//</a:t>
            </a:r>
            <a:r>
              <a:rPr lang="zh-CN" altLang="en-US" b="1" dirty="0"/>
              <a:t>正确：说明外部无参非成员函数</a:t>
            </a:r>
            <a:r>
              <a:rPr lang="en-US" altLang="zh-CN" b="1" dirty="0"/>
              <a:t>v</a:t>
            </a:r>
            <a:r>
              <a:rPr lang="zh-CN" altLang="en-US" b="1" dirty="0"/>
              <a:t>，且返回类型为</a:t>
            </a:r>
            <a:r>
              <a:rPr lang="en-US" altLang="zh-CN" b="1" dirty="0"/>
              <a:t>A</a:t>
            </a:r>
          </a:p>
          <a:p>
            <a:r>
              <a:rPr lang="en-US" altLang="zh-CN" b="1" dirty="0"/>
              <a:t>}//“A v( );”</a:t>
            </a:r>
            <a:r>
              <a:rPr lang="zh-CN" altLang="en-US" b="1" dirty="0"/>
              <a:t>等价于“</a:t>
            </a:r>
            <a:r>
              <a:rPr lang="en-US" altLang="zh-CN" b="1" dirty="0"/>
              <a:t>extern  A v( );”</a:t>
            </a:r>
          </a:p>
        </p:txBody>
      </p:sp>
    </p:spTree>
    <p:extLst>
      <p:ext uri="{BB962C8B-B14F-4D97-AF65-F5344CB8AC3E}">
        <p14:creationId xmlns:p14="http://schemas.microsoft.com/office/powerpoint/2010/main" val="3071510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4.2 </a:t>
            </a:r>
            <a:r>
              <a:rPr lang="zh-CN" altLang="en-US" dirty="0"/>
              <a:t>成员访问权限及其访问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38200" y="2413744"/>
            <a:ext cx="10461211" cy="3459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封装机制规定了数据成员、函数成员和类型成员的访问权限。包括三类：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private</a:t>
            </a:r>
            <a:r>
              <a:rPr lang="zh-CN" altLang="en-US" sz="2000" b="1" dirty="0">
                <a:latin typeface="Times New Roman" panose="02020603050405020304" pitchFamily="18" charset="0"/>
              </a:rPr>
              <a:t>：私有成员，本类函数成员可以访问；派生类函数成员、其他类函数成员和普通函数都不能访问。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protected</a:t>
            </a:r>
            <a:r>
              <a:rPr lang="zh-CN" altLang="en-US" sz="2000" b="1" dirty="0">
                <a:latin typeface="Times New Roman" panose="02020603050405020304" pitchFamily="18" charset="0"/>
              </a:rPr>
              <a:t>：保护成员，本类和派生类的函数成员可以访问，其他类函数成员和普通函数都不能访问。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public</a:t>
            </a:r>
            <a:r>
              <a:rPr lang="zh-CN" altLang="en-US" sz="2000" b="1" dirty="0">
                <a:latin typeface="Times New Roman" panose="02020603050405020304" pitchFamily="18" charset="0"/>
              </a:rPr>
              <a:t>：公有成员，任何函数均可访问。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类的友元不受这些限制，可以访问类的所有成员。另外，通过强制类型转换可突破访问权限的限制。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构造函数和析构函数可以定义为任何访问权限。不能访问构造函数则无法用其初始化对象。</a:t>
            </a:r>
          </a:p>
        </p:txBody>
      </p:sp>
    </p:spTree>
    <p:extLst>
      <p:ext uri="{BB962C8B-B14F-4D97-AF65-F5344CB8AC3E}">
        <p14:creationId xmlns:p14="http://schemas.microsoft.com/office/powerpoint/2010/main" val="3831785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03750D5-8D35-449A-86C0-843316AA63FD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752600"/>
            <a:ext cx="8153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【例</a:t>
            </a:r>
            <a:r>
              <a:rPr lang="en-US" altLang="zh-CN" b="1" dirty="0"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</a:rPr>
              <a:t>.</a:t>
            </a:r>
            <a:r>
              <a:rPr lang="en-US" altLang="zh-CN" b="1" dirty="0">
                <a:latin typeface="Times New Roman" panose="02020603050405020304" pitchFamily="18" charset="0"/>
              </a:rPr>
              <a:t>5</a:t>
            </a:r>
            <a:r>
              <a:rPr lang="zh-CN" altLang="en-US" b="1" dirty="0">
                <a:latin typeface="Times New Roman" panose="02020603050405020304" pitchFamily="18" charset="0"/>
              </a:rPr>
              <a:t>】为女性定义</a:t>
            </a:r>
            <a:r>
              <a:rPr lang="en-US" altLang="zh-CN" b="1" dirty="0">
                <a:latin typeface="Times New Roman" panose="02020603050405020304" pitchFamily="18" charset="0"/>
              </a:rPr>
              <a:t>FEMALE</a:t>
            </a:r>
            <a:r>
              <a:rPr lang="zh-CN" altLang="en-US" b="1" dirty="0">
                <a:latin typeface="Times New Roman" panose="02020603050405020304" pitchFamily="18" charset="0"/>
              </a:rPr>
              <a:t>类。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</a:t>
            </a:r>
            <a:r>
              <a:rPr lang="en-US" altLang="zh-CN" sz="2400" b="1" dirty="0">
                <a:latin typeface="Times New Roman" panose="02020603050405020304" pitchFamily="18" charset="0"/>
              </a:rPr>
              <a:t>class  FEMALE{	    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缺省访问权限为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private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    int  age;  	    //</a:t>
            </a:r>
            <a:r>
              <a:rPr lang="zh-CN" altLang="en-US" sz="2400" b="1" dirty="0">
                <a:latin typeface="Times New Roman" panose="02020603050405020304" pitchFamily="18" charset="0"/>
              </a:rPr>
              <a:t>私有的</a:t>
            </a:r>
            <a:r>
              <a:rPr lang="en-US" altLang="zh-CN" sz="2400" b="1" dirty="0">
                <a:latin typeface="Times New Roman" panose="02020603050405020304" pitchFamily="18" charset="0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</a:rPr>
              <a:t>自己的成员和友员可访问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public:</a:t>
            </a:r>
            <a:r>
              <a:rPr lang="en-US" altLang="zh-CN" sz="2400" b="1" dirty="0">
                <a:latin typeface="Times New Roman" panose="02020603050405020304" pitchFamily="18" charset="0"/>
              </a:rPr>
              <a:t>		    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访问权限改为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public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    typedef char *NAME;     //</a:t>
            </a:r>
            <a:r>
              <a:rPr lang="zh-CN" altLang="en-US" sz="2400" b="1" dirty="0">
                <a:latin typeface="Times New Roman" panose="02020603050405020304" pitchFamily="18" charset="0"/>
              </a:rPr>
              <a:t>公有的，都能访问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	protected:	</a:t>
            </a:r>
            <a:r>
              <a:rPr lang="en-US" altLang="zh-CN" sz="2400" b="1" dirty="0">
                <a:latin typeface="Times New Roman" panose="02020603050405020304" pitchFamily="18" charset="0"/>
              </a:rPr>
              <a:t>	    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访问权限改为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protected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    NAME nickname;  //</a:t>
            </a:r>
            <a:r>
              <a:rPr lang="zh-CN" altLang="en-US" sz="2400" b="1" dirty="0">
                <a:latin typeface="Times New Roman" panose="02020603050405020304" pitchFamily="18" charset="0"/>
              </a:rPr>
              <a:t>自己的和派生类成员、友员可访问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	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NAME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getnickname</a:t>
            </a:r>
            <a:r>
              <a:rPr lang="en-US" altLang="zh-CN" sz="2400" b="1" dirty="0">
                <a:latin typeface="Times New Roman" panose="02020603050405020304" pitchFamily="18" charset="0"/>
              </a:rPr>
              <a:t>( );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public:	</a:t>
            </a:r>
            <a:r>
              <a:rPr lang="en-US" altLang="zh-CN" sz="2400" b="1" dirty="0">
                <a:latin typeface="Times New Roman" panose="02020603050405020304" pitchFamily="18" charset="0"/>
              </a:rPr>
              <a:t>	    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访问权限改为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public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    NAME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name</a:t>
            </a:r>
            <a:r>
              <a:rPr lang="en-US" altLang="zh-CN" sz="2400" b="1" dirty="0">
                <a:latin typeface="Times New Roman" panose="02020603050405020304" pitchFamily="18" charset="0"/>
              </a:rPr>
              <a:t>;	    //</a:t>
            </a:r>
            <a:r>
              <a:rPr lang="zh-CN" altLang="en-US" sz="2400" b="1" dirty="0">
                <a:latin typeface="Times New Roman" panose="02020603050405020304" pitchFamily="18" charset="0"/>
              </a:rPr>
              <a:t>公有的，都能访问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	};</a:t>
            </a:r>
          </a:p>
        </p:txBody>
      </p:sp>
    </p:spTree>
    <p:extLst>
      <p:ext uri="{BB962C8B-B14F-4D97-AF65-F5344CB8AC3E}">
        <p14:creationId xmlns:p14="http://schemas.microsoft.com/office/powerpoint/2010/main" val="2287641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6" name="Rectangle 1027">
            <a:extLst>
              <a:ext uri="{FF2B5EF4-FFF2-40B4-BE49-F238E27FC236}">
                <a16:creationId xmlns:a16="http://schemas.microsoft.com/office/drawing/2014/main" id="{1B3B36F9-876F-44D1-96FF-09616DCB3274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608589"/>
            <a:ext cx="800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FEMALE::NAME FEMALE::getnickname( ){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return  nickname; 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自己的函数成员访问自己的成员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void  main(void){	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//main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没有定义为类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FEMALE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的友员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FEMALE  w; 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FEMALE::NAME(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FEMALE::</a:t>
            </a:r>
            <a:r>
              <a:rPr lang="en-US" altLang="zh-CN" sz="2400" b="1">
                <a:latin typeface="Times New Roman" panose="02020603050405020304" pitchFamily="18" charset="0"/>
              </a:rPr>
              <a:t>*f)( ); //</a:t>
            </a:r>
            <a:r>
              <a:rPr lang="zh-CN" altLang="en-US" sz="2400">
                <a:latin typeface="Times New Roman" panose="02020603050405020304" pitchFamily="18" charset="0"/>
              </a:rPr>
              <a:t>原书报不可访问错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FEMALE::NAME n;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n=w.name;	  	     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任何函数都能访问公有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name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n=w.nickname; 	     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错误，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main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不得访问保护成员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n=w.getnickname( );  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错误，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main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不得调用保护成员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int  d=w.age;    	     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错误，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main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不得访问私有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age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f=&amp;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FEMALE::</a:t>
            </a:r>
            <a:r>
              <a:rPr lang="en-US" altLang="zh-CN" sz="2400" b="1">
                <a:latin typeface="Times New Roman" panose="02020603050405020304" pitchFamily="18" charset="0"/>
              </a:rPr>
              <a:t>getnickname; 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错误,不得取保护成员地址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}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715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4.3  </a:t>
            </a:r>
            <a:r>
              <a:rPr lang="zh-CN" altLang="en-US" dirty="0"/>
              <a:t>内联、匿名类及位段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38200" y="2413744"/>
            <a:ext cx="10461211" cy="313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函数成员的内联说明：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在类体内定义的任何函数成员都会自动内联。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在类内或类外使用</a:t>
            </a:r>
            <a:r>
              <a:rPr lang="en-US" altLang="zh-CN" sz="2400" b="1" dirty="0">
                <a:latin typeface="Times New Roman" panose="02020603050405020304" pitchFamily="18" charset="0"/>
              </a:rPr>
              <a:t>inline</a:t>
            </a:r>
            <a:r>
              <a:rPr lang="zh-CN" altLang="en-US" sz="2400" b="1" dirty="0">
                <a:latin typeface="Times New Roman" panose="02020603050405020304" pitchFamily="18" charset="0"/>
              </a:rPr>
              <a:t>保留字说明函数成员。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内联失败：有分支类语句、定义在使用后，取函数地址，定义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纯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虚函数。 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内联函数成员的作用域局限于当前代码文件。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匿名类函数成员只能在类体内定义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内联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函数局部类的函数成员只能在类体内定义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内联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，某些编译器不支持局部类。 	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484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31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4.3  </a:t>
            </a:r>
            <a:r>
              <a:rPr lang="zh-CN" altLang="en-US" dirty="0"/>
              <a:t>内联、匿名类及位段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38200" y="2413744"/>
            <a:ext cx="10461211" cy="1789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对于没有对象的匿名联合，</a:t>
            </a:r>
            <a:r>
              <a:rPr lang="en-US" altLang="zh-CN" sz="2400" b="1" dirty="0">
                <a:latin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</a:rPr>
              <a:t>兼容</a:t>
            </a:r>
            <a:r>
              <a:rPr lang="en-US" altLang="zh-CN" sz="2400" b="1" dirty="0">
                <a:latin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</a:rPr>
              <a:t>的用法：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没有对象的全局匿名联合必须定义为</a:t>
            </a:r>
            <a:r>
              <a:rPr lang="en-US" altLang="zh-CN" sz="2000" b="1" dirty="0">
                <a:latin typeface="Times New Roman" panose="02020603050405020304" pitchFamily="18" charset="0"/>
              </a:rPr>
              <a:t>static</a:t>
            </a:r>
            <a:r>
              <a:rPr lang="zh-CN" altLang="en-US" sz="2000" b="1" dirty="0">
                <a:latin typeface="Times New Roman" panose="02020603050405020304" pitchFamily="18" charset="0"/>
              </a:rPr>
              <a:t>，局部的匿名联合不能定义为</a:t>
            </a:r>
            <a:r>
              <a:rPr lang="en-US" altLang="zh-CN" sz="2000" b="1" dirty="0">
                <a:latin typeface="Times New Roman" panose="02020603050405020304" pitchFamily="18" charset="0"/>
              </a:rPr>
              <a:t>static </a:t>
            </a:r>
            <a:r>
              <a:rPr lang="zh-CN" altLang="en-US" sz="2000" b="1" dirty="0">
                <a:latin typeface="Times New Roman" panose="02020603050405020304" pitchFamily="18" charset="0"/>
              </a:rPr>
              <a:t>；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匿名联合内只能定义公有数据成员；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数据成员和联合本身的作用域相同；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数据成员共享存储空间。</a:t>
            </a:r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305EFF5E-A5C1-45AF-8A72-BB66B5BF3D4D}"/>
              </a:ext>
            </a:extLst>
          </p:cNvPr>
          <p:cNvGrpSpPr>
            <a:grpSpLocks/>
          </p:cNvGrpSpPr>
          <p:nvPr/>
        </p:nvGrpSpPr>
        <p:grpSpPr bwMode="auto">
          <a:xfrm>
            <a:off x="3981974" y="3308758"/>
            <a:ext cx="4724400" cy="1752600"/>
            <a:chOff x="2688" y="1968"/>
            <a:chExt cx="2976" cy="110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28E19E2-12CD-439B-A3C2-49557F3F5A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1968"/>
              <a:ext cx="1584" cy="1104"/>
              <a:chOff x="4080" y="2160"/>
              <a:chExt cx="1584" cy="1104"/>
            </a:xfrm>
          </p:grpSpPr>
          <p:sp>
            <p:nvSpPr>
              <p:cNvPr id="10" name="Rectangle 5">
                <a:extLst>
                  <a:ext uri="{FF2B5EF4-FFF2-40B4-BE49-F238E27FC236}">
                    <a16:creationId xmlns:a16="http://schemas.microsoft.com/office/drawing/2014/main" id="{B6CB8FCB-3B3F-467A-8178-FFFA7E94D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2160"/>
                <a:ext cx="1536" cy="110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Text Box 4">
                <a:extLst>
                  <a:ext uri="{FF2B5EF4-FFF2-40B4-BE49-F238E27FC236}">
                    <a16:creationId xmlns:a16="http://schemas.microsoft.com/office/drawing/2014/main" id="{67A076EF-F438-4724-8C48-16219B191D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2173"/>
                <a:ext cx="1584" cy="10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000" u="none">
                    <a:solidFill>
                      <a:schemeClr val="tx1"/>
                    </a:solidFill>
                  </a:rPr>
                  <a:t>相当于定义：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 u="none">
                    <a:solidFill>
                      <a:schemeClr val="tx1"/>
                    </a:solidFill>
                  </a:rPr>
                  <a:t>static int x;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 u="none">
                    <a:solidFill>
                      <a:schemeClr val="tx1"/>
                    </a:solidFill>
                  </a:rPr>
                  <a:t>static int &amp;y=x;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 u="none">
                    <a:solidFill>
                      <a:schemeClr val="tx1"/>
                    </a:solidFill>
                  </a:rPr>
                  <a:t>static int &amp;z=x;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 u="none">
                    <a:solidFill>
                      <a:schemeClr val="tx1"/>
                    </a:solidFill>
                  </a:rPr>
                  <a:t>x,y,z</a:t>
                </a:r>
                <a:r>
                  <a:rPr lang="zh-CN" altLang="en-US" sz="2000" u="none">
                    <a:solidFill>
                      <a:schemeClr val="tx1"/>
                    </a:solidFill>
                  </a:rPr>
                  <a:t>作用于当前文件</a:t>
                </a:r>
              </a:p>
            </p:txBody>
          </p:sp>
        </p:grp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49B5CD3E-02A4-4134-BDD3-FFA190F84B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2496"/>
              <a:ext cx="1344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" name="Text Box 9">
            <a:extLst>
              <a:ext uri="{FF2B5EF4-FFF2-40B4-BE49-F238E27FC236}">
                <a16:creationId xmlns:a16="http://schemas.microsoft.com/office/drawing/2014/main" id="{187BED00-0ED3-44CF-B3D9-5793D7169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837" y="4375558"/>
            <a:ext cx="534193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u="none" dirty="0">
                <a:solidFill>
                  <a:schemeClr val="tx1"/>
                </a:solidFill>
                <a:latin typeface="Times New Roman" panose="02020603050405020304" pitchFamily="18" charset="0"/>
              </a:rPr>
              <a:t>#include &lt;iostream&gt;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u="none" dirty="0">
                <a:solidFill>
                  <a:schemeClr val="tx1"/>
                </a:solidFill>
                <a:latin typeface="Times New Roman" panose="02020603050405020304" pitchFamily="18" charset="0"/>
              </a:rPr>
              <a:t>static union { int x, y, z; };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u="none" dirty="0">
                <a:solidFill>
                  <a:schemeClr val="tx1"/>
                </a:solidFill>
                <a:latin typeface="Times New Roman" panose="02020603050405020304" pitchFamily="18" charset="0"/>
              </a:rPr>
              <a:t>//int y=5;  	       </a:t>
            </a:r>
            <a:r>
              <a:rPr lang="en-US" altLang="zh-CN" sz="2000" b="1" u="none" dirty="0">
                <a:latin typeface="Times New Roman" panose="02020603050405020304" pitchFamily="18" charset="0"/>
              </a:rPr>
              <a:t>//</a:t>
            </a:r>
            <a:r>
              <a:rPr lang="zh-CN" altLang="en-US" sz="2000" b="1" u="none" dirty="0">
                <a:latin typeface="Times New Roman" panose="02020603050405020304" pitchFamily="18" charset="0"/>
              </a:rPr>
              <a:t>错：本作用域已定义</a:t>
            </a:r>
            <a:r>
              <a:rPr lang="en-US" altLang="zh-CN" sz="2000" b="1" u="none" dirty="0">
                <a:latin typeface="Times New Roman" panose="02020603050405020304" pitchFamily="18" charset="0"/>
              </a:rPr>
              <a:t>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u="none" dirty="0">
                <a:solidFill>
                  <a:schemeClr val="tx1"/>
                </a:solidFill>
                <a:latin typeface="Times New Roman" panose="02020603050405020304" pitchFamily="18" charset="0"/>
              </a:rPr>
              <a:t>void main(void){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u="none" dirty="0">
                <a:solidFill>
                  <a:schemeClr val="tx1"/>
                </a:solidFill>
                <a:latin typeface="Times New Roman" panose="02020603050405020304" pitchFamily="18" charset="0"/>
              </a:rPr>
              <a:t>    x=3; std::</a:t>
            </a:r>
            <a:r>
              <a:rPr lang="en-US" altLang="zh-CN" sz="2000" b="1" u="none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cout</a:t>
            </a:r>
            <a:r>
              <a:rPr lang="en-US" altLang="zh-CN" sz="2000" b="1" u="none" dirty="0">
                <a:solidFill>
                  <a:schemeClr val="tx1"/>
                </a:solidFill>
                <a:latin typeface="Times New Roman" panose="02020603050405020304" pitchFamily="18" charset="0"/>
              </a:rPr>
              <a:t>&lt;&lt;y; </a:t>
            </a:r>
            <a:r>
              <a:rPr lang="en-US" altLang="zh-CN" sz="2000" b="1" u="none" dirty="0">
                <a:latin typeface="Times New Roman" panose="02020603050405020304" pitchFamily="18" charset="0"/>
              </a:rPr>
              <a:t>//</a:t>
            </a:r>
            <a:r>
              <a:rPr lang="zh-CN" altLang="en-US" sz="2000" b="1" u="none" dirty="0">
                <a:latin typeface="Times New Roman" panose="02020603050405020304" pitchFamily="18" charset="0"/>
              </a:rPr>
              <a:t>输出3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u="none" dirty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endParaRPr lang="zh-CN" altLang="en-US" dirty="0"/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1FAF4BBE-0908-4FF2-8C8F-C4384EB6D1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6974" y="4908958"/>
            <a:ext cx="1752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66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4.3  </a:t>
            </a:r>
            <a:r>
              <a:rPr lang="zh-CN" altLang="en-US" dirty="0"/>
              <a:t>内联、匿名类及位段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38200" y="2413744"/>
            <a:ext cx="10461211" cy="3652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位段成员：按位分配内存的数据成员。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class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</a:rPr>
              <a:t>struct</a:t>
            </a:r>
            <a:r>
              <a:rPr lang="zh-CN" altLang="en-US" sz="2000" b="1" dirty="0">
                <a:latin typeface="Times New Roman" panose="02020603050405020304" pitchFamily="18" charset="0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</a:rPr>
              <a:t>union</a:t>
            </a:r>
            <a:r>
              <a:rPr lang="zh-CN" altLang="en-US" sz="2000" b="1" dirty="0">
                <a:latin typeface="Times New Roman" panose="02020603050405020304" pitchFamily="18" charset="0"/>
              </a:rPr>
              <a:t>都能定义位段成员；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位段类型必须是字节数少于整数类型的类型，如：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char</a:t>
            </a:r>
            <a:r>
              <a:rPr lang="zh-CN" altLang="en-US" sz="2000" b="1" dirty="0"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</a:rPr>
              <a:t>short</a:t>
            </a:r>
            <a:r>
              <a:rPr lang="zh-CN" altLang="en-US" sz="2000" b="1" dirty="0"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</a:rPr>
              <a:t>int</a:t>
            </a:r>
            <a:r>
              <a:rPr lang="zh-CN" altLang="en-US" sz="2000" b="1" dirty="0"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</a:rPr>
              <a:t>long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long</a:t>
            </a:r>
            <a:r>
              <a:rPr lang="en-US" altLang="zh-CN" sz="2000" b="1" dirty="0">
                <a:latin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enum</a:t>
            </a:r>
            <a:r>
              <a:rPr lang="zh-CN" altLang="en-US" sz="2000" b="1" dirty="0">
                <a:latin typeface="Times New Roman" panose="02020603050405020304" pitchFamily="18" charset="0"/>
              </a:rPr>
              <a:t>（实现为</a:t>
            </a:r>
            <a:r>
              <a:rPr lang="en-US" altLang="zh-CN" sz="2000" b="1" dirty="0">
                <a:latin typeface="Times New Roman" panose="02020603050405020304" pitchFamily="18" charset="0"/>
              </a:rPr>
              <a:t>int</a:t>
            </a:r>
            <a:r>
              <a:rPr lang="zh-CN" altLang="en-US" sz="2000" b="1" dirty="0">
                <a:latin typeface="Times New Roman" panose="02020603050405020304" pitchFamily="18" charset="0"/>
              </a:rPr>
              <a:t>：简单类型）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相临位段成员分配内存时</a:t>
            </a:r>
            <a:r>
              <a:rPr lang="en-US" altLang="zh-CN" sz="2000" b="1" dirty="0">
                <a:latin typeface="Times New Roman" panose="02020603050405020304" pitchFamily="18" charset="0"/>
              </a:rPr>
              <a:t>,</a:t>
            </a:r>
            <a:r>
              <a:rPr lang="zh-CN" altLang="en-US" sz="2000" b="1" dirty="0">
                <a:latin typeface="Times New Roman" panose="02020603050405020304" pitchFamily="18" charset="0"/>
              </a:rPr>
              <a:t>可能出现若干位段成员共处一个字节，或一个位段成员跨越多个字节。因按字节编址，故位段无地址。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位段用法：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用于生产过程控制的各种开关、指示灯等；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布尔运算、图象处理等；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位段成员不能取地址，因现代计算机按字节编址。</a:t>
            </a:r>
            <a:r>
              <a:rPr lang="zh-CN" altLang="en-US" sz="2400" b="1" dirty="0">
                <a:latin typeface="Times New Roman" panose="02020603050405020304" pitchFamily="18" charset="0"/>
              </a:rPr>
              <a:t>	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960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4.4  new</a:t>
            </a:r>
            <a:r>
              <a:rPr lang="zh-CN" altLang="en-US" dirty="0"/>
              <a:t>和</a:t>
            </a:r>
            <a:r>
              <a:rPr lang="en-US" altLang="zh-CN" dirty="0"/>
              <a:t>delete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38200" y="2413744"/>
            <a:ext cx="10461211" cy="3865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内存管理的区别：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C</a:t>
            </a:r>
            <a:r>
              <a:rPr lang="zh-CN" altLang="en-US" sz="2000" b="1" dirty="0">
                <a:latin typeface="Times New Roman" panose="02020603050405020304" pitchFamily="18" charset="0"/>
              </a:rPr>
              <a:t>不必实现函数</a:t>
            </a:r>
            <a:r>
              <a:rPr lang="en-US" altLang="zh-CN" sz="2000" b="1" dirty="0">
                <a:latin typeface="Times New Roman" panose="02020603050405020304" pitchFamily="18" charset="0"/>
              </a:rPr>
              <a:t>malloc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</a:rPr>
              <a:t>free</a:t>
            </a:r>
            <a:r>
              <a:rPr lang="zh-CN" altLang="en-US" sz="2000" b="1" dirty="0">
                <a:latin typeface="Times New Roman" panose="02020603050405020304" pitchFamily="18" charset="0"/>
              </a:rPr>
              <a:t>；</a:t>
            </a:r>
            <a:r>
              <a:rPr lang="en-US" altLang="zh-CN" sz="2000" b="1" dirty="0">
                <a:latin typeface="Times New Roman" panose="02020603050405020304" pitchFamily="18" charset="0"/>
              </a:rPr>
              <a:t>C++</a:t>
            </a:r>
            <a:r>
              <a:rPr lang="zh-CN" altLang="en-US" sz="2000" b="1" dirty="0">
                <a:latin typeface="Times New Roman" panose="02020603050405020304" pitchFamily="18" charset="0"/>
              </a:rPr>
              <a:t>必须实现运算符</a:t>
            </a:r>
            <a:r>
              <a:rPr lang="en-US" altLang="zh-CN" sz="2000" b="1" dirty="0">
                <a:latin typeface="Times New Roman" panose="02020603050405020304" pitchFamily="18" charset="0"/>
              </a:rPr>
              <a:t>new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</a:rPr>
              <a:t>delete</a:t>
            </a:r>
            <a:r>
              <a:rPr lang="zh-CN" altLang="en-US" sz="2000" b="1" dirty="0">
                <a:latin typeface="Times New Roman" panose="02020603050405020304" pitchFamily="18" charset="0"/>
              </a:rPr>
              <a:t>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内存分配：</a:t>
            </a:r>
            <a:r>
              <a:rPr lang="en-US" altLang="zh-CN" sz="2000" b="1" dirty="0">
                <a:latin typeface="Times New Roman" panose="02020603050405020304" pitchFamily="18" charset="0"/>
              </a:rPr>
              <a:t>malloc</a:t>
            </a:r>
            <a:r>
              <a:rPr lang="zh-CN" altLang="en-US" sz="2000" b="1" dirty="0">
                <a:latin typeface="Times New Roman" panose="02020603050405020304" pitchFamily="18" charset="0"/>
              </a:rPr>
              <a:t>为函数，参数为值表达式；</a:t>
            </a:r>
            <a:r>
              <a:rPr lang="en-US" altLang="zh-CN" sz="2000" b="1" dirty="0">
                <a:latin typeface="Times New Roman" panose="02020603050405020304" pitchFamily="18" charset="0"/>
              </a:rPr>
              <a:t>new</a:t>
            </a:r>
            <a:r>
              <a:rPr lang="zh-CN" altLang="en-US" sz="2000" b="1" dirty="0">
                <a:latin typeface="Times New Roman" panose="02020603050405020304" pitchFamily="18" charset="0"/>
              </a:rPr>
              <a:t>为运算符，操作数为类型表达式，先底层调用</a:t>
            </a:r>
            <a:r>
              <a:rPr lang="en-US" altLang="zh-CN" sz="2000" b="1" dirty="0">
                <a:latin typeface="Times New Roman" panose="02020603050405020304" pitchFamily="18" charset="0"/>
              </a:rPr>
              <a:t>malloc</a:t>
            </a:r>
            <a:r>
              <a:rPr lang="zh-CN" altLang="en-US" sz="2000" b="1" dirty="0">
                <a:latin typeface="Times New Roman" panose="02020603050405020304" pitchFamily="18" charset="0"/>
              </a:rPr>
              <a:t>，然后调用构造函数；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用“</a:t>
            </a:r>
            <a:r>
              <a:rPr lang="en-US" altLang="zh-CN" sz="2000" b="1" dirty="0">
                <a:latin typeface="Times New Roman" panose="02020603050405020304" pitchFamily="18" charset="0"/>
              </a:rPr>
              <a:t>new </a:t>
            </a:r>
            <a:r>
              <a:rPr lang="zh-CN" altLang="en-US" sz="2000" b="1" dirty="0">
                <a:latin typeface="Times New Roman" panose="02020603050405020304" pitchFamily="18" charset="0"/>
              </a:rPr>
              <a:t>类型表达式 </a:t>
            </a:r>
            <a:r>
              <a:rPr lang="en-US" altLang="zh-CN" sz="2000" b="1" dirty="0">
                <a:latin typeface="Times New Roman" panose="02020603050405020304" pitchFamily="18" charset="0"/>
              </a:rPr>
              <a:t>{}</a:t>
            </a:r>
            <a:r>
              <a:rPr lang="zh-CN" altLang="en-US" sz="2000" b="1" dirty="0">
                <a:latin typeface="Times New Roman" panose="02020603050405020304" pitchFamily="18" charset="0"/>
              </a:rPr>
              <a:t>”可使分配的内存清零，若“</a:t>
            </a:r>
            <a:r>
              <a:rPr lang="en-US" altLang="zh-CN" sz="2000" b="1" dirty="0">
                <a:latin typeface="Times New Roman" panose="02020603050405020304" pitchFamily="18" charset="0"/>
              </a:rPr>
              <a:t>{}</a:t>
            </a:r>
            <a:r>
              <a:rPr lang="zh-CN" altLang="en-US" sz="2000" b="1" dirty="0">
                <a:latin typeface="Times New Roman" panose="02020603050405020304" pitchFamily="18" charset="0"/>
              </a:rPr>
              <a:t>”中有数值可用于初始化。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内存释放：</a:t>
            </a:r>
            <a:r>
              <a:rPr lang="en-US" altLang="zh-CN" sz="2000" b="1" dirty="0">
                <a:latin typeface="Times New Roman" panose="02020603050405020304" pitchFamily="18" charset="0"/>
              </a:rPr>
              <a:t>free</a:t>
            </a:r>
            <a:r>
              <a:rPr lang="zh-CN" altLang="en-US" sz="2000" b="1" dirty="0">
                <a:latin typeface="Times New Roman" panose="02020603050405020304" pitchFamily="18" charset="0"/>
              </a:rPr>
              <a:t>为函数，参数为指针类型值表达式，直接释放内存；</a:t>
            </a:r>
            <a:r>
              <a:rPr lang="en-US" altLang="zh-CN" sz="2000" b="1" dirty="0">
                <a:latin typeface="Times New Roman" panose="02020603050405020304" pitchFamily="18" charset="0"/>
              </a:rPr>
              <a:t>delete</a:t>
            </a:r>
            <a:r>
              <a:rPr lang="zh-CN" altLang="en-US" sz="2000" b="1" dirty="0">
                <a:latin typeface="Times New Roman" panose="02020603050405020304" pitchFamily="18" charset="0"/>
              </a:rPr>
              <a:t>为运算符，操作数为指针类型值表达式，先调用析构函数，然后底层调用</a:t>
            </a:r>
            <a:r>
              <a:rPr lang="en-US" altLang="zh-CN" sz="2000" b="1" dirty="0">
                <a:latin typeface="Times New Roman" panose="02020603050405020304" pitchFamily="18" charset="0"/>
              </a:rPr>
              <a:t>free</a:t>
            </a:r>
            <a:r>
              <a:rPr lang="zh-CN" altLang="en-US" sz="2000" b="1" dirty="0">
                <a:latin typeface="Times New Roman" panose="02020603050405020304" pitchFamily="18" charset="0"/>
              </a:rPr>
              <a:t>。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如为简单类型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没有构造、析构函数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分配和释放内存，则</a:t>
            </a:r>
            <a:r>
              <a:rPr lang="en-US" altLang="zh-CN" sz="2400" b="1" dirty="0">
                <a:latin typeface="Times New Roman" panose="02020603050405020304" pitchFamily="18" charset="0"/>
              </a:rPr>
              <a:t>new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malloc</a:t>
            </a:r>
            <a:r>
              <a:rPr lang="zh-CN" altLang="en-US" sz="2400" b="1" dirty="0">
                <a:latin typeface="Times New Roman" panose="02020603050405020304" pitchFamily="18" charset="0"/>
              </a:rPr>
              <a:t>、 </a:t>
            </a:r>
            <a:r>
              <a:rPr lang="en-US" altLang="zh-CN" sz="2400" b="1" dirty="0">
                <a:latin typeface="Times New Roman" panose="02020603050405020304" pitchFamily="18" charset="0"/>
              </a:rPr>
              <a:t>delete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free</a:t>
            </a:r>
            <a:r>
              <a:rPr lang="zh-CN" altLang="en-US" sz="2400" b="1" dirty="0">
                <a:latin typeface="Times New Roman" panose="02020603050405020304" pitchFamily="18" charset="0"/>
              </a:rPr>
              <a:t>没有区别，可混合使用：比如</a:t>
            </a:r>
            <a:r>
              <a:rPr lang="en-US" altLang="zh-CN" sz="2400" b="1" dirty="0">
                <a:latin typeface="Times New Roman" panose="02020603050405020304" pitchFamily="18" charset="0"/>
              </a:rPr>
              <a:t>new</a:t>
            </a:r>
            <a:r>
              <a:rPr lang="zh-CN" altLang="en-US" sz="2400" b="1" dirty="0">
                <a:latin typeface="Times New Roman" panose="02020603050405020304" pitchFamily="18" charset="0"/>
              </a:rPr>
              <a:t>分配的内存用</a:t>
            </a:r>
            <a:r>
              <a:rPr lang="en-US" altLang="zh-CN" sz="2400" b="1" dirty="0">
                <a:latin typeface="Times New Roman" panose="02020603050405020304" pitchFamily="18" charset="0"/>
              </a:rPr>
              <a:t>free</a:t>
            </a:r>
            <a:r>
              <a:rPr lang="zh-CN" altLang="en-US" sz="2400" b="1" dirty="0">
                <a:latin typeface="Times New Roman" panose="02020603050405020304" pitchFamily="18" charset="0"/>
              </a:rPr>
              <a:t>释放。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无法用</a:t>
            </a:r>
            <a:r>
              <a:rPr lang="en-US" altLang="zh-CN" sz="2400" b="1" dirty="0">
                <a:latin typeface="Times New Roman" panose="02020603050405020304" pitchFamily="18" charset="0"/>
              </a:rPr>
              <a:t>malloc</a:t>
            </a:r>
            <a:r>
              <a:rPr lang="zh-CN" altLang="en-US" sz="2400" b="1" dirty="0">
                <a:latin typeface="Times New Roman" panose="02020603050405020304" pitchFamily="18" charset="0"/>
              </a:rPr>
              <a:t>代替</a:t>
            </a:r>
            <a:r>
              <a:rPr lang="en-US" altLang="zh-CN" sz="2400" b="1" dirty="0">
                <a:latin typeface="Times New Roman" panose="02020603050405020304" pitchFamily="18" charset="0"/>
              </a:rPr>
              <a:t>new</a:t>
            </a:r>
            <a:r>
              <a:rPr lang="zh-CN" altLang="en-US" sz="2400" b="1" dirty="0">
                <a:latin typeface="Times New Roman" panose="02020603050405020304" pitchFamily="18" charset="0"/>
              </a:rPr>
              <a:t>初始化</a:t>
            </a:r>
            <a:r>
              <a:rPr lang="en-US" altLang="zh-CN" sz="2400" b="1" dirty="0">
                <a:latin typeface="Times New Roman" panose="02020603050405020304" pitchFamily="18" charset="0"/>
              </a:rPr>
              <a:t>, new</a:t>
            </a:r>
            <a:r>
              <a:rPr lang="zh-CN" altLang="en-US" sz="2400" b="1" dirty="0">
                <a:latin typeface="Times New Roman" panose="02020603050405020304" pitchFamily="18" charset="0"/>
              </a:rPr>
              <a:t>调用的构造函数可维护多态。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注意</a:t>
            </a:r>
            <a:r>
              <a:rPr lang="en-US" altLang="zh-CN" sz="2400" b="1" dirty="0">
                <a:latin typeface="Times New Roman" panose="02020603050405020304" pitchFamily="18" charset="0"/>
              </a:rPr>
              <a:t>delete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的新参类型应为</a:t>
            </a:r>
            <a:r>
              <a:rPr lang="en-US" altLang="zh-CN" sz="2400" b="1" dirty="0">
                <a:latin typeface="Times New Roman" panose="02020603050405020304" pitchFamily="18" charset="0"/>
              </a:rPr>
              <a:t>const void*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，因为它可接受任意指针实参。	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887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4.4  new</a:t>
            </a:r>
            <a:r>
              <a:rPr lang="zh-CN" altLang="en-US" dirty="0"/>
              <a:t>和</a:t>
            </a:r>
            <a:r>
              <a:rPr lang="en-US" altLang="zh-CN" dirty="0"/>
              <a:t>delete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38200" y="2413744"/>
            <a:ext cx="10461211" cy="3938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new &lt;</a:t>
            </a:r>
            <a:r>
              <a:rPr lang="zh-CN" altLang="en-US" sz="2400" b="1" dirty="0">
                <a:latin typeface="Times New Roman" panose="02020603050405020304" pitchFamily="18" charset="0"/>
              </a:rPr>
              <a:t>类型表达式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 //</a:t>
            </a:r>
            <a:r>
              <a:rPr lang="zh-CN" altLang="en-US" sz="2400" b="1" dirty="0">
                <a:latin typeface="Times New Roman" panose="02020603050405020304" pitchFamily="18" charset="0"/>
              </a:rPr>
              <a:t>后接</a:t>
            </a:r>
            <a:r>
              <a:rPr lang="en-US" altLang="zh-CN" sz="2400" b="1" dirty="0">
                <a:latin typeface="Times New Roman" panose="02020603050405020304" pitchFamily="18" charset="0"/>
              </a:rPr>
              <a:t>()</a:t>
            </a:r>
            <a:r>
              <a:rPr lang="zh-CN" altLang="en-US" sz="2400" b="1" dirty="0">
                <a:latin typeface="Times New Roman" panose="02020603050405020304" pitchFamily="18" charset="0"/>
              </a:rPr>
              <a:t>或</a:t>
            </a:r>
            <a:r>
              <a:rPr lang="en-US" altLang="zh-CN" sz="2400" b="1" dirty="0">
                <a:latin typeface="Times New Roman" panose="02020603050405020304" pitchFamily="18" charset="0"/>
              </a:rPr>
              <a:t>{ }</a:t>
            </a:r>
            <a:r>
              <a:rPr lang="zh-CN" altLang="en-US" sz="2400" b="1" dirty="0">
                <a:latin typeface="Times New Roman" panose="02020603050405020304" pitchFamily="18" charset="0"/>
              </a:rPr>
              <a:t>用于初始化或构造。</a:t>
            </a:r>
            <a:r>
              <a:rPr lang="en-US" altLang="zh-CN" sz="2400" b="1" dirty="0">
                <a:latin typeface="Times New Roman" panose="02020603050405020304" pitchFamily="18" charset="0"/>
              </a:rPr>
              <a:t>{}</a:t>
            </a:r>
            <a:r>
              <a:rPr lang="zh-CN" altLang="en-US" sz="2400" b="1" dirty="0">
                <a:latin typeface="Times New Roman" panose="02020603050405020304" pitchFamily="18" charset="0"/>
              </a:rPr>
              <a:t>可用于数组元素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类型表达式：</a:t>
            </a:r>
            <a:r>
              <a:rPr lang="en-US" altLang="zh-CN" sz="2000" b="1" dirty="0">
                <a:latin typeface="Times New Roman" panose="02020603050405020304" pitchFamily="18" charset="0"/>
              </a:rPr>
              <a:t>int *p=new int;  //</a:t>
            </a:r>
            <a:r>
              <a:rPr lang="zh-CN" altLang="en-US" sz="2000" b="1" dirty="0">
                <a:latin typeface="Times New Roman" panose="02020603050405020304" pitchFamily="18" charset="0"/>
              </a:rPr>
              <a:t>等价</a:t>
            </a:r>
            <a:r>
              <a:rPr lang="en-US" altLang="zh-CN" sz="2000" b="1" dirty="0">
                <a:latin typeface="Times New Roman" panose="02020603050405020304" pitchFamily="18" charset="0"/>
              </a:rPr>
              <a:t>int *p=new int(0);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数组形式仅第一维下标可为任意表达式，其它维为常量表达式：</a:t>
            </a:r>
            <a:r>
              <a:rPr lang="en-US" altLang="zh-CN" sz="2000" b="1" dirty="0">
                <a:latin typeface="Times New Roman" panose="02020603050405020304" pitchFamily="18" charset="0"/>
              </a:rPr>
              <a:t>int (*q)[6][8]=new int[x+20][6][8];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为对象数组分配内存时，必须调用参数表无参构造函数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delete &lt;</a:t>
            </a:r>
            <a:r>
              <a:rPr lang="zh-CN" altLang="en-US" sz="2400" b="1" dirty="0">
                <a:latin typeface="Times New Roman" panose="02020603050405020304" pitchFamily="18" charset="0"/>
              </a:rPr>
              <a:t>指针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指针指向非数组的单个实体：</a:t>
            </a:r>
            <a:r>
              <a:rPr lang="en-US" altLang="zh-CN" sz="2000" b="1" dirty="0">
                <a:latin typeface="Times New Roman" panose="02020603050405020304" pitchFamily="18" charset="0"/>
              </a:rPr>
              <a:t>delete p; </a:t>
            </a:r>
            <a:r>
              <a:rPr lang="zh-CN" altLang="en-US" sz="2000" b="1" dirty="0">
                <a:latin typeface="Times New Roman" panose="02020603050405020304" pitchFamily="18" charset="0"/>
              </a:rPr>
              <a:t>可能调析构函数。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delete [ ]&lt;</a:t>
            </a:r>
            <a:r>
              <a:rPr lang="zh-CN" altLang="en-US" sz="2400" b="1" dirty="0">
                <a:latin typeface="Times New Roman" panose="02020603050405020304" pitchFamily="18" charset="0"/>
              </a:rPr>
              <a:t>数组指针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指针指向任意维的数组时：</a:t>
            </a:r>
            <a:r>
              <a:rPr lang="en-US" altLang="zh-CN" sz="2000" b="1" dirty="0">
                <a:latin typeface="Times New Roman" panose="02020603050405020304" pitchFamily="18" charset="0"/>
              </a:rPr>
              <a:t>delete [ ]q;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如为对象数组，对所有对象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</a:rPr>
              <a:t>元素</a:t>
            </a:r>
            <a:r>
              <a:rPr lang="en-US" altLang="zh-CN" sz="2000" b="1" dirty="0">
                <a:latin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</a:rPr>
              <a:t>调用析构函数。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若数组元素为简单类型，则可用</a:t>
            </a:r>
            <a:r>
              <a:rPr lang="en-US" altLang="zh-CN" sz="2000" b="1" dirty="0">
                <a:latin typeface="Times New Roman" panose="02020603050405020304" pitchFamily="18" charset="0"/>
              </a:rPr>
              <a:t>delete &lt;</a:t>
            </a:r>
            <a:r>
              <a:rPr lang="zh-CN" altLang="en-US" sz="2000" b="1" dirty="0">
                <a:latin typeface="Times New Roman" panose="02020603050405020304" pitchFamily="18" charset="0"/>
              </a:rPr>
              <a:t>指针</a:t>
            </a:r>
            <a:r>
              <a:rPr lang="en-US" altLang="zh-CN" sz="2000" b="1" dirty="0">
                <a:latin typeface="Times New Roman" panose="02020603050405020304" pitchFamily="18" charset="0"/>
              </a:rPr>
              <a:t>&gt;</a:t>
            </a:r>
            <a:r>
              <a:rPr lang="zh-CN" altLang="en-US" sz="2000" b="1" dirty="0">
                <a:latin typeface="Times New Roman" panose="02020603050405020304" pitchFamily="18" charset="0"/>
              </a:rPr>
              <a:t>代替。</a:t>
            </a:r>
            <a:r>
              <a:rPr lang="zh-CN" altLang="en-US" sz="2400" b="1" dirty="0">
                <a:latin typeface="Times New Roman" panose="02020603050405020304" pitchFamily="18" charset="0"/>
              </a:rPr>
              <a:t>	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037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4.1  </a:t>
            </a:r>
            <a:r>
              <a:rPr lang="zh-CN" altLang="en-US" dirty="0"/>
              <a:t>类的声明及定义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808FB0-F56F-4338-9452-6CB234A8A7FD}"/>
              </a:ext>
            </a:extLst>
          </p:cNvPr>
          <p:cNvSpPr txBox="1">
            <a:spLocks noChangeArrowheads="1"/>
          </p:cNvSpPr>
          <p:nvPr/>
        </p:nvSpPr>
        <p:spPr>
          <a:xfrm>
            <a:off x="1119346" y="2456577"/>
            <a:ext cx="8771273" cy="622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类保留字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  <a:r>
              <a:rPr lang="en-US" altLang="zh-CN" dirty="0" err="1">
                <a:latin typeface="Times New Roman" panose="02020603050405020304" pitchFamily="18" charset="0"/>
              </a:rPr>
              <a:t>class、struct</a:t>
            </a:r>
            <a:r>
              <a:rPr lang="zh-CN" altLang="en-US" dirty="0">
                <a:latin typeface="Times New Roman" panose="02020603050405020304" pitchFamily="18" charset="0"/>
              </a:rPr>
              <a:t>或</a:t>
            </a:r>
            <a:r>
              <a:rPr lang="en-US" altLang="zh-CN" dirty="0">
                <a:latin typeface="Times New Roman" panose="02020603050405020304" pitchFamily="18" charset="0"/>
              </a:rPr>
              <a:t>union</a:t>
            </a:r>
            <a:r>
              <a:rPr lang="zh-CN" altLang="en-US" dirty="0">
                <a:latin typeface="Times New Roman" panose="02020603050405020304" pitchFamily="18" charset="0"/>
              </a:rPr>
              <a:t>可用来声明和定义类。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9D5D4F03-3B39-4F5F-9AFF-28662F3E5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347" y="3399741"/>
            <a:ext cx="369884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kumimoji="0" lang="zh-CN" altLang="en-US" sz="2000" u="none" dirty="0">
                <a:solidFill>
                  <a:schemeClr val="tx1"/>
                </a:solidFill>
                <a:latin typeface="宋体" panose="02010600030101010101" pitchFamily="2" charset="-122"/>
              </a:rPr>
              <a:t>类的声明由保留字</a:t>
            </a:r>
            <a:r>
              <a:rPr kumimoji="0" lang="en-US" altLang="zh-CN" sz="2000" u="none" dirty="0" err="1">
                <a:solidFill>
                  <a:schemeClr val="tx1"/>
                </a:solidFill>
                <a:latin typeface="Arial" panose="020B0604020202020204" pitchFamily="34" charset="0"/>
              </a:rPr>
              <a:t>class</a:t>
            </a:r>
            <a:r>
              <a:rPr kumimoji="0" lang="en-US" altLang="zh-CN" sz="2000" u="none" dirty="0" err="1">
                <a:solidFill>
                  <a:schemeClr val="tx1"/>
                </a:solidFill>
                <a:latin typeface="宋体" panose="02010600030101010101" pitchFamily="2" charset="-122"/>
              </a:rPr>
              <a:t>、</a:t>
            </a:r>
            <a:r>
              <a:rPr kumimoji="0" lang="en-US" altLang="zh-CN" sz="2000" u="none" dirty="0" err="1">
                <a:solidFill>
                  <a:schemeClr val="tx1"/>
                </a:solidFill>
                <a:latin typeface="Arial" panose="020B0604020202020204" pitchFamily="34" charset="0"/>
              </a:rPr>
              <a:t>struct</a:t>
            </a:r>
            <a:r>
              <a:rPr kumimoji="0" lang="zh-CN" altLang="en-US" sz="2000" u="none" dirty="0">
                <a:solidFill>
                  <a:schemeClr val="tx1"/>
                </a:solidFill>
                <a:latin typeface="宋体" panose="02010600030101010101" pitchFamily="2" charset="-122"/>
              </a:rPr>
              <a:t>或</a:t>
            </a:r>
            <a:r>
              <a:rPr kumimoji="0" lang="en-US" altLang="zh-CN" sz="2000" u="none" dirty="0">
                <a:solidFill>
                  <a:schemeClr val="tx1"/>
                </a:solidFill>
                <a:latin typeface="Arial" panose="020B0604020202020204" pitchFamily="34" charset="0"/>
              </a:rPr>
              <a:t>union</a:t>
            </a:r>
            <a:r>
              <a:rPr kumimoji="0" lang="zh-CN" altLang="en-US" sz="2000" u="none" dirty="0">
                <a:solidFill>
                  <a:schemeClr val="tx1"/>
                </a:solidFill>
                <a:latin typeface="宋体" panose="02010600030101010101" pitchFamily="2" charset="-122"/>
              </a:rPr>
              <a:t>加上类的名称构成。</a:t>
            </a:r>
          </a:p>
          <a:p>
            <a:pPr algn="just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kumimoji="0" lang="zh-CN" altLang="en-US" sz="2000" u="none" dirty="0">
                <a:solidFill>
                  <a:schemeClr val="tx1"/>
                </a:solidFill>
                <a:latin typeface="宋体" panose="02010600030101010101" pitchFamily="2" charset="-122"/>
              </a:rPr>
              <a:t>类的定义包括类的声明部分和类的由</a:t>
            </a:r>
            <a:r>
              <a:rPr kumimoji="0" lang="zh-CN" altLang="en-US" sz="2000" u="none" dirty="0">
                <a:solidFill>
                  <a:schemeClr val="tx1"/>
                </a:solidFill>
                <a:latin typeface="Arial" panose="020B0604020202020204" pitchFamily="34" charset="0"/>
              </a:rPr>
              <a:t>{ }</a:t>
            </a:r>
            <a:r>
              <a:rPr kumimoji="0" lang="zh-CN" altLang="en-US" sz="2000" u="none" dirty="0">
                <a:solidFill>
                  <a:schemeClr val="tx1"/>
                </a:solidFill>
                <a:latin typeface="宋体" panose="02010600030101010101" pitchFamily="2" charset="-122"/>
              </a:rPr>
              <a:t>括起来的主体两部分构成。</a:t>
            </a:r>
          </a:p>
          <a:p>
            <a:pPr algn="just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kumimoji="0" lang="zh-CN" altLang="en-US" sz="2000" u="none" dirty="0">
                <a:solidFill>
                  <a:schemeClr val="tx1"/>
                </a:solidFill>
                <a:latin typeface="宋体" panose="02010600030101010101" pitchFamily="2" charset="-122"/>
              </a:rPr>
              <a:t>类的实现通常指类的函数成员的实现，即定义类的函数成员。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753F9642-EFAA-413B-8EB8-360050104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394" y="3342809"/>
            <a:ext cx="341012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t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2000" b="1" u="none" dirty="0">
                <a:latin typeface="宋体" panose="02010600030101010101" pitchFamily="2" charset="-122"/>
              </a:rPr>
              <a:t>class </a:t>
            </a:r>
            <a:r>
              <a:rPr kumimoji="0" lang="zh-CN" altLang="en-US" sz="2000" b="1" u="none" dirty="0">
                <a:latin typeface="宋体" panose="02010600030101010101" pitchFamily="2" charset="-122"/>
              </a:rPr>
              <a:t>类型名;//前向声明</a:t>
            </a:r>
          </a:p>
          <a:p>
            <a:pPr fontAlgn="t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2000" b="1" u="none" dirty="0">
                <a:latin typeface="宋体" panose="02010600030101010101" pitchFamily="2" charset="-122"/>
              </a:rPr>
              <a:t>class </a:t>
            </a:r>
            <a:r>
              <a:rPr kumimoji="0" lang="zh-CN" altLang="en-US" sz="2000" b="1" u="none" dirty="0">
                <a:latin typeface="宋体" panose="02010600030101010101" pitchFamily="2" charset="-122"/>
              </a:rPr>
              <a:t>类型名{</a:t>
            </a:r>
          </a:p>
          <a:p>
            <a:pPr fontAlgn="t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2000" b="1" u="none" dirty="0">
                <a:latin typeface="宋体" panose="02010600030101010101" pitchFamily="2" charset="-122"/>
              </a:rPr>
              <a:t>private:</a:t>
            </a:r>
          </a:p>
          <a:p>
            <a:pPr fontAlgn="t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2000" b="1" u="none" dirty="0">
                <a:latin typeface="宋体" panose="02010600030101010101" pitchFamily="2" charset="-122"/>
              </a:rPr>
              <a:t>    </a:t>
            </a:r>
            <a:r>
              <a:rPr kumimoji="0" lang="zh-CN" altLang="en-US" sz="2000" b="1" u="none" dirty="0">
                <a:latin typeface="宋体" panose="02010600030101010101" pitchFamily="2" charset="-122"/>
              </a:rPr>
              <a:t>私有成员声明或定义;</a:t>
            </a:r>
          </a:p>
          <a:p>
            <a:pPr fontAlgn="t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2000" b="1" u="none" dirty="0">
                <a:latin typeface="宋体" panose="02010600030101010101" pitchFamily="2" charset="-122"/>
              </a:rPr>
              <a:t>protected:</a:t>
            </a:r>
          </a:p>
          <a:p>
            <a:pPr fontAlgn="t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2000" b="1" u="none" dirty="0">
                <a:latin typeface="宋体" panose="02010600030101010101" pitchFamily="2" charset="-122"/>
              </a:rPr>
              <a:t>    </a:t>
            </a:r>
            <a:r>
              <a:rPr kumimoji="0" lang="zh-CN" altLang="en-US" sz="2000" b="1" u="none" dirty="0">
                <a:latin typeface="宋体" panose="02010600030101010101" pitchFamily="2" charset="-122"/>
              </a:rPr>
              <a:t>保护成员声明或定义;</a:t>
            </a:r>
          </a:p>
          <a:p>
            <a:pPr fontAlgn="t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2000" b="1" u="none" dirty="0">
                <a:latin typeface="宋体" panose="02010600030101010101" pitchFamily="2" charset="-122"/>
              </a:rPr>
              <a:t>public:</a:t>
            </a:r>
          </a:p>
          <a:p>
            <a:pPr fontAlgn="t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2000" b="1" u="none" dirty="0">
                <a:latin typeface="宋体" panose="02010600030101010101" pitchFamily="2" charset="-122"/>
              </a:rPr>
              <a:t>    </a:t>
            </a:r>
            <a:r>
              <a:rPr kumimoji="0" lang="zh-CN" altLang="en-US" sz="2000" b="1" u="none" dirty="0">
                <a:latin typeface="宋体" panose="02010600030101010101" pitchFamily="2" charset="-122"/>
              </a:rPr>
              <a:t>公有成员声明或定义;</a:t>
            </a:r>
          </a:p>
          <a:p>
            <a:pPr fontAlgn="t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000" b="1" u="none" dirty="0">
                <a:latin typeface="宋体" panose="02010600030101010101" pitchFamily="2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973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A26966-2D91-4017-8DBD-5E4DFF37607E}"/>
              </a:ext>
            </a:extLst>
          </p:cNvPr>
          <p:cNvSpPr txBox="1">
            <a:spLocks noChangeArrowheads="1"/>
          </p:cNvSpPr>
          <p:nvPr/>
        </p:nvSpPr>
        <p:spPr>
          <a:xfrm>
            <a:off x="751513" y="1573635"/>
            <a:ext cx="80010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【例</a:t>
            </a:r>
            <a:r>
              <a:rPr lang="en-US" altLang="zh-CN" sz="2400" b="1" dirty="0">
                <a:latin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</a:rPr>
              <a:t>.1</a:t>
            </a:r>
            <a:r>
              <a:rPr lang="en-US" altLang="zh-CN" sz="2400" b="1" dirty="0">
                <a:latin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</a:rPr>
              <a:t>】定义二维整型动态数组的类。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	</a:t>
            </a:r>
            <a:r>
              <a:rPr lang="zh-CN" altLang="en-US" sz="2000" b="1" dirty="0">
                <a:latin typeface="Times New Roman" panose="02020603050405020304" pitchFamily="18" charset="0"/>
              </a:rPr>
              <a:t>#</a:t>
            </a:r>
            <a:r>
              <a:rPr lang="en-US" altLang="zh-CN" sz="2000" b="1" dirty="0">
                <a:latin typeface="Times New Roman" panose="02020603050405020304" pitchFamily="18" charset="0"/>
              </a:rPr>
              <a:t>include &lt;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alloc.h</a:t>
            </a:r>
            <a:r>
              <a:rPr lang="en-US" altLang="zh-CN" sz="2000" b="1" dirty="0">
                <a:latin typeface="Times New Roman" panose="02020603050405020304" pitchFamily="18" charset="0"/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#include &lt;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process.h</a:t>
            </a:r>
            <a:r>
              <a:rPr lang="en-US" altLang="zh-CN" sz="2000" b="1" dirty="0">
                <a:latin typeface="Times New Roman" panose="02020603050405020304" pitchFamily="18" charset="0"/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class  ARRAY{			//class</a:t>
            </a:r>
            <a:r>
              <a:rPr lang="zh-CN" altLang="en-US" sz="2000" b="1" dirty="0">
                <a:latin typeface="Times New Roman" panose="02020603050405020304" pitchFamily="18" charset="0"/>
              </a:rPr>
              <a:t>体的缺省访问权限为</a:t>
            </a:r>
            <a:r>
              <a:rPr lang="en-US" altLang="zh-CN" sz="2000" b="1" dirty="0">
                <a:latin typeface="Times New Roman" panose="02020603050405020304" pitchFamily="18" charset="0"/>
              </a:rPr>
              <a:t>private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int	*a, r, c;		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public:     			//</a:t>
            </a:r>
            <a:r>
              <a:rPr lang="zh-CN" altLang="en-US" sz="2000" b="1" dirty="0">
                <a:latin typeface="Times New Roman" panose="02020603050405020304" pitchFamily="18" charset="0"/>
              </a:rPr>
              <a:t>访问权限改为</a:t>
            </a:r>
            <a:r>
              <a:rPr lang="en-US" altLang="zh-CN" sz="2000" b="1" dirty="0">
                <a:latin typeface="Times New Roman" panose="02020603050405020304" pitchFamily="18" charset="0"/>
              </a:rPr>
              <a:t>public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ARRAY(int x, int y);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~ARRAY( );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};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ARRAY::ARRAY(int x, int y){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a=new int[(r=x)*(c=y)];	//</a:t>
            </a:r>
            <a:r>
              <a:rPr lang="zh-CN" altLang="en-US" sz="2000" b="1" dirty="0">
                <a:latin typeface="Times New Roman" panose="02020603050405020304" pitchFamily="18" charset="0"/>
              </a:rPr>
              <a:t>可用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malloc：int</a:t>
            </a:r>
            <a:r>
              <a:rPr lang="zh-CN" altLang="en-US" sz="2000" b="1" dirty="0">
                <a:latin typeface="Times New Roman" panose="02020603050405020304" pitchFamily="18" charset="0"/>
              </a:rPr>
              <a:t>为简单类型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406766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6D147D5-9E6C-4674-B98F-CF466AB2ED7F}"/>
              </a:ext>
            </a:extLst>
          </p:cNvPr>
          <p:cNvSpPr txBox="1">
            <a:spLocks noChangeArrowheads="1"/>
          </p:cNvSpPr>
          <p:nvPr/>
        </p:nvSpPr>
        <p:spPr>
          <a:xfrm>
            <a:off x="887835" y="1557556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ARRAY::~ARRAY( ){ 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//a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指向的简单类型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int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数组无析构函数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if(a){ delete [ ]a; a=0;}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可用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free(a), 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也可用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delete 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ARRAY  x(3, 5);               //</a:t>
            </a:r>
            <a:r>
              <a:rPr lang="zh-CN" altLang="en-US" sz="2000" b="1" dirty="0">
                <a:latin typeface="Times New Roman" panose="02020603050405020304" pitchFamily="18" charset="0"/>
              </a:rPr>
              <a:t>开工函数构造，收工函数析构</a:t>
            </a:r>
            <a:r>
              <a:rPr lang="en-US" altLang="zh-CN" sz="2000" b="1" dirty="0">
                <a:latin typeface="Times New Roman" panose="02020603050405020304" pitchFamily="18" charset="0"/>
              </a:rPr>
              <a:t>x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void main(void){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error=0;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ARRAY  y(3, 5), *p;      //</a:t>
            </a:r>
            <a:r>
              <a:rPr lang="zh-CN" altLang="en-US" sz="2000" b="1" dirty="0">
                <a:latin typeface="Times New Roman" panose="02020603050405020304" pitchFamily="18" charset="0"/>
              </a:rPr>
              <a:t>退出</a:t>
            </a:r>
            <a:r>
              <a:rPr lang="en-US" altLang="zh-CN" sz="2000" b="1" dirty="0">
                <a:latin typeface="Times New Roman" panose="02020603050405020304" pitchFamily="18" charset="0"/>
              </a:rPr>
              <a:t>main</a:t>
            </a:r>
            <a:r>
              <a:rPr lang="zh-CN" altLang="en-US" sz="2000" b="1" dirty="0">
                <a:latin typeface="Times New Roman" panose="02020603050405020304" pitchFamily="18" charset="0"/>
              </a:rPr>
              <a:t>时析构</a:t>
            </a:r>
            <a:r>
              <a:rPr lang="en-US" altLang="zh-CN" sz="2000" b="1" dirty="0">
                <a:latin typeface="Times New Roman" panose="02020603050405020304" pitchFamily="18" charset="0"/>
              </a:rPr>
              <a:t>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p=new ARRAY(5, 7); 	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不能用</a:t>
            </a:r>
            <a:r>
              <a:rPr lang="en-US" altLang="zh-CN" sz="20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malloc，ARRAY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有构造函数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delete  p;	       	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不能用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free，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否则未调用析构函数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}                                          //退出</a:t>
            </a:r>
            <a:r>
              <a:rPr lang="en-US" altLang="zh-CN" sz="2000" b="1" dirty="0">
                <a:latin typeface="Times New Roman" panose="02020603050405020304" pitchFamily="18" charset="0"/>
              </a:rPr>
              <a:t>main</a:t>
            </a:r>
            <a:r>
              <a:rPr lang="zh-CN" altLang="en-US" sz="2000" b="1" dirty="0">
                <a:latin typeface="Times New Roman" panose="02020603050405020304" pitchFamily="18" charset="0"/>
              </a:rPr>
              <a:t>时，</a:t>
            </a:r>
            <a:r>
              <a:rPr lang="en-US" altLang="zh-CN" sz="2000" b="1" dirty="0">
                <a:latin typeface="Times New Roman" panose="02020603050405020304" pitchFamily="18" charset="0"/>
              </a:rPr>
              <a:t>y</a:t>
            </a:r>
            <a:r>
              <a:rPr lang="zh-CN" altLang="en-US" sz="2000" b="1" dirty="0">
                <a:latin typeface="Times New Roman" panose="02020603050405020304" pitchFamily="18" charset="0"/>
              </a:rPr>
              <a:t>被自动析构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//程序结束时，收工函数析构全局对象</a:t>
            </a:r>
            <a:r>
              <a:rPr lang="en-US" altLang="zh-CN" sz="2000" b="1" dirty="0">
                <a:latin typeface="Times New Roman" panose="020206030504050203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94086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B99A277E-2F53-43FD-86B1-2C9E2F97AE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310778"/>
              </p:ext>
            </p:extLst>
          </p:nvPr>
        </p:nvGraphicFramePr>
        <p:xfrm>
          <a:off x="1410050" y="2055814"/>
          <a:ext cx="73152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Picture2" r:id="rId4" imgW="4343400" imgH="2273760" progId="Word.Picture.8">
                  <p:embed/>
                </p:oleObj>
              </mc:Choice>
              <mc:Fallback>
                <p:oleObj name="Picture2" r:id="rId4" imgW="4343400" imgH="2273760" progId="Word.Picture.8">
                  <p:embed/>
                  <p:pic>
                    <p:nvPicPr>
                      <p:cNvPr id="227332" name="Object 4">
                        <a:extLst>
                          <a:ext uri="{FF2B5EF4-FFF2-40B4-BE49-F238E27FC236}">
                            <a16:creationId xmlns:a16="http://schemas.microsoft.com/office/drawing/2014/main" id="{561D2829-C3E2-458D-904D-A445F47D42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0050" y="2055814"/>
                        <a:ext cx="7315200" cy="381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6625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4.4  new</a:t>
            </a:r>
            <a:r>
              <a:rPr lang="zh-CN" altLang="en-US" dirty="0"/>
              <a:t>和</a:t>
            </a:r>
            <a:r>
              <a:rPr lang="en-US" altLang="zh-CN" dirty="0"/>
              <a:t>delete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38200" y="2413744"/>
            <a:ext cx="10461211" cy="2739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new</a:t>
            </a:r>
            <a:r>
              <a:rPr lang="zh-CN" altLang="en-US" sz="2400" b="1" dirty="0">
                <a:latin typeface="Times New Roman" panose="02020603050405020304" pitchFamily="18" charset="0"/>
              </a:rPr>
              <a:t>还可以对已经析构的变量重新构造。可以减少对象的说明个数，提高内存的使用效率。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不是所有</a:t>
            </a:r>
            <a:r>
              <a:rPr lang="en-US" altLang="zh-CN" sz="2400" b="1" dirty="0">
                <a:latin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</a:rPr>
              <a:t>编译器都支持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	STRING  x ("Hello!"), *p=&amp;x;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	x. ~STRING ( );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	new (&amp;x) STRING ("The World");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	new (p) STRING ("The World");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这种用法可以节省内存或栈的空间。	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295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4.5  </a:t>
            </a:r>
            <a:r>
              <a:rPr lang="zh-CN" altLang="en-US" dirty="0"/>
              <a:t>隐含参数</a:t>
            </a:r>
            <a:r>
              <a:rPr lang="en-US" altLang="zh-CN" dirty="0"/>
              <a:t>this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C88324-0EC8-4B4B-941F-FB5BFB4C559B}"/>
              </a:ext>
            </a:extLst>
          </p:cNvPr>
          <p:cNvSpPr txBox="1"/>
          <p:nvPr/>
        </p:nvSpPr>
        <p:spPr>
          <a:xfrm>
            <a:off x="838200" y="2455689"/>
            <a:ext cx="10797330" cy="3008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this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指针是一个特殊的指针，它是普通函数成员隐含的第一个参数，其类型是指向要调用该函数成员的对象的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指针。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当对象调用函数成员时，对象的地址作为函数的第一个实参首先压栈，通过这种方式将对象地址传递给隐含参数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this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构造函数和析构函数的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this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参数类型固定。例如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A::~A()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this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参数类型为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A*const  this; //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析构函数的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this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指向可写对象，但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this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本身是只读的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注意：可用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*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this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来引用或访问调用该函数成员的普通、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或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volatile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对象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；类的静态函数成员没有隐含的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this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指针；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this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指针不允许移动。</a:t>
            </a:r>
          </a:p>
        </p:txBody>
      </p:sp>
    </p:spTree>
    <p:extLst>
      <p:ext uri="{BB962C8B-B14F-4D97-AF65-F5344CB8AC3E}">
        <p14:creationId xmlns:p14="http://schemas.microsoft.com/office/powerpoint/2010/main" val="2380269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8D2A87E-F274-413F-A9A7-4783232174C8}"/>
              </a:ext>
            </a:extLst>
          </p:cNvPr>
          <p:cNvSpPr txBox="1">
            <a:spLocks noChangeArrowheads="1"/>
          </p:cNvSpPr>
          <p:nvPr/>
        </p:nvSpPr>
        <p:spPr>
          <a:xfrm>
            <a:off x="651545" y="1760152"/>
            <a:ext cx="80010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【例</a:t>
            </a:r>
            <a:r>
              <a:rPr lang="en-US" altLang="zh-CN" sz="2400" b="1" dirty="0">
                <a:latin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</a:rPr>
              <a:t>.1</a:t>
            </a:r>
            <a:r>
              <a:rPr lang="en-US" altLang="zh-CN" sz="2400" b="1" dirty="0">
                <a:latin typeface="Times New Roman" panose="02020603050405020304" pitchFamily="18" charset="0"/>
              </a:rPr>
              <a:t>6</a:t>
            </a:r>
            <a:r>
              <a:rPr lang="zh-CN" altLang="en-US" sz="2400" b="1" dirty="0">
                <a:latin typeface="Times New Roman" panose="02020603050405020304" pitchFamily="18" charset="0"/>
              </a:rPr>
              <a:t>】在二叉树中查找节点。</a:t>
            </a:r>
          </a:p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	#</a:t>
            </a:r>
            <a:r>
              <a:rPr lang="en-US" altLang="zh-CN" sz="2000" b="1" dirty="0">
                <a:latin typeface="Times New Roman" panose="02020603050405020304" pitchFamily="18" charset="0"/>
              </a:rPr>
              <a:t>include &lt;iostream&gt;</a:t>
            </a:r>
          </a:p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class  TREE{</a:t>
            </a:r>
          </a:p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int   value; </a:t>
            </a:r>
          </a:p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TREE  *left, *right;</a:t>
            </a:r>
          </a:p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public:</a:t>
            </a:r>
          </a:p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TREE (int);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//this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类型: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TREE * const this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 ~TREE( );	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//this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类型: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TREE * const this，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析构函数不能重载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  const TREE *find(int)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const</a:t>
            </a:r>
            <a:r>
              <a:rPr lang="en-US" altLang="zh-CN" sz="2000" b="1" dirty="0">
                <a:latin typeface="Times New Roman" panose="02020603050405020304" pitchFamily="18" charset="0"/>
              </a:rPr>
              <a:t>;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//this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类型: 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const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TREE * const this</a:t>
            </a:r>
          </a:p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};</a:t>
            </a:r>
          </a:p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TREE::TREE(int value){ 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隐含参数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this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指向要构造的对象</a:t>
            </a:r>
          </a:p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	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this-&gt;value=value;	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等价于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TREE::value=value</a:t>
            </a:r>
          </a:p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left=right=0;	 	//C++</a:t>
            </a:r>
            <a:r>
              <a:rPr lang="zh-CN" altLang="en-US" sz="2000" b="1" dirty="0">
                <a:latin typeface="Times New Roman" panose="02020603050405020304" pitchFamily="18" charset="0"/>
              </a:rPr>
              <a:t>提倡空指针</a:t>
            </a:r>
            <a:r>
              <a:rPr lang="en-US" altLang="zh-CN" sz="2000" b="1" dirty="0">
                <a:latin typeface="Times New Roman" panose="02020603050405020304" pitchFamily="18" charset="0"/>
              </a:rPr>
              <a:t>NULL</a:t>
            </a:r>
            <a:r>
              <a:rPr lang="zh-CN" altLang="en-US" sz="2000" b="1" dirty="0">
                <a:latin typeface="Times New Roman" panose="02020603050405020304" pitchFamily="18" charset="0"/>
              </a:rPr>
              <a:t>用0表示</a:t>
            </a:r>
          </a:p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987034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8D5E49B-89DF-4710-9F9E-C9964D21CD62}"/>
              </a:ext>
            </a:extLst>
          </p:cNvPr>
          <p:cNvSpPr txBox="1">
            <a:spLocks noChangeArrowheads="1"/>
          </p:cNvSpPr>
          <p:nvPr/>
        </p:nvSpPr>
        <p:spPr>
          <a:xfrm>
            <a:off x="913701" y="1816916"/>
            <a:ext cx="7772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TREE::~TREE( ){	//this</a:t>
            </a:r>
            <a:r>
              <a:rPr lang="zh-CN" altLang="en-US" sz="2000" b="1" dirty="0">
                <a:latin typeface="Times New Roman" panose="02020603050405020304" pitchFamily="18" charset="0"/>
              </a:rPr>
              <a:t>指向要析构的对象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if(left) { delete left; left=0; }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if(right) { delete right; right=0; }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const TREE* TREE::find(int v) const {//this</a:t>
            </a:r>
            <a:r>
              <a:rPr lang="zh-CN" altLang="en-US" sz="2000" b="1" dirty="0">
                <a:latin typeface="Times New Roman" panose="02020603050405020304" pitchFamily="18" charset="0"/>
              </a:rPr>
              <a:t>指向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调用对象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if(v==value) return this;//this</a:t>
            </a:r>
            <a:r>
              <a:rPr lang="zh-CN" altLang="en-US" sz="2000" b="1" dirty="0">
                <a:latin typeface="Times New Roman" panose="02020603050405020304" pitchFamily="18" charset="0"/>
              </a:rPr>
              <a:t>指向找到的节点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if(v&lt;value) //</a:t>
            </a:r>
            <a:r>
              <a:rPr lang="zh-CN" altLang="en-US" sz="2000" b="1" dirty="0">
                <a:latin typeface="Times New Roman" panose="02020603050405020304" pitchFamily="18" charset="0"/>
              </a:rPr>
              <a:t>小于时查左子树，即下次递归进入时新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this=left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return  left!=0?left-&gt;find(v):0;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return  right!=0?right-&gt;find(v):0; //</a:t>
            </a:r>
            <a:r>
              <a:rPr lang="zh-CN" altLang="en-US" sz="2000" b="1" dirty="0">
                <a:latin typeface="Times New Roman" panose="02020603050405020304" pitchFamily="18" charset="0"/>
              </a:rPr>
              <a:t>否则查右子树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  <a:p>
            <a:pPr algn="just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TREE root(5);	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	 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收工函数将析构对象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root</a:t>
            </a:r>
          </a:p>
          <a:p>
            <a:pPr algn="just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void main(void){</a:t>
            </a:r>
          </a:p>
          <a:p>
            <a:pPr algn="just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if(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root.find</a:t>
            </a:r>
            <a:r>
              <a:rPr lang="en-US" altLang="zh-CN" sz="2000" b="1" dirty="0">
                <a:latin typeface="Times New Roman" panose="02020603050405020304" pitchFamily="18" charset="0"/>
              </a:rPr>
              <a:t>(4</a:t>
            </a:r>
            <a:r>
              <a:rPr lang="en-US" altLang="zh-CN" sz="2000" b="1">
                <a:latin typeface="Times New Roman" panose="02020603050405020304" pitchFamily="18" charset="0"/>
              </a:rPr>
              <a:t>)) std::cout</a:t>
            </a:r>
            <a:r>
              <a:rPr lang="en-US" altLang="zh-CN" sz="2000" b="1" dirty="0">
                <a:latin typeface="Times New Roman" panose="02020603050405020304" pitchFamily="18" charset="0"/>
              </a:rPr>
              <a:t>&lt;&lt;“Found\n”;</a:t>
            </a:r>
          </a:p>
          <a:p>
            <a:pPr algn="just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717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4.6  </a:t>
            </a:r>
            <a:r>
              <a:rPr lang="zh-CN" altLang="zh-CN" dirty="0"/>
              <a:t>对象的构造与析构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C88324-0EC8-4B4B-941F-FB5BFB4C559B}"/>
              </a:ext>
            </a:extLst>
          </p:cNvPr>
          <p:cNvSpPr txBox="1"/>
          <p:nvPr/>
        </p:nvSpPr>
        <p:spPr>
          <a:xfrm>
            <a:off x="838200" y="2455689"/>
            <a:ext cx="10797330" cy="3276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类可能会定义只读和引用类型的非静态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(static)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数据成员，在使用它们之前必须初始化；</a:t>
            </a:r>
            <a:r>
              <a:rPr lang="zh-CN" altLang="en-US" sz="2400">
                <a:solidFill>
                  <a:prstClr val="black"/>
                </a:solidFill>
              </a:rPr>
              <a:t>若无默认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值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，该类必须定义构造函数初始化这类成员。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类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还可能</a:t>
            </a:r>
            <a:r>
              <a:rPr lang="zh-CN" altLang="en-US" sz="2400" dirty="0">
                <a:solidFill>
                  <a:prstClr val="black"/>
                </a:solidFill>
              </a:rPr>
              <a:t>定义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类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类型的非静态对象成员，若对象成员必须用带参数的构造函数构造，则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的对象必须定义有初始化构造函数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自定义的类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的构造函数，传递实参初试化类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的非静态对象成员：缺省的无参的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A( 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只调用无参的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B( ))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构造函数的初始化位置在参数表的“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: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”后，所有数据成员都必须在此初始化，未列出的成员用其默认值值初始化，未列出且无默认值的非只读、非引用、非对象成员的值根据对象存储位置可取随机值（栈段）或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及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nullptr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值（数据段）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按定义顺序初始化或构造数据成员（大部分编译支持）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352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4.6  </a:t>
            </a:r>
            <a:r>
              <a:rPr lang="zh-CN" altLang="zh-CN" dirty="0"/>
              <a:t>对象的构造与析构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C88324-0EC8-4B4B-941F-FB5BFB4C559B}"/>
              </a:ext>
            </a:extLst>
          </p:cNvPr>
          <p:cNvSpPr txBox="1"/>
          <p:nvPr/>
        </p:nvSpPr>
        <p:spPr>
          <a:xfrm>
            <a:off x="838200" y="2455689"/>
            <a:ext cx="10797330" cy="3404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如未定义或生成构造函数，则可以用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”{ }”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的形式初始化。联合仅需初始化第一个成员。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对象数组的每个元素都必须初始化，默认采用无参构造函数初始化。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单个参数的构造函数能自动转换单个实参值成为对象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若类未自定义构造函数，且类包含私有实例数据成员等调价满足时，编译会自动生成构造函数。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一旦自定义构造函数，将不能接受编译生成的构造函数，除非用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default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等接受。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用常量对象做实参，总是优先调用参数为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&amp;&amp;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类型的构造函数；用变量等做实参，总是优先调用参数为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&amp;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类型的构造函数。</a:t>
            </a:r>
          </a:p>
        </p:txBody>
      </p:sp>
    </p:spTree>
    <p:extLst>
      <p:ext uri="{BB962C8B-B14F-4D97-AF65-F5344CB8AC3E}">
        <p14:creationId xmlns:p14="http://schemas.microsoft.com/office/powerpoint/2010/main" val="1311234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51BFDEE-F87B-4218-9F99-3CA6013544DA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600200"/>
            <a:ext cx="8001000" cy="44561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Arial" panose="020B0604020202020204" pitchFamily="34" charset="0"/>
              </a:rPr>
              <a:t>【</a:t>
            </a:r>
            <a:r>
              <a:rPr lang="zh-CN" altLang="en-US" b="1" dirty="0"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</a:rPr>
              <a:t>.1</a:t>
            </a:r>
            <a:r>
              <a:rPr lang="en-US" altLang="zh-CN" b="1" dirty="0">
                <a:latin typeface="Times New Roman" panose="02020603050405020304" pitchFamily="18" charset="0"/>
              </a:rPr>
              <a:t>7</a:t>
            </a:r>
            <a:r>
              <a:rPr lang="zh-CN" altLang="en-US" b="1" dirty="0">
                <a:latin typeface="Times New Roman" panose="02020603050405020304" pitchFamily="18" charset="0"/>
              </a:rPr>
              <a:t>】包含只读、引用及对象成员的类。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class A{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    int  a;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public: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    A(int x) { a=x;} //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重载</a:t>
            </a:r>
            <a:r>
              <a:rPr lang="zh-CN" altLang="en-US" sz="2400" b="1" dirty="0">
                <a:latin typeface="Times New Roman" panose="02020603050405020304" pitchFamily="18" charset="0"/>
              </a:rPr>
              <a:t>构造函数，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自动内联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    A( ){ a=0; }        //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重载</a:t>
            </a:r>
            <a:r>
              <a:rPr lang="zh-CN" altLang="en-US" sz="2400" b="1" dirty="0">
                <a:latin typeface="Times New Roman" panose="02020603050405020304" pitchFamily="18" charset="0"/>
              </a:rPr>
              <a:t>构造函数，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自动内联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};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class B{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    const  int  b; 	//</a:t>
            </a:r>
            <a:r>
              <a:rPr lang="zh-CN" altLang="en-US" sz="2400" b="1" dirty="0">
                <a:latin typeface="Times New Roman" panose="02020603050405020304" pitchFamily="18" charset="0"/>
              </a:rPr>
              <a:t>数据成员不能在定义的同时初始化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	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int  c, &amp;d, e, f;	//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b,d,g,h</a:t>
            </a:r>
            <a:r>
              <a:rPr lang="zh-CN" altLang="en-US" sz="2400" b="1" dirty="0">
                <a:latin typeface="Times New Roman" panose="02020603050405020304" pitchFamily="18" charset="0"/>
              </a:rPr>
              <a:t>只能在构造函数体前初始化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	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A    g, h; 	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//数据成员按定义顺序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b, c, d, e, f, g, h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初始化</a:t>
            </a:r>
          </a:p>
        </p:txBody>
      </p:sp>
    </p:spTree>
    <p:extLst>
      <p:ext uri="{BB962C8B-B14F-4D97-AF65-F5344CB8AC3E}">
        <p14:creationId xmlns:p14="http://schemas.microsoft.com/office/powerpoint/2010/main" val="110455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4.1  </a:t>
            </a:r>
            <a:r>
              <a:rPr lang="zh-CN" altLang="en-US" dirty="0"/>
              <a:t>类的声明及定义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3736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定义类时应注意的问题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使用</a:t>
            </a:r>
            <a:r>
              <a:rPr lang="en-US" altLang="zh-CN" sz="2400" b="1" dirty="0">
                <a:latin typeface="Times New Roman" panose="02020603050405020304" pitchFamily="18" charset="0"/>
              </a:rPr>
              <a:t>private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protected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public</a:t>
            </a:r>
            <a:r>
              <a:rPr lang="zh-CN" altLang="en-US" sz="2400" b="1" dirty="0">
                <a:latin typeface="Times New Roman" panose="02020603050405020304" pitchFamily="18" charset="0"/>
              </a:rPr>
              <a:t>保留字标识主体中每一区间的访问权限，同一保留字可以多次出现；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同一区间内可以有数据成员、函数成员和类型成员，习惯上按类型成员、数据成员和函数成员分开；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成员在类定义体中出现的顺序可以任意，函数成员的实现既可以放在类的外面，也可以内嵌在类定义体中；但是数据成员的定义顺序与初始化顺序有关。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若函数成员在类定义体外实现，则在函数返回类型和函数名之间，应使用类名和作用域运算符“::”来指明该函数成员所属的类</a:t>
            </a:r>
            <a:r>
              <a:rPr lang="zh-CN" altLang="en-US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410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76250B6-9335-4F78-B7EE-9BF83CD00D4F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507921"/>
            <a:ext cx="10377881" cy="45323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public: 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//类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构造函数体前未出现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h，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故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h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用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A( )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初始化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B(int y): d(c), c(y), g(y) ,b(y), e(y){//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自动内联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    c+=y;    	    f=y;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}//f</a:t>
            </a:r>
            <a:r>
              <a:rPr lang="zh-CN" altLang="en-US" sz="2400" b="1" dirty="0">
                <a:latin typeface="Times New Roman" panose="02020603050405020304" pitchFamily="18" charset="0"/>
              </a:rPr>
              <a:t>被赋值为</a:t>
            </a:r>
            <a:r>
              <a:rPr lang="en-US" altLang="zh-CN" sz="2400" b="1" dirty="0">
                <a:latin typeface="Times New Roman" panose="02020603050405020304" pitchFamily="18" charset="0"/>
              </a:rPr>
              <a:t>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};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void main(void){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int x(5);	     	//int x=5</a:t>
            </a:r>
            <a:r>
              <a:rPr lang="zh-CN" altLang="en-US" sz="2400" b="1" dirty="0">
                <a:latin typeface="Times New Roman" panose="02020603050405020304" pitchFamily="18" charset="0"/>
              </a:rPr>
              <a:t>等价于</a:t>
            </a:r>
            <a:r>
              <a:rPr lang="en-US" altLang="zh-CN" sz="2400" b="1" dirty="0">
                <a:latin typeface="Times New Roman" panose="02020603050405020304" pitchFamily="18" charset="0"/>
              </a:rPr>
              <a:t>int x(5)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A a(x), y=5;      	//A y=5</a:t>
            </a:r>
            <a:r>
              <a:rPr lang="zh-CN" altLang="en-US" sz="2400" b="1" dirty="0">
                <a:latin typeface="Times New Roman" panose="02020603050405020304" pitchFamily="18" charset="0"/>
              </a:rPr>
              <a:t>等价于</a:t>
            </a:r>
            <a:r>
              <a:rPr lang="en-US" altLang="zh-CN" sz="2400" b="1" dirty="0">
                <a:latin typeface="Times New Roman" panose="02020603050405020304" pitchFamily="18" charset="0"/>
              </a:rPr>
              <a:t>A y(5)，</a:t>
            </a:r>
            <a:r>
              <a:rPr lang="zh-CN" altLang="en-US" sz="2400" b="1" dirty="0">
                <a:latin typeface="Times New Roman" panose="02020603050405020304" pitchFamily="18" charset="0"/>
              </a:rPr>
              <a:t>请和上一行比较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Times New Roman" panose="02020603050405020304" pitchFamily="18" charset="0"/>
              </a:rPr>
              <a:t>*</a:t>
            </a:r>
            <a:r>
              <a:rPr lang="en-US" altLang="zh-CN" sz="2400" b="1" dirty="0">
                <a:latin typeface="Times New Roman" panose="02020603050405020304" pitchFamily="18" charset="0"/>
              </a:rPr>
              <a:t>p=new A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[3]</a:t>
            </a:r>
            <a:r>
              <a:rPr lang="en-US" altLang="zh-CN" sz="2400" b="1" dirty="0">
                <a:latin typeface="Times New Roman" panose="02020603050405020304" pitchFamily="18" charset="0"/>
              </a:rPr>
              <a:t>{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</a:rPr>
              <a:t>, A(2)}; //</a:t>
            </a:r>
            <a:r>
              <a:rPr lang="zh-CN" altLang="en-US" sz="2400" b="1" dirty="0">
                <a:latin typeface="Times New Roman" panose="02020603050405020304" pitchFamily="18" charset="0"/>
              </a:rPr>
              <a:t>初始化的元素为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A(1)</a:t>
            </a:r>
            <a:r>
              <a:rPr lang="en-US" altLang="zh-CN" sz="2400" b="1" dirty="0">
                <a:latin typeface="Times New Roman" panose="02020603050405020304" pitchFamily="18" charset="0"/>
              </a:rPr>
              <a:t>, A(2), A(0)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B b(7), z=(7,8);	</a:t>
            </a:r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//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B z=(7,8)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等价于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B z(8),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等号右边必单值</a:t>
            </a:r>
            <a:endParaRPr lang="en-US" altLang="zh-CN" sz="24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delete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[ ]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p;		//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防止内存泄漏：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new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产生的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所有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对象必须用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delete</a:t>
            </a:r>
            <a:endParaRPr lang="zh-CN" altLang="en-US" sz="24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}                            	//</a:t>
            </a:r>
            <a:r>
              <a:rPr lang="zh-CN" altLang="en-US" sz="2400" b="1" dirty="0">
                <a:latin typeface="Times New Roman" panose="02020603050405020304" pitchFamily="18" charset="0"/>
              </a:rPr>
              <a:t>故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(7,8)</a:t>
            </a:r>
            <a:r>
              <a:rPr lang="zh-CN" altLang="en-US" sz="2400" b="1" dirty="0">
                <a:latin typeface="Times New Roman" panose="02020603050405020304" pitchFamily="18" charset="0"/>
              </a:rPr>
              <a:t>为</a:t>
            </a:r>
            <a:r>
              <a:rPr lang="en-US" altLang="zh-CN" sz="2400" b="1" dirty="0">
                <a:latin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的扩号表达式，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(7,8)=8</a:t>
            </a:r>
            <a:endParaRPr lang="zh-CN" altLang="en-US" sz="24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68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4.1  </a:t>
            </a:r>
            <a:r>
              <a:rPr lang="zh-CN" altLang="en-US" dirty="0"/>
              <a:t>类的声明及定义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346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定义类时应注意的问题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在类定义体中允许对所数据成员定义默认值，若在构造函数的“：”和函数体的“</a:t>
            </a:r>
            <a:r>
              <a:rPr lang="en-US" altLang="zh-CN" sz="2400" b="1" dirty="0">
                <a:latin typeface="Times New Roman" panose="02020603050405020304" pitchFamily="18" charset="0"/>
              </a:rPr>
              <a:t>{</a:t>
            </a:r>
            <a:r>
              <a:rPr lang="zh-CN" altLang="en-US" sz="2400" b="1" dirty="0">
                <a:latin typeface="Times New Roman" panose="02020603050405020304" pitchFamily="18" charset="0"/>
              </a:rPr>
              <a:t>”之间对其进行了初始化，则默认值无效，否则用默认值初始化；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类定义体的最后一个花括号后要跟有分号作为定义体结束标志。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构造函数和析构函数都不能定义返回类型。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如果类没有自定义的构造函数和析构函数，且有非公开实例数据成员等情形，则</a:t>
            </a:r>
            <a:r>
              <a:rPr lang="en-US" altLang="zh-CN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为类生成默认的参数表无参的构造函数和析构函数。</a:t>
            </a:r>
            <a:endParaRPr lang="en-US" altLang="zh-CN" sz="24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构造函数的参数表可以出现参数，因此可以重载。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782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4.1  </a:t>
            </a:r>
            <a:r>
              <a:rPr lang="zh-CN" altLang="en-US" dirty="0"/>
              <a:t>类的声明及定义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3801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定义类时应注意的问题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构造函数和析构函数：是类封装的两个特殊函数成员，都有固定类型的隐含参数</a:t>
            </a:r>
            <a:r>
              <a:rPr lang="en-US" altLang="zh-CN" sz="2400" b="1" dirty="0">
                <a:latin typeface="Times New Roman" panose="02020603050405020304" pitchFamily="18" charset="0"/>
              </a:rPr>
              <a:t>this 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构造函数：函数名和类名相同的函数成员。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析构函数：函数名和类名相同且带波浪线的参数表无参函数成员。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定义变量或其生命期开始时自动调用构造函数，生命期结束时自动调用析构函数。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同一个对象仅自动构造一次。构造函数是唯一不能被显式（人工，非自动）调用的函数成员。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4.1  </a:t>
            </a:r>
            <a:r>
              <a:rPr lang="zh-CN" altLang="en-US" dirty="0"/>
              <a:t>类的声明及定义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3404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定义类时应注意的问题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构造函数用来为对象申请各种资源，并初始化对象的数据成员。构造函数有隐含参数</a:t>
            </a:r>
            <a:r>
              <a:rPr lang="en-US" altLang="zh-CN" sz="2400" b="1" dirty="0">
                <a:latin typeface="Times New Roman" panose="02020603050405020304" pitchFamily="18" charset="0"/>
              </a:rPr>
              <a:t>this,</a:t>
            </a:r>
            <a:r>
              <a:rPr lang="zh-CN" altLang="en-US" sz="2400" b="1" dirty="0">
                <a:latin typeface="Times New Roman" panose="02020603050405020304" pitchFamily="18" charset="0"/>
              </a:rPr>
              <a:t>可以在参数表定义若干参数，用于初始化数据成员。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析构函数是用来毁灭对象的，析构过程是构造过程的逆过程。析构函数释放对象申请的所有资源。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析构函数既能被显式调用，也能被隐式（自动）调用。由于只有一个固定类型的</a:t>
            </a:r>
            <a:r>
              <a:rPr lang="en-US" altLang="zh-CN" sz="2400" b="1" dirty="0">
                <a:latin typeface="Times New Roman" panose="02020603050405020304" pitchFamily="18" charset="0"/>
              </a:rPr>
              <a:t>this</a:t>
            </a:r>
            <a:r>
              <a:rPr lang="zh-CN" altLang="en-US" sz="2400" b="1" dirty="0">
                <a:latin typeface="Times New Roman" panose="02020603050405020304" pitchFamily="18" charset="0"/>
              </a:rPr>
              <a:t>，故不可能重载，只能有一个析构函数。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若实例数据成员有指针，应当防止反复析构（用指针是否为空做标志）。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联合也是类，可定义构造、析构以及其它函数成员。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255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6739B92-394D-4861-8917-81F3A8BBDE32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600200"/>
            <a:ext cx="7772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例</a:t>
            </a:r>
            <a:r>
              <a:rPr lang="en-US" altLang="zh-CN" sz="2000" b="1" dirty="0">
                <a:latin typeface="Times New Roman" panose="02020603050405020304" pitchFamily="18" charset="0"/>
              </a:rPr>
              <a:t>4</a:t>
            </a:r>
            <a:r>
              <a:rPr lang="zh-CN" altLang="en-US" sz="2000" b="1" dirty="0">
                <a:latin typeface="Times New Roman" panose="02020603050405020304" pitchFamily="18" charset="0"/>
              </a:rPr>
              <a:t>.1】定义字符串类型和字符串对象。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</a:rPr>
              <a:t>#include &lt;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alloc.h</a:t>
            </a:r>
            <a:r>
              <a:rPr lang="en-US" altLang="zh-CN" sz="2000" b="1" dirty="0">
                <a:latin typeface="Times New Roman" panose="02020603050405020304" pitchFamily="18" charset="0"/>
              </a:rPr>
              <a:t>&gt;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struct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STRING</a:t>
            </a:r>
            <a:r>
              <a:rPr lang="en-US" altLang="zh-CN" sz="2000" b="1" dirty="0">
                <a:latin typeface="Times New Roman" panose="02020603050405020304" pitchFamily="18" charset="0"/>
              </a:rPr>
              <a:t> {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typedef  char *CHARPTR;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定义类型成员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	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CHARPTR  s;	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定义数据成员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	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int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strlen</a:t>
            </a:r>
            <a:r>
              <a:rPr lang="en-US" altLang="zh-CN" sz="2000" b="1" dirty="0">
                <a:latin typeface="Times New Roman" panose="02020603050405020304" pitchFamily="18" charset="0"/>
              </a:rPr>
              <a:t>( );		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声明函数成员，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求谁的长(有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this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	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STRING</a:t>
            </a:r>
            <a:r>
              <a:rPr lang="en-US" altLang="zh-CN" sz="2000" b="1" dirty="0">
                <a:latin typeface="Times New Roman" panose="02020603050405020304" pitchFamily="18" charset="0"/>
              </a:rPr>
              <a:t>(CHARPTR);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声明构造函数，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有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this</a:t>
            </a:r>
            <a:endParaRPr lang="zh-CN" altLang="en-US" sz="20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	    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~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STRING</a:t>
            </a:r>
            <a:r>
              <a:rPr lang="en-US" altLang="zh-CN" sz="2000" b="1" dirty="0">
                <a:latin typeface="Times New Roman" panose="02020603050405020304" pitchFamily="18" charset="0"/>
              </a:rPr>
              <a:t>( );		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声明析构函数，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有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this</a:t>
            </a:r>
            <a:endParaRPr lang="zh-CN" altLang="en-US" sz="20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	}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int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STRING::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strlen</a:t>
            </a:r>
            <a:r>
              <a:rPr lang="en-US" altLang="zh-CN" sz="2000" b="1" dirty="0">
                <a:latin typeface="Times New Roman" panose="02020603050405020304" pitchFamily="18" charset="0"/>
              </a:rPr>
              <a:t>( ){ 	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用运算符::在类体外定义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int  k;</a:t>
            </a:r>
            <a:endParaRPr lang="zh-CN" altLang="en-US" sz="20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for(k=0; s[k]!=0; k++);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return k;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}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041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3B06EBF-323D-427C-8764-6571DDA575B6}"/>
              </a:ext>
            </a:extLst>
          </p:cNvPr>
          <p:cNvSpPr txBox="1">
            <a:spLocks noChangeArrowheads="1"/>
          </p:cNvSpPr>
          <p:nvPr/>
        </p:nvSpPr>
        <p:spPr>
          <a:xfrm>
            <a:off x="659235" y="1649136"/>
            <a:ext cx="815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STRING::</a:t>
            </a:r>
            <a:r>
              <a:rPr lang="en-US" altLang="zh-CN" sz="2000" b="1">
                <a:latin typeface="Times New Roman" panose="02020603050405020304" pitchFamily="18" charset="0"/>
              </a:rPr>
              <a:t>STRING(char *t)</a:t>
            </a:r>
            <a:r>
              <a:rPr lang="zh-CN" altLang="en-US" sz="2000" b="1">
                <a:latin typeface="Times New Roman" panose="02020603050405020304" pitchFamily="18" charset="0"/>
              </a:rPr>
              <a:t>{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用::在类体外定义构造函数,无返回类型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	    </a:t>
            </a:r>
            <a:r>
              <a:rPr lang="en-US" altLang="zh-CN" sz="2000" b="1">
                <a:latin typeface="Times New Roman" panose="02020603050405020304" pitchFamily="18" charset="0"/>
              </a:rPr>
              <a:t>int  k;</a:t>
            </a:r>
            <a:endParaRPr lang="en-US" altLang="zh-CN" sz="20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	 </a:t>
            </a:r>
            <a:r>
              <a:rPr lang="en-US" altLang="zh-CN" sz="2000" b="1">
                <a:latin typeface="Times New Roman" panose="02020603050405020304" pitchFamily="18" charset="0"/>
              </a:rPr>
              <a:t>   for(k =0; t[k]!=0; k++);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    s=(char *)malloc(k+1);         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//s</a:t>
            </a:r>
            <a:r>
              <a:rPr lang="zh-CN" altLang="en-US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等价于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this-&gt;s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    for(k=0; (s[k]=t[k])!=0; k++);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STRING::</a:t>
            </a:r>
            <a:r>
              <a:rPr lang="en-US" altLang="zh-CN" sz="2000" b="1">
                <a:latin typeface="Times New Roman" panose="02020603050405020304" pitchFamily="18" charset="0"/>
              </a:rPr>
              <a:t>~STRING( ) </a:t>
            </a:r>
            <a:r>
              <a:rPr lang="zh-CN" altLang="en-US" sz="2000" b="1">
                <a:latin typeface="Times New Roman" panose="02020603050405020304" pitchFamily="18" charset="0"/>
              </a:rPr>
              <a:t>{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用::在类体外定义析构函数,无返回类型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	    </a:t>
            </a:r>
            <a:r>
              <a:rPr lang="en-US" altLang="zh-CN" sz="2000" b="1">
                <a:latin typeface="Times New Roman" panose="02020603050405020304" pitchFamily="18" charset="0"/>
              </a:rPr>
              <a:t>free(s);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struct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  STRING  x("simple")</a:t>
            </a:r>
            <a:r>
              <a:rPr lang="en-US" altLang="zh-CN" sz="2000" b="1">
                <a:latin typeface="Times New Roman" panose="02020603050405020304" pitchFamily="18" charset="0"/>
              </a:rPr>
              <a:t>;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	//struct</a:t>
            </a:r>
            <a:r>
              <a:rPr lang="zh-CN" altLang="en-US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可以省略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void main( ){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    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STRING  y</a:t>
            </a:r>
            <a:r>
              <a:rPr lang="en-US" altLang="zh-CN" sz="2000" b="1">
                <a:latin typeface="Times New Roman" panose="02020603050405020304" pitchFamily="18" charset="0"/>
              </a:rPr>
              <a:t>("complex"), 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*z</a:t>
            </a:r>
            <a:r>
              <a:rPr lang="en-US" altLang="zh-CN" sz="2000" b="1">
                <a:latin typeface="Times New Roman" panose="02020603050405020304" pitchFamily="18" charset="0"/>
              </a:rPr>
              <a:t>=&amp;y;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    int  m=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y.strlen( )</a:t>
            </a:r>
            <a:r>
              <a:rPr lang="en-US" altLang="zh-CN" sz="2000" b="1">
                <a:latin typeface="Times New Roman" panose="02020603050405020304" pitchFamily="18" charset="0"/>
              </a:rPr>
              <a:t>;                  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当前对象包含的字符串的长度</a:t>
            </a:r>
            <a:r>
              <a:rPr lang="zh-CN" altLang="en-US" sz="2000" b="1">
                <a:latin typeface="Times New Roman" panose="02020603050405020304" pitchFamily="18" charset="0"/>
              </a:rPr>
              <a:t>     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    m=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z-&gt;strlen( )</a:t>
            </a:r>
            <a:r>
              <a:rPr lang="en-US" altLang="zh-CN" sz="2000" b="1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}   //</a:t>
            </a:r>
            <a:r>
              <a:rPr lang="zh-CN" altLang="en-US" sz="2000" b="1">
                <a:latin typeface="Times New Roman" panose="02020603050405020304" pitchFamily="18" charset="0"/>
              </a:rPr>
              <a:t>返回时自动调用</a:t>
            </a:r>
            <a:r>
              <a:rPr lang="en-US" altLang="zh-CN" sz="2000" b="1">
                <a:latin typeface="Times New Roman" panose="02020603050405020304" pitchFamily="18" charset="0"/>
              </a:rPr>
              <a:t>y</a:t>
            </a:r>
            <a:r>
              <a:rPr lang="zh-CN" altLang="en-US" sz="2000" b="1">
                <a:latin typeface="Times New Roman" panose="02020603050405020304" pitchFamily="18" charset="0"/>
              </a:rPr>
              <a:t>的析构函数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581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4.1  </a:t>
            </a:r>
            <a:r>
              <a:rPr lang="zh-CN" altLang="en-US" dirty="0"/>
              <a:t>类的声明及定义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3404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程序不同结束形式对对象的影响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exit</a:t>
            </a:r>
            <a:r>
              <a:rPr lang="zh-CN" altLang="en-US" sz="2400" b="1" dirty="0">
                <a:latin typeface="Times New Roman" panose="02020603050405020304" pitchFamily="18" charset="0"/>
              </a:rPr>
              <a:t>退出：局部自动对象不能自动执行析构函数，故此类对象资源不能被释放。静态和全局对象在</a:t>
            </a:r>
            <a:r>
              <a:rPr lang="en-US" altLang="zh-CN" sz="2400" b="1" dirty="0">
                <a:latin typeface="Times New Roman" panose="02020603050405020304" pitchFamily="18" charset="0"/>
              </a:rPr>
              <a:t>exit</a:t>
            </a:r>
            <a:r>
              <a:rPr lang="zh-CN" altLang="en-US" sz="2400" b="1" dirty="0">
                <a:latin typeface="Times New Roman" panose="02020603050405020304" pitchFamily="18" charset="0"/>
              </a:rPr>
              <a:t>退出</a:t>
            </a:r>
            <a:r>
              <a:rPr lang="en-US" altLang="zh-CN" sz="2400" b="1" dirty="0">
                <a:latin typeface="Times New Roman" panose="02020603050405020304" pitchFamily="18" charset="0"/>
              </a:rPr>
              <a:t>main</a:t>
            </a:r>
            <a:r>
              <a:rPr lang="zh-CN" altLang="en-US" sz="2400" b="1" dirty="0">
                <a:latin typeface="Times New Roman" panose="02020603050405020304" pitchFamily="18" charset="0"/>
              </a:rPr>
              <a:t>时自动执行收工函数析构。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abort</a:t>
            </a:r>
            <a:r>
              <a:rPr lang="zh-CN" altLang="en-US" sz="2400" b="1" dirty="0">
                <a:latin typeface="Times New Roman" panose="02020603050405020304" pitchFamily="18" charset="0"/>
              </a:rPr>
              <a:t>退出：所有对象自动调用的析构函数都不能执行。局部和全局对象的资源都不能被释放，即</a:t>
            </a:r>
            <a:r>
              <a:rPr lang="en-US" altLang="zh-CN" sz="2400" b="1" dirty="0">
                <a:latin typeface="Times New Roman" panose="02020603050405020304" pitchFamily="18" charset="0"/>
              </a:rPr>
              <a:t>abort</a:t>
            </a:r>
            <a:r>
              <a:rPr lang="zh-CN" altLang="en-US" sz="2400" b="1" dirty="0">
                <a:latin typeface="Times New Roman" panose="02020603050405020304" pitchFamily="18" charset="0"/>
              </a:rPr>
              <a:t>退出</a:t>
            </a:r>
            <a:r>
              <a:rPr lang="en-US" altLang="zh-CN" sz="2400" b="1" dirty="0">
                <a:latin typeface="Times New Roman" panose="02020603050405020304" pitchFamily="18" charset="0"/>
              </a:rPr>
              <a:t>main</a:t>
            </a:r>
            <a:r>
              <a:rPr lang="zh-CN" altLang="en-US" sz="2400" b="1" dirty="0">
                <a:latin typeface="Times New Roman" panose="02020603050405020304" pitchFamily="18" charset="0"/>
              </a:rPr>
              <a:t>后不执行收工函数。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return</a:t>
            </a:r>
            <a:r>
              <a:rPr lang="zh-CN" altLang="en-US" sz="2400" b="1" dirty="0">
                <a:latin typeface="Times New Roman" panose="02020603050405020304" pitchFamily="18" charset="0"/>
              </a:rPr>
              <a:t>返回：隐式调用的析构函数得以执行。局部和全局对象的资源被释放。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		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int main( ){ …; if (error) return  1; …;}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提倡使用</a:t>
            </a:r>
            <a:r>
              <a:rPr lang="en-US" altLang="zh-CN" sz="2400" b="1" dirty="0">
                <a:latin typeface="Times New Roman" panose="02020603050405020304" pitchFamily="18" charset="0"/>
              </a:rPr>
              <a:t>return</a:t>
            </a:r>
            <a:r>
              <a:rPr lang="zh-CN" altLang="en-US" sz="2400" b="1" dirty="0">
                <a:latin typeface="Times New Roman" panose="02020603050405020304" pitchFamily="18" charset="0"/>
              </a:rPr>
              <a:t>。如果用</a:t>
            </a:r>
            <a:r>
              <a:rPr lang="en-US" altLang="zh-CN" sz="2400" b="1" dirty="0">
                <a:latin typeface="Times New Roman" panose="02020603050405020304" pitchFamily="18" charset="0"/>
              </a:rPr>
              <a:t>abort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exit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，则要显式调用析构函数。另外，使用异常处理时，自动调用的析构函数都会执行。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891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</TotalTime>
  <Words>4541</Words>
  <Application>Microsoft Office PowerPoint</Application>
  <PresentationFormat>宽屏</PresentationFormat>
  <Paragraphs>324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等线</vt:lpstr>
      <vt:lpstr>等线 Light</vt:lpstr>
      <vt:lpstr>隶书</vt:lpstr>
      <vt:lpstr>宋体</vt:lpstr>
      <vt:lpstr>Arial</vt:lpstr>
      <vt:lpstr>Times New Roman</vt:lpstr>
      <vt:lpstr>Wingdings</vt:lpstr>
      <vt:lpstr>Office 主题​​</vt:lpstr>
      <vt:lpstr>Picture2</vt:lpstr>
      <vt:lpstr>PowerPoint 演示文稿</vt:lpstr>
      <vt:lpstr>第4章  C++的类</vt:lpstr>
      <vt:lpstr>第4章  C++的类</vt:lpstr>
      <vt:lpstr>第4章  C++的类</vt:lpstr>
      <vt:lpstr>第4章  C++的类</vt:lpstr>
      <vt:lpstr>第4章  C++的类</vt:lpstr>
      <vt:lpstr>第4章 C++的类</vt:lpstr>
      <vt:lpstr>第4章 C++的类</vt:lpstr>
      <vt:lpstr>第4章  C++的类</vt:lpstr>
      <vt:lpstr>第4章 C++的类</vt:lpstr>
      <vt:lpstr>第4章  C++的类</vt:lpstr>
      <vt:lpstr>第4章  C++的类</vt:lpstr>
      <vt:lpstr>第4章 C++的类</vt:lpstr>
      <vt:lpstr>第4章 C++的类</vt:lpstr>
      <vt:lpstr>第4章  C++的类</vt:lpstr>
      <vt:lpstr>第4章  C++的类</vt:lpstr>
      <vt:lpstr>第4章  C++的类</vt:lpstr>
      <vt:lpstr>第4章  C++的类</vt:lpstr>
      <vt:lpstr>第4章  C++的类</vt:lpstr>
      <vt:lpstr>第4章  C++的类</vt:lpstr>
      <vt:lpstr>第4章  C++的类</vt:lpstr>
      <vt:lpstr>第4章  C++的类</vt:lpstr>
      <vt:lpstr>第4章  C++的类</vt:lpstr>
      <vt:lpstr>第4章  C++的类</vt:lpstr>
      <vt:lpstr>第4章  C++的类</vt:lpstr>
      <vt:lpstr>第4章  C++的类</vt:lpstr>
      <vt:lpstr>第4章  C++的类</vt:lpstr>
      <vt:lpstr>第4章  C++的类</vt:lpstr>
      <vt:lpstr>第4章  C++的类</vt:lpstr>
      <vt:lpstr>第4章  C++的类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guangzhi ma</dc:creator>
  <cp:lastModifiedBy>guangzhi ma</cp:lastModifiedBy>
  <cp:revision>267</cp:revision>
  <dcterms:created xsi:type="dcterms:W3CDTF">2020-04-22T10:23:54Z</dcterms:created>
  <dcterms:modified xsi:type="dcterms:W3CDTF">2020-09-29T12:23:12Z</dcterms:modified>
</cp:coreProperties>
</file>