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1" r:id="rId3"/>
    <p:sldId id="372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387" r:id="rId19"/>
    <p:sldId id="388" r:id="rId20"/>
    <p:sldId id="389" r:id="rId21"/>
    <p:sldId id="390" r:id="rId22"/>
    <p:sldId id="391" r:id="rId23"/>
    <p:sldId id="392" r:id="rId24"/>
    <p:sldId id="393" r:id="rId25"/>
    <p:sldId id="394" r:id="rId26"/>
    <p:sldId id="395" r:id="rId27"/>
    <p:sldId id="396" r:id="rId28"/>
    <p:sldId id="397" r:id="rId29"/>
    <p:sldId id="398" r:id="rId30"/>
    <p:sldId id="399" r:id="rId31"/>
    <p:sldId id="400" r:id="rId32"/>
    <p:sldId id="401" r:id="rId33"/>
    <p:sldId id="402" r:id="rId34"/>
    <p:sldId id="403" r:id="rId35"/>
    <p:sldId id="404" r:id="rId36"/>
    <p:sldId id="405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CF0C-C475-4597-B975-761023AE0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7B5FE-657F-4D8B-84E3-E536CCD6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FAACB-5D95-4341-8E03-190B047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D607A-C6EE-4D13-8E7B-0EDF0431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8F028-0370-44F9-A9C1-3B00EA53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3D22-F3CA-4388-B307-CD410D37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8CEA9-13AA-475A-A86D-2F07E97F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7C104-755C-4E0D-9F81-A888604E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B4F1-94C5-4B38-8BBC-AB306924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26C39-16EC-4296-BF5E-FEB96E7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0373B-42B1-4F77-9762-3C13FFB1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513F6-E5B9-47AB-AE23-22C67255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5392D-DCDE-4D68-B1E9-730B2BE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3CDE0-0D96-4F89-9406-3462357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C6AB-9F40-41ED-A2EF-05E41758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FC112-8DDA-424A-8687-9B08C0F2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B34B4-F529-479F-8D3D-638208EC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4AA9-D021-46EA-92FF-75A1EE98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98F7-9E36-4728-B2D9-613DBB6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505C4-5F65-4F3A-BC56-CDC583E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AFFF-1FD0-49A4-ABC8-C6B3BCCF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89BB2-69D8-4AEC-9DA6-59545E60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1129-1CE0-4747-9A14-F9136DD5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E072-2FB1-43AE-920C-5C7CFCF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E1053-7032-4F3B-953F-99BEA37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9E13-2A25-4E8A-8D6A-3D8F0087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B380-0545-4A23-A627-821B53F6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65105-301E-4376-9902-AA7FB720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762A9-08E1-40A9-8209-F190BB3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84DA0-3903-4EED-941D-4CD4068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55038-3152-49B8-B12B-6C0C2561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C9AB-7816-46C9-8626-C82D559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8DD6A-22B3-42BE-86F7-5571FCAF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259E3-A6F7-4163-B36C-A0CD3161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5018B-3435-4D69-9FE6-C24A90CA8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F1995-AA67-4C7F-953C-F1D51CF79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DC97C-91A9-41E5-BC8F-23F7B4C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9A81E-6710-4AB7-8C28-B9F5FAB1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CB70-63F3-44A8-AA4B-0F3D6898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9F9-1E38-4E49-80E4-243A184B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CDB1F-C0A8-481F-BC96-1D0BA310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46FF67-8CFB-454F-B47C-BB28074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252D3-E73D-48DD-9431-DE99E94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54011-230D-4A0C-AF29-B14A77E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8A4FE-5206-4BB1-AB85-473ED28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0D088-C531-48B5-AE41-2B221EC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78DB-51CF-4FA9-B53E-FE1F9320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B8352-0694-4CBC-83D4-FAB43289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AA069-C76B-484B-AE2F-2B81413B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3AAC2-59E6-47B2-A4C9-A7653A73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5DDE-C59F-48F4-B077-0BB817E3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0200E-8EA2-45D8-959D-94A11256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60032-65D6-4CF1-BE29-B7AAF208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ADBB6-84E9-4DFE-AF51-FD1D931C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DEF10-CA04-4BD5-9028-E99698393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71394-226A-4C6E-8662-5A59A2E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0503B-4B4C-4709-BEA5-E0D3B3E5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6B1C9-2E73-40D7-84DE-8722119B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3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2292C-D63E-43C6-BEE6-7859A615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22FE6-45C3-4A8F-957E-C710D2A1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21465-63E9-43E4-AFA8-64101752F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2EFA-BE2A-40A7-A0E8-44F720E634FB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B7F57-5C28-44F9-BD9D-A46592A8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604EA-7B0E-4EE1-90EB-A235A0EE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3150-BEC9-4ECB-B4DD-8BAF2D56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D3A65-6862-43F3-B0B7-10205FFD7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254CA-192B-4969-915C-E83C3C3A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C9F472-CBA2-4177-8CA7-DD302FC90870}"/>
              </a:ext>
            </a:extLst>
          </p:cNvPr>
          <p:cNvSpPr/>
          <p:nvPr/>
        </p:nvSpPr>
        <p:spPr>
          <a:xfrm>
            <a:off x="3573710" y="1359673"/>
            <a:ext cx="83806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程序设计精要教程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85761-B2E6-4E27-8353-63D7D448F057}"/>
              </a:ext>
            </a:extLst>
          </p:cNvPr>
          <p:cNvSpPr/>
          <p:nvPr/>
        </p:nvSpPr>
        <p:spPr>
          <a:xfrm>
            <a:off x="6600253" y="4703544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华中科技大学</a:t>
            </a:r>
          </a:p>
        </p:txBody>
      </p:sp>
    </p:spTree>
    <p:extLst>
      <p:ext uri="{BB962C8B-B14F-4D97-AF65-F5344CB8AC3E}">
        <p14:creationId xmlns:p14="http://schemas.microsoft.com/office/powerpoint/2010/main" val="171399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6.2  </a:t>
            </a:r>
            <a:r>
              <a:rPr lang="zh-CN" altLang="en-US" dirty="0"/>
              <a:t>继承方式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872EB20-04A6-4C9E-AE79-9FD0CD7CBBFE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567949"/>
            <a:ext cx="9916486" cy="3673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派生类可以有三种继承方式：公有继承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public</a:t>
            </a:r>
            <a:r>
              <a:rPr lang="zh-CN" altLang="en-US" dirty="0">
                <a:latin typeface="Times New Roman" panose="02020603050405020304" pitchFamily="18" charset="0"/>
              </a:rPr>
              <a:t>、保护继承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protected</a:t>
            </a:r>
            <a:r>
              <a:rPr lang="zh-CN" altLang="en-US" dirty="0">
                <a:latin typeface="Times New Roman" panose="02020603050405020304" pitchFamily="18" charset="0"/>
              </a:rPr>
              <a:t>、私有继承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private</a:t>
            </a:r>
            <a:r>
              <a:rPr lang="zh-CN" altLang="en-US" dirty="0">
                <a:latin typeface="Times New Roman" panose="02020603050405020304" pitchFamily="18" charset="0"/>
              </a:rPr>
              <a:t>。基类私有成员对派生类函数是不可见的。</a:t>
            </a:r>
          </a:p>
          <a:p>
            <a:pPr lvl="1" algn="just">
              <a:buFont typeface="Times New Roman" panose="02020603050405020304" pitchFamily="18" charset="0"/>
              <a:buChar char="①"/>
            </a:pPr>
            <a:r>
              <a:rPr lang="zh-CN" altLang="en-US" dirty="0">
                <a:latin typeface="Times New Roman" panose="02020603050405020304" pitchFamily="18" charset="0"/>
              </a:rPr>
              <a:t>公有继承：基类的公有成员和保护成员派生到派生类时，都保持原有的状态；</a:t>
            </a:r>
          </a:p>
          <a:p>
            <a:pPr lvl="1" algn="just">
              <a:buFont typeface="Times New Roman" panose="02020603050405020304" pitchFamily="18" charset="0"/>
              <a:buChar char="②"/>
            </a:pPr>
            <a:r>
              <a:rPr lang="zh-CN" altLang="en-US" dirty="0">
                <a:latin typeface="Times New Roman" panose="02020603050405020304" pitchFamily="18" charset="0"/>
              </a:rPr>
              <a:t>保护继承：基类的公有成员和保护成员派生后都成为派生类的保护成员；</a:t>
            </a:r>
          </a:p>
          <a:p>
            <a:pPr lvl="1" algn="just">
              <a:buFont typeface="Times New Roman" panose="02020603050405020304" pitchFamily="18" charset="0"/>
              <a:buChar char="③"/>
            </a:pPr>
            <a:r>
              <a:rPr lang="zh-CN" altLang="en-US" dirty="0">
                <a:latin typeface="Times New Roman" panose="02020603050405020304" pitchFamily="18" charset="0"/>
              </a:rPr>
              <a:t>私有继承：基类的公有成员和保护成员派生后都作为派生类的私有成员。</a:t>
            </a:r>
          </a:p>
        </p:txBody>
      </p:sp>
    </p:spTree>
    <p:extLst>
      <p:ext uri="{BB962C8B-B14F-4D97-AF65-F5344CB8AC3E}">
        <p14:creationId xmlns:p14="http://schemas.microsoft.com/office/powerpoint/2010/main" val="361807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6.2  </a:t>
            </a:r>
            <a:r>
              <a:rPr lang="zh-CN" altLang="en-US" dirty="0"/>
              <a:t>继承方式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AE6AD9-7AEB-4E64-8F01-4294344085D5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263149"/>
            <a:ext cx="10595994" cy="3913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基类的私有成员同样也被继承到派生类中，</a:t>
            </a:r>
            <a:r>
              <a:rPr lang="zh-CN" altLang="en-US" dirty="0">
                <a:solidFill>
                  <a:schemeClr val="hlink"/>
                </a:solidFill>
              </a:rPr>
              <a:t>构成派生类的一部分</a:t>
            </a:r>
            <a:r>
              <a:rPr lang="zh-CN" altLang="en-US" dirty="0"/>
              <a:t>，但对派生类函数成员不可见，不能被派生类函数成员访问。</a:t>
            </a:r>
          </a:p>
          <a:p>
            <a:pPr lvl="1" algn="just">
              <a:lnSpc>
                <a:spcPct val="110000"/>
              </a:lnSpc>
            </a:pPr>
            <a:r>
              <a:rPr lang="zh-CN" altLang="en-US" dirty="0"/>
              <a:t>若派生类函数成员要访问基类的私有成员，则必须将其声明为基类的成员友元。 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在派生类外部，对其成员访问的权限：</a:t>
            </a:r>
          </a:p>
          <a:p>
            <a:pPr lvl="1" algn="just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对于新定义成员，按定义时的访问权限访问；</a:t>
            </a:r>
          </a:p>
          <a:p>
            <a:pPr lvl="1" algn="just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对于继承来的基类成员，取决于这些成员在派生类中的访问权限，与其在基类中定义的访问权限无关。</a:t>
            </a:r>
          </a:p>
        </p:txBody>
      </p:sp>
    </p:spTree>
    <p:extLst>
      <p:ext uri="{BB962C8B-B14F-4D97-AF65-F5344CB8AC3E}">
        <p14:creationId xmlns:p14="http://schemas.microsoft.com/office/powerpoint/2010/main" val="127318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6.2  </a:t>
            </a:r>
            <a:r>
              <a:rPr lang="zh-CN" altLang="en-US" dirty="0"/>
              <a:t>继承方式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FCD3774-3B7A-4C88-905C-0B79CE80E98B}"/>
              </a:ext>
            </a:extLst>
          </p:cNvPr>
          <p:cNvSpPr txBox="1">
            <a:spLocks noChangeArrowheads="1"/>
          </p:cNvSpPr>
          <p:nvPr/>
        </p:nvSpPr>
        <p:spPr>
          <a:xfrm>
            <a:off x="838199" y="2522989"/>
            <a:ext cx="10210101" cy="3788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5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dirty="0"/>
              <a:t>基类成员继承到派生类时，其访问权限的变化同继承方式有关。</a:t>
            </a:r>
          </a:p>
          <a:p>
            <a:pPr lvl="1" algn="just">
              <a:lnSpc>
                <a:spcPct val="95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假定访问权限和继承方式满足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private &lt; protected &lt; public</a:t>
            </a:r>
            <a:r>
              <a:rPr lang="zh-CN" altLang="en-US" sz="2000" dirty="0">
                <a:latin typeface="Times New Roman" panose="02020603050405020304" pitchFamily="18" charset="0"/>
              </a:rPr>
              <a:t>。如果基类成员的访问权限高于继承方式，则派生后基类成员在派生类中的访问权限和继承方式一样；否则，基类成员的访问权限保持不变。</a:t>
            </a:r>
          </a:p>
          <a:p>
            <a:pPr lvl="1" algn="just">
              <a:lnSpc>
                <a:spcPct val="95000"/>
              </a:lnSpc>
            </a:pPr>
            <a:endParaRPr lang="zh-CN" altLang="en-US" sz="2000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95000"/>
              </a:lnSpc>
            </a:pPr>
            <a:endParaRPr lang="zh-CN" altLang="en-US" sz="2000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95000"/>
              </a:lnSpc>
            </a:pPr>
            <a:endParaRPr lang="zh-CN" altLang="en-US" sz="2000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95000"/>
              </a:lnSpc>
            </a:pPr>
            <a:endParaRPr lang="zh-CN" altLang="en-US" sz="2000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95000"/>
              </a:lnSpc>
            </a:pPr>
            <a:endParaRPr lang="zh-CN" altLang="en-US" sz="2000" dirty="0">
              <a:latin typeface="Times New Roman" panose="02020603050405020304" pitchFamily="18" charset="0"/>
            </a:endParaRPr>
          </a:p>
          <a:p>
            <a:pPr algn="just">
              <a:lnSpc>
                <a:spcPct val="95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继承来的基类私有成员不能被派生类函数成员访问。</a:t>
            </a:r>
          </a:p>
        </p:txBody>
      </p:sp>
      <p:graphicFrame>
        <p:nvGraphicFramePr>
          <p:cNvPr id="9" name="Group 53">
            <a:extLst>
              <a:ext uri="{FF2B5EF4-FFF2-40B4-BE49-F238E27FC236}">
                <a16:creationId xmlns:a16="http://schemas.microsoft.com/office/drawing/2014/main" id="{9CCDD867-BAB8-4747-B830-0C5341E7D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874249"/>
              </p:ext>
            </p:extLst>
          </p:nvPr>
        </p:nvGraphicFramePr>
        <p:xfrm>
          <a:off x="1624668" y="4114800"/>
          <a:ext cx="6477000" cy="1498601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155456170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21474814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3271829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751583599"/>
                    </a:ext>
                  </a:extLst>
                </a:gridCol>
              </a:tblGrid>
              <a:tr h="627063">
                <a:tc>
                  <a:txBody>
                    <a:bodyPr/>
                    <a:lstStyle>
                      <a:lvl1pPr algn="l" fontAlgn="base"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fontAlgn="base"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 fontAlgn="base"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 fontAlgn="base"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fontAlgn="base"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fontAlgn="base"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 fontAlgn="base"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 fontAlgn="base"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fontAlgn="base"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fontAlgn="base"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 fontAlgn="base"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 fontAlgn="base"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fontAlgn="base"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fontAlgn="base"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 fontAlgn="base"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 fontAlgn="base"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554186"/>
                  </a:ext>
                </a:extLst>
              </a:tr>
              <a:tr h="414338">
                <a:tc>
                  <a:txBody>
                    <a:bodyPr/>
                    <a:lstStyle>
                      <a:lvl1pPr algn="l" fontAlgn="base"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fontAlgn="base"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 fontAlgn="base"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 fontAlgn="base"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fontAlgn="base"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fontAlgn="base"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 fontAlgn="base"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 fontAlgn="base"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fontAlgn="base"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fontAlgn="base"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 fontAlgn="base"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 fontAlgn="base"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fontAlgn="base"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fontAlgn="base"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 fontAlgn="base"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 fontAlgn="base"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626010"/>
                  </a:ext>
                </a:extLst>
              </a:tr>
              <a:tr h="457200">
                <a:tc>
                  <a:txBody>
                    <a:bodyPr/>
                    <a:lstStyle>
                      <a:lvl1pPr algn="l" fontAlgn="base"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fontAlgn="base"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 fontAlgn="base"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 fontAlgn="base"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fontAlgn="base"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fontAlgn="base"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 fontAlgn="base"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 fontAlgn="base"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fontAlgn="base"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fontAlgn="base"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 fontAlgn="base"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 fontAlgn="base"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fontAlgn="base"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algn="l" fontAlgn="base">
                        <a:buClr>
                          <a:schemeClr val="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algn="l" fontAlgn="base">
                        <a:buSzPct val="8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algn="l" fontAlgn="base"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algn="l" fontAlgn="base"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259769"/>
                  </a:ext>
                </a:extLst>
              </a:tr>
            </a:tbl>
          </a:graphicData>
        </a:graphic>
      </p:graphicFrame>
      <p:grpSp>
        <p:nvGrpSpPr>
          <p:cNvPr id="10" name="Group 54">
            <a:extLst>
              <a:ext uri="{FF2B5EF4-FFF2-40B4-BE49-F238E27FC236}">
                <a16:creationId xmlns:a16="http://schemas.microsoft.com/office/drawing/2014/main" id="{16DDB33F-675D-4D2F-ABD1-9FCB1677CFEF}"/>
              </a:ext>
            </a:extLst>
          </p:cNvPr>
          <p:cNvGrpSpPr>
            <a:grpSpLocks/>
          </p:cNvGrpSpPr>
          <p:nvPr/>
        </p:nvGrpSpPr>
        <p:grpSpPr bwMode="auto">
          <a:xfrm>
            <a:off x="3856693" y="4800600"/>
            <a:ext cx="1044575" cy="838200"/>
            <a:chOff x="2366" y="3120"/>
            <a:chExt cx="658" cy="528"/>
          </a:xfrm>
        </p:grpSpPr>
        <p:sp>
          <p:nvSpPr>
            <p:cNvPr id="11" name="Text Box 34">
              <a:extLst>
                <a:ext uri="{FF2B5EF4-FFF2-40B4-BE49-F238E27FC236}">
                  <a16:creationId xmlns:a16="http://schemas.microsoft.com/office/drawing/2014/main" id="{89667610-94D7-410D-A43E-DB1F4B4B5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120"/>
              <a:ext cx="6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>
                  <a:solidFill>
                    <a:srgbClr val="FF3300"/>
                  </a:solidFill>
                </a:rPr>
                <a:t>private</a:t>
              </a:r>
            </a:p>
          </p:txBody>
        </p:sp>
        <p:sp>
          <p:nvSpPr>
            <p:cNvPr id="12" name="Text Box 35">
              <a:extLst>
                <a:ext uri="{FF2B5EF4-FFF2-40B4-BE49-F238E27FC236}">
                  <a16:creationId xmlns:a16="http://schemas.microsoft.com/office/drawing/2014/main" id="{54A76963-7FA0-4034-8BB1-F48810301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6" y="3398"/>
              <a:ext cx="6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>
                  <a:solidFill>
                    <a:srgbClr val="FF3300"/>
                  </a:solidFill>
                </a:rPr>
                <a:t>private</a:t>
              </a:r>
            </a:p>
          </p:txBody>
        </p:sp>
      </p:grpSp>
      <p:grpSp>
        <p:nvGrpSpPr>
          <p:cNvPr id="13" name="Group 55">
            <a:extLst>
              <a:ext uri="{FF2B5EF4-FFF2-40B4-BE49-F238E27FC236}">
                <a16:creationId xmlns:a16="http://schemas.microsoft.com/office/drawing/2014/main" id="{95BE4A91-8A80-4B97-9D9F-C7639F129E76}"/>
              </a:ext>
            </a:extLst>
          </p:cNvPr>
          <p:cNvGrpSpPr>
            <a:grpSpLocks/>
          </p:cNvGrpSpPr>
          <p:nvPr/>
        </p:nvGrpSpPr>
        <p:grpSpPr bwMode="auto">
          <a:xfrm>
            <a:off x="5248931" y="4800600"/>
            <a:ext cx="1300162" cy="854075"/>
            <a:chOff x="3243" y="3120"/>
            <a:chExt cx="819" cy="538"/>
          </a:xfrm>
        </p:grpSpPr>
        <p:sp>
          <p:nvSpPr>
            <p:cNvPr id="14" name="Text Box 37">
              <a:extLst>
                <a:ext uri="{FF2B5EF4-FFF2-40B4-BE49-F238E27FC236}">
                  <a16:creationId xmlns:a16="http://schemas.microsoft.com/office/drawing/2014/main" id="{F842F3A7-2DAF-4EDD-8366-A7F1DC7C4A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8" y="3120"/>
              <a:ext cx="7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>
                  <a:solidFill>
                    <a:srgbClr val="FF3300"/>
                  </a:solidFill>
                </a:rPr>
                <a:t>protected</a:t>
              </a:r>
            </a:p>
          </p:txBody>
        </p:sp>
        <p:sp>
          <p:nvSpPr>
            <p:cNvPr id="15" name="Text Box 38">
              <a:extLst>
                <a:ext uri="{FF2B5EF4-FFF2-40B4-BE49-F238E27FC236}">
                  <a16:creationId xmlns:a16="http://schemas.microsoft.com/office/drawing/2014/main" id="{67302DD6-A147-41F2-84E4-55EE37C63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3408"/>
              <a:ext cx="8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>
                  <a:solidFill>
                    <a:srgbClr val="FF3300"/>
                  </a:solidFill>
                </a:rPr>
                <a:t>protected</a:t>
              </a:r>
            </a:p>
          </p:txBody>
        </p:sp>
      </p:grpSp>
      <p:grpSp>
        <p:nvGrpSpPr>
          <p:cNvPr id="16" name="Group 56">
            <a:extLst>
              <a:ext uri="{FF2B5EF4-FFF2-40B4-BE49-F238E27FC236}">
                <a16:creationId xmlns:a16="http://schemas.microsoft.com/office/drawing/2014/main" id="{3D8B6133-5D8D-492A-8A61-83A84E226157}"/>
              </a:ext>
            </a:extLst>
          </p:cNvPr>
          <p:cNvGrpSpPr>
            <a:grpSpLocks/>
          </p:cNvGrpSpPr>
          <p:nvPr/>
        </p:nvGrpSpPr>
        <p:grpSpPr bwMode="auto">
          <a:xfrm>
            <a:off x="6772931" y="4819650"/>
            <a:ext cx="1212850" cy="820738"/>
            <a:chOff x="4203" y="3132"/>
            <a:chExt cx="764" cy="517"/>
          </a:xfrm>
        </p:grpSpPr>
        <p:sp>
          <p:nvSpPr>
            <p:cNvPr id="17" name="Text Box 40">
              <a:extLst>
                <a:ext uri="{FF2B5EF4-FFF2-40B4-BE49-F238E27FC236}">
                  <a16:creationId xmlns:a16="http://schemas.microsoft.com/office/drawing/2014/main" id="{3AF3E3E2-2559-4877-9BA7-B631DBA84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3" y="3132"/>
              <a:ext cx="7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>
                  <a:solidFill>
                    <a:srgbClr val="FF3300"/>
                  </a:solidFill>
                </a:rPr>
                <a:t>protected</a:t>
              </a:r>
            </a:p>
          </p:txBody>
        </p:sp>
        <p:sp>
          <p:nvSpPr>
            <p:cNvPr id="18" name="Text Box 41">
              <a:extLst>
                <a:ext uri="{FF2B5EF4-FFF2-40B4-BE49-F238E27FC236}">
                  <a16:creationId xmlns:a16="http://schemas.microsoft.com/office/drawing/2014/main" id="{00D195A2-96F8-45D7-BA55-032331F02B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7" y="3399"/>
              <a:ext cx="6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>
                  <a:solidFill>
                    <a:srgbClr val="FF3300"/>
                  </a:solidFill>
                </a:rPr>
                <a:t>public</a:t>
              </a:r>
            </a:p>
          </p:txBody>
        </p:sp>
      </p:grpSp>
      <p:grpSp>
        <p:nvGrpSpPr>
          <p:cNvPr id="19" name="Group 57">
            <a:extLst>
              <a:ext uri="{FF2B5EF4-FFF2-40B4-BE49-F238E27FC236}">
                <a16:creationId xmlns:a16="http://schemas.microsoft.com/office/drawing/2014/main" id="{06C2BA09-3B44-4E5A-B45D-6C5B159A1378}"/>
              </a:ext>
            </a:extLst>
          </p:cNvPr>
          <p:cNvGrpSpPr>
            <a:grpSpLocks/>
          </p:cNvGrpSpPr>
          <p:nvPr/>
        </p:nvGrpSpPr>
        <p:grpSpPr bwMode="auto">
          <a:xfrm>
            <a:off x="1624668" y="4114800"/>
            <a:ext cx="6149975" cy="1471613"/>
            <a:chOff x="970" y="2731"/>
            <a:chExt cx="3874" cy="927"/>
          </a:xfrm>
        </p:grpSpPr>
        <p:sp>
          <p:nvSpPr>
            <p:cNvPr id="20" name="Text Box 29">
              <a:extLst>
                <a:ext uri="{FF2B5EF4-FFF2-40B4-BE49-F238E27FC236}">
                  <a16:creationId xmlns:a16="http://schemas.microsoft.com/office/drawing/2014/main" id="{E20CACE9-A4D6-47AD-9DF4-B8D7B8BF1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0" y="2909"/>
              <a:ext cx="7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dirty="0"/>
                <a:t>基类成员</a:t>
              </a:r>
            </a:p>
          </p:txBody>
        </p:sp>
        <p:sp>
          <p:nvSpPr>
            <p:cNvPr id="21" name="Text Box 30">
              <a:extLst>
                <a:ext uri="{FF2B5EF4-FFF2-40B4-BE49-F238E27FC236}">
                  <a16:creationId xmlns:a16="http://schemas.microsoft.com/office/drawing/2014/main" id="{27C912B8-C1F4-4099-9A86-541A156A3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6" y="2731"/>
              <a:ext cx="6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dirty="0"/>
                <a:t>继承方式</a:t>
              </a:r>
            </a:p>
          </p:txBody>
        </p:sp>
        <p:sp>
          <p:nvSpPr>
            <p:cNvPr id="22" name="Text Box 31">
              <a:extLst>
                <a:ext uri="{FF2B5EF4-FFF2-40B4-BE49-F238E27FC236}">
                  <a16:creationId xmlns:a16="http://schemas.microsoft.com/office/drawing/2014/main" id="{2666D96A-4601-4AA7-BF3E-4EFC8963C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4" y="3158"/>
              <a:ext cx="7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/>
                <a:t>protected</a:t>
              </a:r>
            </a:p>
          </p:txBody>
        </p:sp>
        <p:sp>
          <p:nvSpPr>
            <p:cNvPr id="23" name="Text Box 32">
              <a:extLst>
                <a:ext uri="{FF2B5EF4-FFF2-40B4-BE49-F238E27FC236}">
                  <a16:creationId xmlns:a16="http://schemas.microsoft.com/office/drawing/2014/main" id="{5C7190C1-6CDD-49F4-A086-FC3D9B6FCC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" y="3408"/>
              <a:ext cx="6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/>
                <a:t>public</a:t>
              </a:r>
            </a:p>
          </p:txBody>
        </p:sp>
        <p:sp>
          <p:nvSpPr>
            <p:cNvPr id="24" name="Text Box 42">
              <a:extLst>
                <a:ext uri="{FF2B5EF4-FFF2-40B4-BE49-F238E27FC236}">
                  <a16:creationId xmlns:a16="http://schemas.microsoft.com/office/drawing/2014/main" id="{DD2FB93A-14FF-4831-B7E6-EB4C7BDFA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2" y="2831"/>
              <a:ext cx="5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/>
                <a:t>public</a:t>
              </a:r>
            </a:p>
          </p:txBody>
        </p:sp>
        <p:sp>
          <p:nvSpPr>
            <p:cNvPr id="25" name="Text Box 43">
              <a:extLst>
                <a:ext uri="{FF2B5EF4-FFF2-40B4-BE49-F238E27FC236}">
                  <a16:creationId xmlns:a16="http://schemas.microsoft.com/office/drawing/2014/main" id="{A094B3D9-4D6E-4E3E-BE53-10BFB88B6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8" y="2831"/>
              <a:ext cx="7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/>
                <a:t>protected</a:t>
              </a:r>
            </a:p>
          </p:txBody>
        </p:sp>
        <p:sp>
          <p:nvSpPr>
            <p:cNvPr id="26" name="Text Box 44">
              <a:extLst>
                <a:ext uri="{FF2B5EF4-FFF2-40B4-BE49-F238E27FC236}">
                  <a16:creationId xmlns:a16="http://schemas.microsoft.com/office/drawing/2014/main" id="{53BFEC5C-4375-403A-A18D-A9B0601F4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831"/>
              <a:ext cx="6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/>
                <a:t>private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887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6.2  </a:t>
            </a:r>
            <a:r>
              <a:rPr lang="zh-CN" altLang="en-US" dirty="0"/>
              <a:t>继承方式</a:t>
            </a:r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AFDEE135-44CA-46B9-BF3D-4D94FF93E0B4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362201"/>
            <a:ext cx="3054292" cy="38100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zh-CN" altLang="en-US" sz="1800" b="1" dirty="0">
                <a:latin typeface="Times New Roman" panose="02020603050405020304" pitchFamily="18" charset="0"/>
              </a:rPr>
              <a:t>基类</a:t>
            </a:r>
            <a:r>
              <a:rPr lang="en-US" altLang="zh-CN" sz="1800" b="1" dirty="0">
                <a:latin typeface="Times New Roman" panose="02020603050405020304" pitchFamily="18" charset="0"/>
              </a:rPr>
              <a:t>LOCATION</a:t>
            </a:r>
            <a:r>
              <a:rPr lang="zh-CN" altLang="en-US" sz="1800" b="1" dirty="0">
                <a:latin typeface="Times New Roman" panose="02020603050405020304" pitchFamily="18" charset="0"/>
              </a:rPr>
              <a:t>的成员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private</a:t>
            </a:r>
            <a:r>
              <a:rPr lang="zh-CN" altLang="en-US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成员</a:t>
            </a: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int 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1800" b="1" dirty="0">
                <a:latin typeface="Times New Roman" panose="02020603050405020304" pitchFamily="18" charset="0"/>
              </a:rPr>
              <a:t>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public</a:t>
            </a:r>
            <a:r>
              <a:rPr lang="zh-CN" altLang="en-US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成员</a:t>
            </a: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int 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getx</a:t>
            </a:r>
            <a:r>
              <a:rPr lang="en-US" altLang="zh-CN" sz="1800" b="1" dirty="0">
                <a:latin typeface="Times New Roman" panose="02020603050405020304" pitchFamily="18" charset="0"/>
              </a:rPr>
              <a:t>();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int 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gety</a:t>
            </a:r>
            <a:r>
              <a:rPr lang="en-US" altLang="zh-CN" sz="1800" b="1" dirty="0">
                <a:latin typeface="Times New Roman" panose="02020603050405020304" pitchFamily="18" charset="0"/>
              </a:rPr>
              <a:t>();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void 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moveto</a:t>
            </a:r>
            <a:r>
              <a:rPr lang="en-US" altLang="zh-CN" sz="1800" b="1" dirty="0">
                <a:latin typeface="Times New Roman" panose="02020603050405020304" pitchFamily="18" charset="0"/>
              </a:rPr>
              <a:t>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LOCATION(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~LOCATION( );</a:t>
            </a:r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320B2A8A-FB2C-4299-83FA-77D6BCBC4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9166" y="2357439"/>
            <a:ext cx="2523686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3163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zh-CN" altLang="en-US" dirty="0">
                <a:latin typeface="Times New Roman" panose="02020603050405020304" pitchFamily="18" charset="0"/>
              </a:rPr>
              <a:t>派生类</a:t>
            </a:r>
            <a:r>
              <a:rPr kumimoji="0" lang="en-US" altLang="zh-CN" dirty="0">
                <a:latin typeface="Times New Roman" panose="02020603050405020304" pitchFamily="18" charset="0"/>
              </a:rPr>
              <a:t>POINT</a:t>
            </a:r>
            <a:r>
              <a:rPr kumimoji="0" lang="zh-CN" altLang="en-US" dirty="0">
                <a:latin typeface="Times New Roman" panose="02020603050405020304" pitchFamily="18" charset="0"/>
              </a:rPr>
              <a:t>新增成员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private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int visible;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public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int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isvisible</a:t>
            </a:r>
            <a:r>
              <a:rPr kumimoji="0" lang="en-US" altLang="zh-CN" dirty="0">
                <a:latin typeface="Times New Roman" panose="02020603050405020304" pitchFamily="18" charset="0"/>
              </a:rPr>
              <a:t>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void show(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void hide(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void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moveto</a:t>
            </a:r>
            <a:r>
              <a:rPr kumimoji="0" lang="en-US" altLang="zh-CN" dirty="0">
                <a:latin typeface="Times New Roman" panose="02020603050405020304" pitchFamily="18" charset="0"/>
              </a:rPr>
              <a:t>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POINT(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~POINT( );</a:t>
            </a:r>
          </a:p>
        </p:txBody>
      </p:sp>
      <p:sp>
        <p:nvSpPr>
          <p:cNvPr id="9" name="Rectangle 1031">
            <a:extLst>
              <a:ext uri="{FF2B5EF4-FFF2-40B4-BE49-F238E27FC236}">
                <a16:creationId xmlns:a16="http://schemas.microsoft.com/office/drawing/2014/main" id="{79BD7CA1-7655-4DC2-B627-95A6BBA78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590" y="2362201"/>
            <a:ext cx="4251121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3163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zh-CN" altLang="en-US" dirty="0">
                <a:latin typeface="Times New Roman" panose="02020603050405020304" pitchFamily="18" charset="0"/>
              </a:rPr>
              <a:t>继承方式为</a:t>
            </a:r>
            <a:r>
              <a:rPr kumimoji="0" lang="en-US" altLang="zh-CN" dirty="0">
                <a:latin typeface="Times New Roman" panose="02020603050405020304" pitchFamily="18" charset="0"/>
              </a:rPr>
              <a:t>public</a:t>
            </a:r>
            <a:r>
              <a:rPr kumimoji="0" lang="zh-CN" altLang="en-US" dirty="0">
                <a:latin typeface="Times New Roman" panose="02020603050405020304" pitchFamily="18" charset="0"/>
              </a:rPr>
              <a:t>时</a:t>
            </a:r>
            <a:r>
              <a:rPr kumimoji="0" lang="en-US" altLang="zh-CN" dirty="0">
                <a:latin typeface="Times New Roman" panose="02020603050405020304" pitchFamily="18" charset="0"/>
              </a:rPr>
              <a:t>POINT</a:t>
            </a:r>
            <a:r>
              <a:rPr kumimoji="0" lang="zh-CN" altLang="en-US" dirty="0">
                <a:latin typeface="Times New Roman" panose="02020603050405020304" pitchFamily="18" charset="0"/>
              </a:rPr>
              <a:t>可访问的成员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private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int visible;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public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int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isvisible</a:t>
            </a:r>
            <a:r>
              <a:rPr kumimoji="0" lang="en-US" altLang="zh-CN" dirty="0">
                <a:latin typeface="Times New Roman" panose="02020603050405020304" pitchFamily="18" charset="0"/>
              </a:rPr>
              <a:t>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void show(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void hide(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void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moveto</a:t>
            </a:r>
            <a:r>
              <a:rPr kumimoji="0" lang="en-US" altLang="zh-CN" dirty="0">
                <a:latin typeface="Times New Roman" panose="02020603050405020304" pitchFamily="18" charset="0"/>
              </a:rPr>
              <a:t>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POINT(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~POINT(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int </a:t>
            </a:r>
            <a:r>
              <a:rPr kumimoji="0" lang="en-US" altLang="zh-CN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getx</a:t>
            </a:r>
            <a:r>
              <a:rPr kumimoji="0"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int </a:t>
            </a:r>
            <a:r>
              <a:rPr kumimoji="0" lang="en-US" altLang="zh-CN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gety</a:t>
            </a:r>
            <a:r>
              <a:rPr kumimoji="0"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void LOCATION::</a:t>
            </a:r>
            <a:r>
              <a:rPr kumimoji="0" lang="en-US" altLang="zh-CN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moveto</a:t>
            </a:r>
            <a:r>
              <a:rPr kumimoji="0"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LOCATION(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~LOCATION( );</a:t>
            </a:r>
            <a:endParaRPr kumimoji="0" lang="en-US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44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6.2  </a:t>
            </a:r>
            <a:r>
              <a:rPr lang="zh-CN" altLang="en-US" dirty="0"/>
              <a:t>继承方式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AE6AD9-7AEB-4E64-8F01-4294344085D5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263149"/>
            <a:ext cx="10595994" cy="3913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若类</a:t>
            </a:r>
            <a:r>
              <a:rPr lang="en-US" altLang="zh-CN" dirty="0"/>
              <a:t>POINT</a:t>
            </a:r>
            <a:r>
              <a:rPr lang="zh-CN" altLang="en-US" dirty="0"/>
              <a:t>的继承方式为</a:t>
            </a:r>
            <a:r>
              <a:rPr lang="en-US" altLang="zh-CN" dirty="0"/>
              <a:t>public</a:t>
            </a:r>
            <a:r>
              <a:rPr lang="zh-CN" altLang="en-US" dirty="0"/>
              <a:t>，基类函数</a:t>
            </a:r>
            <a:r>
              <a:rPr lang="en-US" altLang="zh-CN" dirty="0" err="1"/>
              <a:t>getx</a:t>
            </a:r>
            <a:r>
              <a:rPr lang="zh-CN" altLang="en-US" dirty="0"/>
              <a:t>、</a:t>
            </a:r>
            <a:r>
              <a:rPr lang="en-US" altLang="zh-CN" dirty="0" err="1"/>
              <a:t>gety</a:t>
            </a:r>
            <a:r>
              <a:rPr lang="zh-CN" altLang="en-US" dirty="0"/>
              <a:t>派生后的访问权限仍为</a:t>
            </a:r>
            <a:r>
              <a:rPr lang="en-US" altLang="zh-CN" dirty="0"/>
              <a:t>public</a:t>
            </a:r>
            <a:r>
              <a:rPr lang="zh-CN" altLang="en-US" dirty="0"/>
              <a:t>，对类</a:t>
            </a:r>
            <a:r>
              <a:rPr lang="en-US" altLang="zh-CN" dirty="0"/>
              <a:t>POINT</a:t>
            </a:r>
            <a:r>
              <a:rPr lang="zh-CN" altLang="en-US" dirty="0"/>
              <a:t>来说这是合理的，因为，对类</a:t>
            </a:r>
            <a:r>
              <a:rPr lang="en-US" altLang="zh-CN" dirty="0"/>
              <a:t>POINT</a:t>
            </a:r>
            <a:r>
              <a:rPr lang="zh-CN" altLang="en-US" dirty="0"/>
              <a:t>来说则类需要这样的函数成员；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同上，若类</a:t>
            </a:r>
            <a:r>
              <a:rPr lang="en-US" altLang="zh-CN" dirty="0"/>
              <a:t>POINT</a:t>
            </a:r>
            <a:r>
              <a:rPr lang="zh-CN" altLang="en-US" dirty="0"/>
              <a:t>的继承方式为</a:t>
            </a:r>
            <a:r>
              <a:rPr lang="en-US" altLang="zh-CN" dirty="0"/>
              <a:t>public</a:t>
            </a:r>
            <a:r>
              <a:rPr lang="zh-CN" altLang="en-US" dirty="0"/>
              <a:t>，基类函数成员</a:t>
            </a:r>
            <a:r>
              <a:rPr lang="en-US" altLang="zh-CN" dirty="0" err="1"/>
              <a:t>moveto</a:t>
            </a:r>
            <a:r>
              <a:rPr lang="zh-CN" altLang="en-US" dirty="0"/>
              <a:t>派生后的访问权限为</a:t>
            </a:r>
            <a:r>
              <a:rPr lang="en-US" altLang="zh-CN" dirty="0"/>
              <a:t>public</a:t>
            </a:r>
            <a:r>
              <a:rPr lang="zh-CN" altLang="en-US" dirty="0"/>
              <a:t>，对类</a:t>
            </a:r>
            <a:r>
              <a:rPr lang="en-US" altLang="zh-CN" dirty="0"/>
              <a:t>POINT</a:t>
            </a:r>
            <a:r>
              <a:rPr lang="zh-CN" altLang="en-US" dirty="0"/>
              <a:t>来说则是不合理的，因为类</a:t>
            </a:r>
            <a:r>
              <a:rPr lang="en-US" altLang="zh-CN" dirty="0"/>
              <a:t>POINT</a:t>
            </a:r>
            <a:r>
              <a:rPr lang="zh-CN" altLang="en-US" dirty="0"/>
              <a:t>自己定义了</a:t>
            </a:r>
            <a:r>
              <a:rPr lang="en-US" altLang="zh-CN" dirty="0"/>
              <a:t>public</a:t>
            </a:r>
            <a:r>
              <a:rPr lang="zh-CN" altLang="en-US" dirty="0"/>
              <a:t>函数成员</a:t>
            </a:r>
            <a:r>
              <a:rPr lang="en-US" altLang="zh-CN" dirty="0" err="1"/>
              <a:t>moveto</a:t>
            </a:r>
            <a:r>
              <a:rPr lang="zh-CN" altLang="en-US" dirty="0"/>
              <a:t>。在第</a:t>
            </a:r>
            <a:r>
              <a:rPr lang="en-US" altLang="zh-CN" dirty="0"/>
              <a:t>8</a:t>
            </a:r>
            <a:r>
              <a:rPr lang="zh-CN" altLang="en-US" dirty="0"/>
              <a:t>页中，主函数还能调用基类函数</a:t>
            </a:r>
            <a:r>
              <a:rPr lang="en-US" altLang="zh-CN" dirty="0"/>
              <a:t>LOCATION::</a:t>
            </a:r>
            <a:r>
              <a:rPr lang="en-US" altLang="zh-CN" dirty="0" err="1"/>
              <a:t>moveto</a:t>
            </a:r>
            <a:r>
              <a:rPr lang="zh-CN" altLang="en-US" dirty="0"/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64972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CF83086-35F8-432F-9D51-DE75584E9D46}"/>
              </a:ext>
            </a:extLst>
          </p:cNvPr>
          <p:cNvSpPr txBox="1">
            <a:spLocks noChangeArrowheads="1"/>
          </p:cNvSpPr>
          <p:nvPr/>
        </p:nvSpPr>
        <p:spPr>
          <a:xfrm>
            <a:off x="1038225" y="2014057"/>
            <a:ext cx="2617362" cy="37338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zh-CN" altLang="en-US" sz="1800" b="1" dirty="0">
                <a:latin typeface="Times New Roman" panose="02020603050405020304" pitchFamily="18" charset="0"/>
              </a:rPr>
              <a:t>基类</a:t>
            </a:r>
            <a:r>
              <a:rPr lang="en-US" altLang="zh-CN" sz="1800" b="1" dirty="0">
                <a:latin typeface="Times New Roman" panose="02020603050405020304" pitchFamily="18" charset="0"/>
              </a:rPr>
              <a:t>LOCATION</a:t>
            </a:r>
            <a:r>
              <a:rPr lang="zh-CN" altLang="en-US" sz="1800" b="1" dirty="0">
                <a:latin typeface="Times New Roman" panose="02020603050405020304" pitchFamily="18" charset="0"/>
              </a:rPr>
              <a:t>的成员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private</a:t>
            </a:r>
            <a:r>
              <a:rPr lang="zh-CN" altLang="en-US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成员</a:t>
            </a: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int 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1800" b="1" dirty="0">
                <a:latin typeface="Times New Roman" panose="02020603050405020304" pitchFamily="18" charset="0"/>
              </a:rPr>
              <a:t>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public</a:t>
            </a:r>
            <a:r>
              <a:rPr lang="zh-CN" altLang="en-US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成员</a:t>
            </a: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int 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getx</a:t>
            </a:r>
            <a:r>
              <a:rPr lang="en-US" altLang="zh-CN" sz="1800" b="1" dirty="0">
                <a:latin typeface="Times New Roman" panose="02020603050405020304" pitchFamily="18" charset="0"/>
              </a:rPr>
              <a:t>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int 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gety</a:t>
            </a:r>
            <a:r>
              <a:rPr lang="en-US" altLang="zh-CN" sz="1800" b="1" dirty="0">
                <a:latin typeface="Times New Roman" panose="02020603050405020304" pitchFamily="18" charset="0"/>
              </a:rPr>
              <a:t>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void 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moveto</a:t>
            </a:r>
            <a:r>
              <a:rPr lang="en-US" altLang="zh-CN" sz="1800" b="1" dirty="0">
                <a:latin typeface="Times New Roman" panose="02020603050405020304" pitchFamily="18" charset="0"/>
              </a:rPr>
              <a:t>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LOCATION(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~LOCATION( );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1A38955-4B64-4E60-860E-805877650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8386" y="2014057"/>
            <a:ext cx="2617363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3163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zh-CN" altLang="en-US" dirty="0">
                <a:latin typeface="Times New Roman" panose="02020603050405020304" pitchFamily="18" charset="0"/>
              </a:rPr>
              <a:t>派生类</a:t>
            </a:r>
            <a:r>
              <a:rPr kumimoji="0" lang="en-US" altLang="zh-CN" dirty="0">
                <a:latin typeface="Times New Roman" panose="02020603050405020304" pitchFamily="18" charset="0"/>
              </a:rPr>
              <a:t>POINT</a:t>
            </a:r>
            <a:r>
              <a:rPr kumimoji="0" lang="zh-CN" altLang="en-US" dirty="0">
                <a:latin typeface="Times New Roman" panose="02020603050405020304" pitchFamily="18" charset="0"/>
              </a:rPr>
              <a:t>新增成员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private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int visible;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public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int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isvisible</a:t>
            </a:r>
            <a:r>
              <a:rPr kumimoji="0" lang="en-US" altLang="zh-CN" dirty="0">
                <a:latin typeface="Times New Roman" panose="02020603050405020304" pitchFamily="18" charset="0"/>
              </a:rPr>
              <a:t>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void show(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void hide(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void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moveto</a:t>
            </a:r>
            <a:r>
              <a:rPr kumimoji="0" lang="en-US" altLang="zh-CN" dirty="0">
                <a:latin typeface="Times New Roman" panose="02020603050405020304" pitchFamily="18" charset="0"/>
              </a:rPr>
              <a:t>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POINT(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~POINT( );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3FDD408-775C-46DE-B4B1-14F2A941A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808" y="1997673"/>
            <a:ext cx="4345498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3163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zh-CN" altLang="en-US" dirty="0">
                <a:latin typeface="Times New Roman" panose="02020603050405020304" pitchFamily="18" charset="0"/>
              </a:rPr>
              <a:t>继承方式为</a:t>
            </a:r>
            <a:r>
              <a:rPr kumimoji="0" lang="en-US" altLang="zh-CN" dirty="0">
                <a:latin typeface="Times New Roman" panose="02020603050405020304" pitchFamily="18" charset="0"/>
              </a:rPr>
              <a:t>private</a:t>
            </a:r>
            <a:r>
              <a:rPr kumimoji="0" lang="zh-CN" altLang="en-US" dirty="0">
                <a:latin typeface="Times New Roman" panose="02020603050405020304" pitchFamily="18" charset="0"/>
              </a:rPr>
              <a:t>时</a:t>
            </a:r>
            <a:r>
              <a:rPr kumimoji="0" lang="en-US" altLang="zh-CN" dirty="0">
                <a:latin typeface="Times New Roman" panose="02020603050405020304" pitchFamily="18" charset="0"/>
              </a:rPr>
              <a:t>POINT</a:t>
            </a:r>
            <a:r>
              <a:rPr kumimoji="0" lang="zh-CN" altLang="en-US" dirty="0">
                <a:latin typeface="Times New Roman" panose="02020603050405020304" pitchFamily="18" charset="0"/>
              </a:rPr>
              <a:t>可访问的成员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solidFill>
                  <a:schemeClr val="hlink"/>
                </a:solidFill>
              </a:rPr>
              <a:t>private</a:t>
            </a:r>
            <a:r>
              <a:rPr kumimoji="0" lang="zh-CN" altLang="en-US" sz="1800" b="0" dirty="0">
                <a:solidFill>
                  <a:schemeClr val="hlink"/>
                </a:solidFill>
              </a:rPr>
              <a:t>成员</a:t>
            </a:r>
            <a:r>
              <a:rPr kumimoji="0" lang="en-US" altLang="zh-CN" sz="1800" b="0" dirty="0">
                <a:solidFill>
                  <a:schemeClr val="hlink"/>
                </a:solidFill>
              </a:rPr>
              <a:t>: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/>
              <a:t>int visible;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solidFill>
                  <a:schemeClr val="accent2"/>
                </a:solidFill>
              </a:rPr>
              <a:t>int </a:t>
            </a:r>
            <a:r>
              <a:rPr kumimoji="0" lang="en-US" altLang="zh-CN" sz="1800" b="0" dirty="0" err="1">
                <a:solidFill>
                  <a:schemeClr val="accent2"/>
                </a:solidFill>
              </a:rPr>
              <a:t>getx</a:t>
            </a:r>
            <a:r>
              <a:rPr kumimoji="0" lang="en-US" altLang="zh-CN" sz="1800" b="0" dirty="0">
                <a:solidFill>
                  <a:schemeClr val="accent2"/>
                </a:solidFill>
              </a:rPr>
              <a:t>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solidFill>
                  <a:schemeClr val="accent2"/>
                </a:solidFill>
              </a:rPr>
              <a:t>int </a:t>
            </a:r>
            <a:r>
              <a:rPr kumimoji="0" lang="en-US" altLang="zh-CN" sz="1800" b="0" dirty="0" err="1">
                <a:solidFill>
                  <a:schemeClr val="accent2"/>
                </a:solidFill>
              </a:rPr>
              <a:t>gety</a:t>
            </a:r>
            <a:r>
              <a:rPr kumimoji="0" lang="en-US" altLang="zh-CN" sz="1800" b="0" dirty="0">
                <a:solidFill>
                  <a:schemeClr val="accent2"/>
                </a:solidFill>
              </a:rPr>
              <a:t>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solidFill>
                  <a:schemeClr val="accent2"/>
                </a:solidFill>
              </a:rPr>
              <a:t>void LOCATION::</a:t>
            </a:r>
            <a:r>
              <a:rPr kumimoji="0" lang="en-US" altLang="zh-CN" sz="1800" b="0" dirty="0" err="1">
                <a:solidFill>
                  <a:schemeClr val="accent2"/>
                </a:solidFill>
              </a:rPr>
              <a:t>moveto</a:t>
            </a:r>
            <a:r>
              <a:rPr kumimoji="0" lang="en-US" altLang="zh-CN" sz="1800" b="0" dirty="0">
                <a:solidFill>
                  <a:schemeClr val="accent2"/>
                </a:solidFill>
              </a:rPr>
              <a:t>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solidFill>
                  <a:schemeClr val="accent2"/>
                </a:solidFill>
              </a:rPr>
              <a:t>LOCATION( );</a:t>
            </a:r>
          </a:p>
          <a:p>
            <a:pPr algn="just"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solidFill>
                  <a:schemeClr val="accent2"/>
                </a:solidFill>
              </a:rPr>
              <a:t>~LOCATION( );</a:t>
            </a:r>
          </a:p>
          <a:p>
            <a:pPr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>
                <a:solidFill>
                  <a:schemeClr val="hlink"/>
                </a:solidFill>
              </a:rPr>
              <a:t>public</a:t>
            </a:r>
            <a:r>
              <a:rPr kumimoji="0" lang="zh-CN" altLang="en-US" sz="1800" b="0" dirty="0">
                <a:solidFill>
                  <a:schemeClr val="hlink"/>
                </a:solidFill>
              </a:rPr>
              <a:t>成员</a:t>
            </a:r>
            <a:r>
              <a:rPr kumimoji="0" lang="en-US" altLang="zh-CN" sz="1800" b="0" dirty="0">
                <a:solidFill>
                  <a:schemeClr val="hlink"/>
                </a:solidFill>
              </a:rPr>
              <a:t>:</a:t>
            </a:r>
          </a:p>
          <a:p>
            <a:pPr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/>
              <a:t>int </a:t>
            </a:r>
            <a:r>
              <a:rPr kumimoji="0" lang="en-US" altLang="zh-CN" sz="1800" b="0" dirty="0" err="1"/>
              <a:t>isvisible</a:t>
            </a:r>
            <a:r>
              <a:rPr kumimoji="0" lang="en-US" altLang="zh-CN" sz="1800" b="0" dirty="0"/>
              <a:t>( );</a:t>
            </a:r>
          </a:p>
          <a:p>
            <a:pPr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/>
              <a:t>void show( );</a:t>
            </a:r>
          </a:p>
          <a:p>
            <a:pPr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/>
              <a:t>void hide( );</a:t>
            </a:r>
          </a:p>
          <a:p>
            <a:pPr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/>
              <a:t>void </a:t>
            </a:r>
            <a:r>
              <a:rPr kumimoji="0" lang="en-US" altLang="zh-CN" sz="1800" b="0" dirty="0" err="1"/>
              <a:t>moveto</a:t>
            </a:r>
            <a:r>
              <a:rPr kumimoji="0" lang="en-US" altLang="zh-CN" sz="1800" b="0" dirty="0"/>
              <a:t>( );</a:t>
            </a:r>
          </a:p>
          <a:p>
            <a:pPr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/>
              <a:t>POINT( );</a:t>
            </a:r>
          </a:p>
          <a:p>
            <a:pPr fontAlgn="t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sz="1800" b="0" dirty="0"/>
              <a:t>~POINT( );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FF1830F6-12F0-4C51-BC7D-06FF13098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888" y="1521903"/>
            <a:ext cx="5594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/>
              <a:t>class POINT: private LOCATION{….};</a:t>
            </a:r>
          </a:p>
        </p:txBody>
      </p:sp>
    </p:spTree>
    <p:extLst>
      <p:ext uri="{BB962C8B-B14F-4D97-AF65-F5344CB8AC3E}">
        <p14:creationId xmlns:p14="http://schemas.microsoft.com/office/powerpoint/2010/main" val="187898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6.2  </a:t>
            </a:r>
            <a:r>
              <a:rPr lang="zh-CN" altLang="en-US" dirty="0"/>
              <a:t>继承方式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86C17B-3800-4573-962E-B5E3C6794F47}"/>
              </a:ext>
            </a:extLst>
          </p:cNvPr>
          <p:cNvSpPr txBox="1">
            <a:spLocks noChangeArrowheads="1"/>
          </p:cNvSpPr>
          <p:nvPr/>
        </p:nvSpPr>
        <p:spPr>
          <a:xfrm>
            <a:off x="954247" y="2438401"/>
            <a:ext cx="10245055" cy="4054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Times New Roman" panose="02020603050405020304" pitchFamily="18" charset="0"/>
              </a:rPr>
              <a:t>继承方式为</a:t>
            </a:r>
            <a:r>
              <a:rPr lang="en-US" altLang="zh-CN" sz="2400" dirty="0">
                <a:latin typeface="Times New Roman" panose="02020603050405020304" pitchFamily="18" charset="0"/>
              </a:rPr>
              <a:t>private</a:t>
            </a:r>
            <a:r>
              <a:rPr lang="zh-CN" altLang="en-US" sz="2400" dirty="0">
                <a:latin typeface="Times New Roman" panose="02020603050405020304" pitchFamily="18" charset="0"/>
              </a:rPr>
              <a:t>时，基类成员在派生类中的访问权限变为</a:t>
            </a:r>
            <a:r>
              <a:rPr lang="en-US" altLang="zh-CN" sz="2400" dirty="0">
                <a:latin typeface="Times New Roman" panose="02020603050405020304" pitchFamily="18" charset="0"/>
              </a:rPr>
              <a:t>private</a:t>
            </a:r>
            <a:r>
              <a:rPr lang="zh-CN" altLang="en-US" sz="2400" dirty="0">
                <a:latin typeface="Times New Roman" panose="02020603050405020304" pitchFamily="18" charset="0"/>
              </a:rPr>
              <a:t>。不合理时可以使用“基类名</a:t>
            </a:r>
            <a:r>
              <a:rPr lang="en-US" altLang="zh-CN" sz="2400" dirty="0">
                <a:latin typeface="Times New Roman" panose="02020603050405020304" pitchFamily="18" charset="0"/>
              </a:rPr>
              <a:t>::</a:t>
            </a:r>
            <a:r>
              <a:rPr lang="zh-CN" altLang="en-US" sz="2400" dirty="0">
                <a:latin typeface="Times New Roman" panose="02020603050405020304" pitchFamily="18" charset="0"/>
              </a:rPr>
              <a:t>成员”或“</a:t>
            </a:r>
            <a:r>
              <a:rPr lang="en-US" altLang="zh-CN" sz="2400" dirty="0">
                <a:latin typeface="Times New Roman" panose="02020603050405020304" pitchFamily="18" charset="0"/>
              </a:rPr>
              <a:t>using </a:t>
            </a:r>
            <a:r>
              <a:rPr lang="zh-CN" altLang="en-US" sz="2400" dirty="0">
                <a:latin typeface="Times New Roman" panose="02020603050405020304" pitchFamily="18" charset="0"/>
              </a:rPr>
              <a:t>基类名</a:t>
            </a:r>
            <a:r>
              <a:rPr lang="en-US" altLang="zh-CN" sz="2400" dirty="0">
                <a:latin typeface="Times New Roman" panose="02020603050405020304" pitchFamily="18" charset="0"/>
              </a:rPr>
              <a:t>::</a:t>
            </a:r>
            <a:r>
              <a:rPr lang="zh-CN" altLang="en-US" sz="2400" dirty="0">
                <a:latin typeface="Times New Roman" panose="02020603050405020304" pitchFamily="18" charset="0"/>
              </a:rPr>
              <a:t>成员”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修改某些成员的访问权限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派生类不能再定义同名的成员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en-US" sz="1900" b="1" dirty="0">
                <a:latin typeface="Times New Roman" panose="02020603050405020304" pitchFamily="18" charset="0"/>
              </a:rPr>
              <a:t>	</a:t>
            </a:r>
            <a:r>
              <a:rPr lang="en-US" altLang="zh-CN" sz="1900" b="1" dirty="0">
                <a:latin typeface="Times New Roman" panose="02020603050405020304" pitchFamily="18" charset="0"/>
              </a:rPr>
              <a:t>class </a:t>
            </a:r>
            <a:r>
              <a:rPr lang="en-US" altLang="zh-CN" sz="1900" b="1" dirty="0" err="1">
                <a:latin typeface="Times New Roman" panose="02020603050405020304" pitchFamily="18" charset="0"/>
              </a:rPr>
              <a:t>POINT:</a:t>
            </a:r>
            <a:r>
              <a:rPr lang="en-US" altLang="zh-CN" sz="19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private</a:t>
            </a:r>
            <a:r>
              <a:rPr lang="en-US" altLang="zh-CN" sz="1900" b="1" dirty="0">
                <a:latin typeface="Times New Roman" panose="02020603050405020304" pitchFamily="18" charset="0"/>
              </a:rPr>
              <a:t> LOCATION{ </a:t>
            </a:r>
            <a:r>
              <a:rPr lang="en-US" altLang="zh-CN" sz="19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//private</a:t>
            </a:r>
            <a:r>
              <a:rPr lang="zh-CN" altLang="en-US" sz="19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可省略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zh-CN" altLang="en-US" sz="19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1900" b="1" dirty="0">
                <a:latin typeface="Times New Roman" panose="02020603050405020304" pitchFamily="18" charset="0"/>
              </a:rPr>
              <a:t>	int visible;		</a:t>
            </a:r>
            <a:endParaRPr lang="en-US" altLang="zh-CN" sz="19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900" b="1" dirty="0">
                <a:latin typeface="Times New Roman" panose="02020603050405020304" pitchFamily="18" charset="0"/>
              </a:rPr>
              <a:t>	public: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900" b="1" dirty="0">
                <a:latin typeface="Times New Roman" panose="02020603050405020304" pitchFamily="18" charset="0"/>
              </a:rPr>
              <a:t>		</a:t>
            </a:r>
            <a:r>
              <a:rPr lang="en-US" altLang="zh-CN" sz="19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LOCATION::</a:t>
            </a:r>
            <a:r>
              <a:rPr lang="en-US" altLang="zh-CN" sz="19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getx</a:t>
            </a:r>
            <a:r>
              <a:rPr lang="en-US" altLang="zh-CN" sz="1900" b="1" dirty="0">
                <a:latin typeface="Times New Roman" panose="02020603050405020304" pitchFamily="18" charset="0"/>
              </a:rPr>
              <a:t>;	</a:t>
            </a:r>
            <a:r>
              <a:rPr lang="en-US" altLang="zh-CN" sz="19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19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修改权限成</a:t>
            </a:r>
            <a:r>
              <a:rPr lang="en-US" altLang="zh-CN" sz="19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public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9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		LOCATION::</a:t>
            </a:r>
            <a:r>
              <a:rPr lang="en-US" altLang="zh-CN" sz="19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gety</a:t>
            </a:r>
            <a:r>
              <a:rPr lang="en-US" altLang="zh-CN" sz="1900" b="1" dirty="0">
                <a:latin typeface="Times New Roman" panose="02020603050405020304" pitchFamily="18" charset="0"/>
              </a:rPr>
              <a:t>;	</a:t>
            </a:r>
            <a:r>
              <a:rPr lang="en-US" altLang="zh-CN" sz="19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19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修改权限成</a:t>
            </a:r>
            <a:r>
              <a:rPr lang="en-US" altLang="zh-CN" sz="19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public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900" b="1" dirty="0">
                <a:latin typeface="Times New Roman" panose="02020603050405020304" pitchFamily="18" charset="0"/>
              </a:rPr>
              <a:t>		int </a:t>
            </a:r>
            <a:r>
              <a:rPr lang="en-US" altLang="zh-CN" sz="1900" b="1" dirty="0" err="1">
                <a:latin typeface="Times New Roman" panose="02020603050405020304" pitchFamily="18" charset="0"/>
              </a:rPr>
              <a:t>isvisible</a:t>
            </a:r>
            <a:r>
              <a:rPr lang="en-US" altLang="zh-CN" sz="1900" b="1" dirty="0">
                <a:latin typeface="Times New Roman" panose="02020603050405020304" pitchFamily="18" charset="0"/>
              </a:rPr>
              <a:t>( ){ return visible; }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900" b="1" dirty="0">
                <a:latin typeface="Times New Roman" panose="02020603050405020304" pitchFamily="18" charset="0"/>
              </a:rPr>
              <a:t>		void show( ), hide( );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900" b="1" dirty="0">
                <a:latin typeface="Times New Roman" panose="02020603050405020304" pitchFamily="18" charset="0"/>
              </a:rPr>
              <a:t>		void </a:t>
            </a:r>
            <a:r>
              <a:rPr lang="en-US" altLang="zh-CN" sz="1900" b="1" dirty="0" err="1">
                <a:latin typeface="Times New Roman" panose="02020603050405020304" pitchFamily="18" charset="0"/>
              </a:rPr>
              <a:t>moveto</a:t>
            </a:r>
            <a:r>
              <a:rPr lang="en-US" altLang="zh-CN" sz="1900" b="1" dirty="0">
                <a:latin typeface="Times New Roman" panose="02020603050405020304" pitchFamily="18" charset="0"/>
              </a:rPr>
              <a:t>(int </a:t>
            </a:r>
            <a:r>
              <a:rPr lang="en-US" altLang="zh-CN" sz="1900" b="1" dirty="0" err="1">
                <a:latin typeface="Times New Roman" panose="02020603050405020304" pitchFamily="18" charset="0"/>
              </a:rPr>
              <a:t>x,int</a:t>
            </a:r>
            <a:r>
              <a:rPr lang="en-US" altLang="zh-CN" sz="1900" b="1" dirty="0">
                <a:latin typeface="Times New Roman" panose="02020603050405020304" pitchFamily="18" charset="0"/>
              </a:rPr>
              <a:t> y);	</a:t>
            </a:r>
            <a:endParaRPr lang="en-US" altLang="zh-CN" sz="19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900" b="1" dirty="0">
                <a:latin typeface="Times New Roman" panose="02020603050405020304" pitchFamily="18" charset="0"/>
              </a:rPr>
              <a:t>		POINT(int </a:t>
            </a:r>
            <a:r>
              <a:rPr lang="en-US" altLang="zh-CN" sz="1900" b="1" dirty="0" err="1">
                <a:latin typeface="Times New Roman" panose="02020603050405020304" pitchFamily="18" charset="0"/>
              </a:rPr>
              <a:t>x,int</a:t>
            </a:r>
            <a:r>
              <a:rPr lang="en-US" altLang="zh-CN" sz="1900" b="1" dirty="0">
                <a:latin typeface="Times New Roman" panose="02020603050405020304" pitchFamily="18" charset="0"/>
              </a:rPr>
              <a:t> y):</a:t>
            </a:r>
            <a:r>
              <a:rPr lang="en-US" altLang="zh-CN" sz="19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LOCATION(</a:t>
            </a:r>
            <a:r>
              <a:rPr lang="en-US" altLang="zh-CN" sz="19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19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1900" b="1" dirty="0">
                <a:latin typeface="Times New Roman" panose="02020603050405020304" pitchFamily="18" charset="0"/>
              </a:rPr>
              <a:t>{ visible=0; }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900" b="1" dirty="0">
                <a:latin typeface="Times New Roman" panose="02020603050405020304" pitchFamily="18" charset="0"/>
              </a:rPr>
              <a:t>		~POINT( ){ hide( ); }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CN" sz="1900" b="1" dirty="0">
                <a:latin typeface="Times New Roman" panose="02020603050405020304" pitchFamily="18" charset="0"/>
              </a:rPr>
              <a:t>	};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CN" sz="1900" b="1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Times New Roman" panose="02020603050405020304" pitchFamily="18" charset="0"/>
              </a:rPr>
              <a:t>需要指出的是，选用</a:t>
            </a:r>
            <a:r>
              <a:rPr lang="en-US" altLang="zh-CN" sz="2400" dirty="0">
                <a:latin typeface="Times New Roman" panose="02020603050405020304" pitchFamily="18" charset="0"/>
              </a:rPr>
              <a:t>private</a:t>
            </a:r>
            <a:r>
              <a:rPr lang="zh-CN" altLang="en-US" sz="2400" dirty="0">
                <a:latin typeface="Times New Roman" panose="02020603050405020304" pitchFamily="18" charset="0"/>
              </a:rPr>
              <a:t>作继承方式通常不是最好的选择。如果派生类</a:t>
            </a:r>
            <a:r>
              <a:rPr lang="en-US" altLang="zh-CN" sz="2400" dirty="0">
                <a:latin typeface="Times New Roman" panose="02020603050405020304" pitchFamily="18" charset="0"/>
              </a:rPr>
              <a:t>POINT</a:t>
            </a:r>
            <a:r>
              <a:rPr lang="zh-CN" altLang="en-US" sz="2400" dirty="0">
                <a:latin typeface="Times New Roman" panose="02020603050405020304" pitchFamily="18" charset="0"/>
              </a:rPr>
              <a:t>选用</a:t>
            </a:r>
            <a:r>
              <a:rPr lang="en-US" altLang="zh-CN" sz="2400" dirty="0">
                <a:latin typeface="Times New Roman" panose="02020603050405020304" pitchFamily="18" charset="0"/>
              </a:rPr>
              <a:t>private</a:t>
            </a:r>
            <a:r>
              <a:rPr lang="zh-CN" altLang="en-US" sz="2400" dirty="0">
                <a:latin typeface="Times New Roman" panose="02020603050405020304" pitchFamily="18" charset="0"/>
              </a:rPr>
              <a:t>作继承方式，却又未修改</a:t>
            </a:r>
            <a:r>
              <a:rPr lang="en-US" altLang="zh-CN" sz="2400" dirty="0">
                <a:latin typeface="Times New Roman" panose="02020603050405020304" pitchFamily="18" charset="0"/>
              </a:rPr>
              <a:t>LOCATION::</a:t>
            </a:r>
            <a:r>
              <a:rPr lang="en-US" altLang="zh-CN" sz="2400" dirty="0" err="1">
                <a:latin typeface="Times New Roman" panose="02020603050405020304" pitchFamily="18" charset="0"/>
              </a:rPr>
              <a:t>getx</a:t>
            </a:r>
            <a:r>
              <a:rPr lang="zh-CN" altLang="en-US" sz="2400" dirty="0">
                <a:latin typeface="Times New Roman" panose="02020603050405020304" pitchFamily="18" charset="0"/>
              </a:rPr>
              <a:t>的访问权限，则</a:t>
            </a:r>
            <a:r>
              <a:rPr lang="en-US" altLang="zh-CN" sz="2400" dirty="0" err="1">
                <a:latin typeface="Times New Roman" panose="02020603050405020304" pitchFamily="18" charset="0"/>
              </a:rPr>
              <a:t>getx</a:t>
            </a:r>
            <a:r>
              <a:rPr lang="zh-CN" altLang="en-US" sz="2400" dirty="0">
                <a:latin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</a:rPr>
              <a:t>POINT</a:t>
            </a:r>
            <a:r>
              <a:rPr lang="zh-CN" altLang="en-US" sz="2400" dirty="0">
                <a:latin typeface="Times New Roman" panose="02020603050405020304" pitchFamily="18" charset="0"/>
              </a:rPr>
              <a:t>类中的访问权限将变为</a:t>
            </a:r>
            <a:r>
              <a:rPr lang="en-US" altLang="zh-CN" sz="2400" dirty="0">
                <a:latin typeface="Times New Roman" panose="02020603050405020304" pitchFamily="18" charset="0"/>
              </a:rPr>
              <a:t>private</a:t>
            </a:r>
            <a:r>
              <a:rPr lang="zh-CN" altLang="en-US" sz="2400" dirty="0">
                <a:latin typeface="Times New Roman" panose="02020603050405020304" pitchFamily="18" charset="0"/>
              </a:rPr>
              <a:t>，从而使其它非派生类成员的函数无法访问</a:t>
            </a:r>
            <a:r>
              <a:rPr lang="en-US" altLang="zh-CN" sz="2400" dirty="0">
                <a:latin typeface="Times New Roman" panose="02020603050405020304" pitchFamily="18" charset="0"/>
              </a:rPr>
              <a:t>private</a:t>
            </a:r>
            <a:r>
              <a:rPr lang="zh-CN" altLang="en-US" sz="2400" dirty="0">
                <a:latin typeface="Times New Roman" panose="02020603050405020304" pitchFamily="18" charset="0"/>
              </a:rPr>
              <a:t>的</a:t>
            </a:r>
            <a:r>
              <a:rPr lang="en-US" altLang="zh-CN" sz="2400" dirty="0">
                <a:latin typeface="Times New Roman" panose="02020603050405020304" pitchFamily="18" charset="0"/>
              </a:rPr>
              <a:t>POINT::</a:t>
            </a:r>
            <a:r>
              <a:rPr lang="en-US" altLang="zh-CN" sz="2400" dirty="0" err="1">
                <a:latin typeface="Times New Roman" panose="02020603050405020304" pitchFamily="18" charset="0"/>
              </a:rPr>
              <a:t>getx</a:t>
            </a:r>
            <a:r>
              <a:rPr lang="zh-CN" altLang="en-US" sz="2400" dirty="0">
                <a:latin typeface="Times New Roman" panose="02020603050405020304" pitchFamily="18" charset="0"/>
              </a:rPr>
              <a:t>。 </a:t>
            </a:r>
          </a:p>
          <a:p>
            <a:pPr eaLnBrk="0" hangingPunc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419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6.2  </a:t>
            </a:r>
            <a:r>
              <a:rPr lang="zh-CN" altLang="en-US" dirty="0"/>
              <a:t>继承方式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789CD77-AAE3-4E48-96BC-5EDBDACC2F5D}"/>
              </a:ext>
            </a:extLst>
          </p:cNvPr>
          <p:cNvSpPr txBox="1">
            <a:spLocks noChangeArrowheads="1"/>
          </p:cNvSpPr>
          <p:nvPr/>
        </p:nvSpPr>
        <p:spPr>
          <a:xfrm>
            <a:off x="921390" y="2489434"/>
            <a:ext cx="3155311" cy="38100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zh-CN" altLang="en-US" sz="1800" b="1" dirty="0">
                <a:latin typeface="Times New Roman" panose="02020603050405020304" pitchFamily="18" charset="0"/>
              </a:rPr>
              <a:t>基类</a:t>
            </a:r>
            <a:r>
              <a:rPr lang="en-US" altLang="zh-CN" sz="1800" b="1" dirty="0">
                <a:latin typeface="Times New Roman" panose="02020603050405020304" pitchFamily="18" charset="0"/>
              </a:rPr>
              <a:t>LOCATION</a:t>
            </a:r>
            <a:r>
              <a:rPr lang="zh-CN" altLang="en-US" sz="1800" b="1" dirty="0">
                <a:latin typeface="Times New Roman" panose="02020603050405020304" pitchFamily="18" charset="0"/>
              </a:rPr>
              <a:t>的成员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private</a:t>
            </a:r>
            <a:r>
              <a:rPr lang="zh-CN" altLang="en-US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成员</a:t>
            </a: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int 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1800" b="1" dirty="0">
                <a:latin typeface="Times New Roman" panose="02020603050405020304" pitchFamily="18" charset="0"/>
              </a:rPr>
              <a:t>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public</a:t>
            </a:r>
            <a:r>
              <a:rPr lang="zh-CN" altLang="en-US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成员</a:t>
            </a:r>
            <a:r>
              <a:rPr lang="en-US" altLang="zh-CN" sz="1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int 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getx</a:t>
            </a:r>
            <a:r>
              <a:rPr lang="en-US" altLang="zh-CN" sz="1800" b="1" dirty="0">
                <a:latin typeface="Times New Roman" panose="02020603050405020304" pitchFamily="18" charset="0"/>
              </a:rPr>
              <a:t>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int 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gety</a:t>
            </a:r>
            <a:r>
              <a:rPr lang="en-US" altLang="zh-CN" sz="1800" b="1" dirty="0">
                <a:latin typeface="Times New Roman" panose="02020603050405020304" pitchFamily="18" charset="0"/>
              </a:rPr>
              <a:t>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void 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moveto</a:t>
            </a:r>
            <a:r>
              <a:rPr lang="en-US" altLang="zh-CN" sz="1800" b="1" dirty="0">
                <a:latin typeface="Times New Roman" panose="02020603050405020304" pitchFamily="18" charset="0"/>
              </a:rPr>
              <a:t>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LOCATION( );</a:t>
            </a:r>
          </a:p>
          <a:p>
            <a:pPr marL="0" indent="0" algn="just" fontAlgn="t">
              <a:buFont typeface="Wingdings" panose="05000000000000000000" pitchFamily="2" charset="2"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~LOCATION( );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39C3BB0-4A76-4635-8638-710A3DF30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700" y="2489434"/>
            <a:ext cx="254221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3163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zh-CN" altLang="en-US" dirty="0">
                <a:latin typeface="Times New Roman" panose="02020603050405020304" pitchFamily="18" charset="0"/>
              </a:rPr>
              <a:t>派生类</a:t>
            </a:r>
            <a:r>
              <a:rPr kumimoji="0" lang="en-US" altLang="zh-CN" dirty="0">
                <a:latin typeface="Times New Roman" panose="02020603050405020304" pitchFamily="18" charset="0"/>
              </a:rPr>
              <a:t>POINT</a:t>
            </a:r>
            <a:r>
              <a:rPr kumimoji="0" lang="zh-CN" altLang="en-US" dirty="0">
                <a:latin typeface="Times New Roman" panose="02020603050405020304" pitchFamily="18" charset="0"/>
              </a:rPr>
              <a:t>新增成员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private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int visible;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public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int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isvisible</a:t>
            </a:r>
            <a:r>
              <a:rPr kumimoji="0" lang="en-US" altLang="zh-CN" dirty="0">
                <a:latin typeface="Times New Roman" panose="02020603050405020304" pitchFamily="18" charset="0"/>
              </a:rPr>
              <a:t>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void show(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void hide(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void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moveto</a:t>
            </a:r>
            <a:r>
              <a:rPr kumimoji="0" lang="en-US" altLang="zh-CN" dirty="0">
                <a:latin typeface="Times New Roman" panose="02020603050405020304" pitchFamily="18" charset="0"/>
              </a:rPr>
              <a:t>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POINT( );</a:t>
            </a:r>
          </a:p>
          <a:p>
            <a:pPr algn="just" fontAlgn="t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latin typeface="Times New Roman" panose="02020603050405020304" pitchFamily="18" charset="0"/>
              </a:rPr>
              <a:t>~POINT( );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D9D19813-3D3A-4D6C-9977-DC1265F92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3254" y="2396456"/>
            <a:ext cx="4387443" cy="444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zh-CN" altLang="en-US" dirty="0">
                <a:latin typeface="宋体" panose="02010600030101010101" pitchFamily="2" charset="-122"/>
              </a:rPr>
              <a:t>修改</a:t>
            </a:r>
            <a:r>
              <a:rPr kumimoji="0" lang="en-US" altLang="zh-CN" dirty="0">
                <a:latin typeface="宋体" panose="02010600030101010101" pitchFamily="2" charset="-122"/>
              </a:rPr>
              <a:t>private</a:t>
            </a:r>
            <a:r>
              <a:rPr kumimoji="0" lang="zh-CN" altLang="en-US" dirty="0">
                <a:latin typeface="宋体" panose="02010600030101010101" pitchFamily="2" charset="-122"/>
              </a:rPr>
              <a:t>派生的基类</a:t>
            </a:r>
            <a:r>
              <a:rPr kumimoji="0" lang="zh-CN" altLang="en-US" dirty="0"/>
              <a:t>成员</a:t>
            </a:r>
            <a:r>
              <a:rPr kumimoji="0" lang="zh-CN" altLang="en-US" dirty="0">
                <a:latin typeface="宋体" panose="02010600030101010101" pitchFamily="2" charset="-122"/>
              </a:rPr>
              <a:t>访问权限</a:t>
            </a:r>
            <a:r>
              <a:rPr kumimoji="0" lang="zh-CN" altLang="en-US" dirty="0"/>
              <a:t>时</a:t>
            </a:r>
            <a:endParaRPr kumimoji="0" lang="en-US" altLang="zh-CN" dirty="0"/>
          </a:p>
          <a:p>
            <a:pPr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</a:rPr>
              <a:t>private</a:t>
            </a:r>
            <a:r>
              <a:rPr kumimoji="0" lang="zh-CN" altLang="en-US" dirty="0">
                <a:solidFill>
                  <a:schemeClr val="hlink"/>
                </a:solidFill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</a:rPr>
              <a:t>:</a:t>
            </a:r>
          </a:p>
          <a:p>
            <a:pPr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/>
              <a:t>int visible;</a:t>
            </a:r>
          </a:p>
          <a:p>
            <a:pPr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accent2"/>
                </a:solidFill>
              </a:rPr>
              <a:t>void LOCATION::</a:t>
            </a:r>
            <a:r>
              <a:rPr kumimoji="0" lang="en-US" altLang="zh-CN" dirty="0" err="1">
                <a:solidFill>
                  <a:schemeClr val="accent2"/>
                </a:solidFill>
              </a:rPr>
              <a:t>moveto</a:t>
            </a:r>
            <a:r>
              <a:rPr kumimoji="0" lang="en-US" altLang="zh-CN" dirty="0">
                <a:solidFill>
                  <a:schemeClr val="accent2"/>
                </a:solidFill>
              </a:rPr>
              <a:t>( );</a:t>
            </a:r>
          </a:p>
          <a:p>
            <a:pPr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accent2"/>
                </a:solidFill>
              </a:rPr>
              <a:t>LOCATION( );</a:t>
            </a:r>
          </a:p>
          <a:p>
            <a:pPr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accent2"/>
                </a:solidFill>
              </a:rPr>
              <a:t>~LOCATION( );</a:t>
            </a:r>
          </a:p>
          <a:p>
            <a:pPr algn="l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hlink"/>
                </a:solidFill>
              </a:rPr>
              <a:t>public</a:t>
            </a:r>
            <a:r>
              <a:rPr kumimoji="0" lang="zh-CN" altLang="en-US" dirty="0">
                <a:solidFill>
                  <a:schemeClr val="hlink"/>
                </a:solidFill>
              </a:rPr>
              <a:t>成员</a:t>
            </a:r>
            <a:r>
              <a:rPr kumimoji="0" lang="en-US" altLang="zh-CN" dirty="0">
                <a:solidFill>
                  <a:schemeClr val="hlink"/>
                </a:solidFill>
              </a:rPr>
              <a:t>:</a:t>
            </a:r>
          </a:p>
          <a:p>
            <a:pPr algn="l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/>
              <a:t>int </a:t>
            </a:r>
            <a:r>
              <a:rPr kumimoji="0" lang="en-US" altLang="zh-CN" dirty="0" err="1"/>
              <a:t>isvisible</a:t>
            </a:r>
            <a:r>
              <a:rPr kumimoji="0" lang="en-US" altLang="zh-CN" dirty="0"/>
              <a:t>( );</a:t>
            </a:r>
          </a:p>
          <a:p>
            <a:pPr algn="l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/>
              <a:t>void show( );</a:t>
            </a:r>
          </a:p>
          <a:p>
            <a:pPr algn="l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/>
              <a:t>void hide( );</a:t>
            </a:r>
          </a:p>
          <a:p>
            <a:pPr algn="l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/>
              <a:t>void </a:t>
            </a:r>
            <a:r>
              <a:rPr kumimoji="0" lang="en-US" altLang="zh-CN" dirty="0" err="1"/>
              <a:t>moveto</a:t>
            </a:r>
            <a:r>
              <a:rPr kumimoji="0" lang="en-US" altLang="zh-CN" dirty="0"/>
              <a:t>( );</a:t>
            </a:r>
          </a:p>
          <a:p>
            <a:pPr algn="l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/>
              <a:t>POINT( );</a:t>
            </a:r>
          </a:p>
          <a:p>
            <a:pPr algn="l"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/>
              <a:t>~POINT( );</a:t>
            </a:r>
          </a:p>
          <a:p>
            <a:pPr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accent2"/>
                </a:solidFill>
              </a:rPr>
              <a:t>int </a:t>
            </a:r>
            <a:r>
              <a:rPr kumimoji="0" lang="en-US" altLang="zh-CN" dirty="0" err="1">
                <a:solidFill>
                  <a:schemeClr val="accent2"/>
                </a:solidFill>
              </a:rPr>
              <a:t>getx</a:t>
            </a:r>
            <a:r>
              <a:rPr kumimoji="0" lang="en-US" altLang="zh-CN" dirty="0">
                <a:solidFill>
                  <a:schemeClr val="accent2"/>
                </a:solidFill>
              </a:rPr>
              <a:t>( );</a:t>
            </a:r>
          </a:p>
          <a:p>
            <a:pPr>
              <a:spcBef>
                <a:spcPct val="5000"/>
              </a:spcBef>
              <a:buClr>
                <a:schemeClr val="tx1"/>
              </a:buClr>
              <a:buSzPct val="75000"/>
            </a:pPr>
            <a:r>
              <a:rPr kumimoji="0" lang="en-US" altLang="zh-CN" dirty="0">
                <a:solidFill>
                  <a:schemeClr val="accent2"/>
                </a:solidFill>
              </a:rPr>
              <a:t>int </a:t>
            </a:r>
            <a:r>
              <a:rPr kumimoji="0" lang="en-US" altLang="zh-CN" dirty="0" err="1">
                <a:solidFill>
                  <a:schemeClr val="accent2"/>
                </a:solidFill>
              </a:rPr>
              <a:t>gety</a:t>
            </a:r>
            <a:r>
              <a:rPr kumimoji="0" lang="en-US" altLang="zh-CN" dirty="0">
                <a:solidFill>
                  <a:schemeClr val="accent2"/>
                </a:solidFill>
              </a:rPr>
              <a:t>( );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8662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6.2  </a:t>
            </a:r>
            <a:r>
              <a:rPr lang="zh-CN" altLang="en-US" dirty="0"/>
              <a:t>继承方式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AE6AD9-7AEB-4E64-8F01-4294344085D5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263149"/>
            <a:ext cx="10595994" cy="39138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基类成员经过继承方式被继承到派生类后，要注意访问权限的变化。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按面向对象的作用域，同基类同名的派生类成员被优先访问。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派生类中改写基类同名函数时，要注意区分这些同名函数，否则可能造成自递归调用。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标识符的作用范围可分为从小到大四种级别：①作用于函数成员内；②作用于类或者派生类内；③作用于基类内；④作用于虚基类内。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标识符的作用范围越小，被访问到的优先级越高。如果希望访问作用范围更大的标识符，则可以用类名和作用域运算符进行限定。</a:t>
            </a:r>
          </a:p>
        </p:txBody>
      </p:sp>
    </p:spTree>
    <p:extLst>
      <p:ext uri="{BB962C8B-B14F-4D97-AF65-F5344CB8AC3E}">
        <p14:creationId xmlns:p14="http://schemas.microsoft.com/office/powerpoint/2010/main" val="88755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</a:t>
            </a:r>
            <a:r>
              <a:rPr lang="zh-CN" altLang="en-US" dirty="0"/>
              <a:t> </a:t>
            </a:r>
            <a:r>
              <a:rPr lang="en-US" altLang="zh-CN" dirty="0"/>
              <a:t>3  </a:t>
            </a:r>
            <a:r>
              <a:rPr lang="zh-CN" altLang="en-US" dirty="0"/>
              <a:t>成员访问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AE6AD9-7AEB-4E64-8F01-4294344085D5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263149"/>
            <a:ext cx="10595994" cy="39138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基类成员经过继承方式被继承到派生类后，要注意访问权限的变化。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按面向对象的作用域，同基类同名的派生类成员被优先访问。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派生类中改写基类同名函数时，要注意区分这些同名函数，否则可能造成自递归调用。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标识符的作用范围可分为从小到大四种级别：①作用于函数成员内；②作用于类或者派生类内；③作用于基类内；④作用于虚基类内。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标识符的作用范围越小，被访问到的优先级越高。如果希望访问作用范围更大的标识符，则可以用类名和作用域运算符进行限定。</a:t>
            </a:r>
          </a:p>
        </p:txBody>
      </p:sp>
    </p:spTree>
    <p:extLst>
      <p:ext uri="{BB962C8B-B14F-4D97-AF65-F5344CB8AC3E}">
        <p14:creationId xmlns:p14="http://schemas.microsoft.com/office/powerpoint/2010/main" val="398803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6.1   </a:t>
            </a:r>
            <a:r>
              <a:rPr lang="zh-CN" altLang="en-US" dirty="0"/>
              <a:t>单继承类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2611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继承是</a:t>
            </a:r>
            <a:r>
              <a:rPr lang="en-US" altLang="zh-CN" sz="2400" b="1" dirty="0">
                <a:latin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</a:rPr>
              <a:t>类型演化的重要机制，在保留原有类的属性和行为的基础上，派生出的新类可以有某种程度的变异。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通过继承，新类自动具有了原有类的属性和行为，因而只需定义原有类型没有的新的数据成员和函数成员。实现了软件重用，使得类之间具备了层次性。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通过继承和派生形成的类簇，反映了</a:t>
            </a:r>
            <a:r>
              <a:rPr lang="zh-CN" altLang="en-US" sz="2400" b="1">
                <a:latin typeface="Times New Roman" panose="02020603050405020304" pitchFamily="18" charset="0"/>
              </a:rPr>
              <a:t>面向对象问（主）题</a:t>
            </a:r>
            <a:r>
              <a:rPr lang="zh-CN" altLang="en-US" sz="2400" b="1" dirty="0">
                <a:latin typeface="Times New Roman" panose="02020603050405020304" pitchFamily="18" charset="0"/>
              </a:rPr>
              <a:t>域、主题等概念，形成类似</a:t>
            </a:r>
            <a:r>
              <a:rPr lang="en-US" altLang="zh-CN" sz="2400" b="1" dirty="0">
                <a:latin typeface="Times New Roman" panose="02020603050405020304" pitchFamily="18" charset="0"/>
              </a:rPr>
              <a:t>Java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的包。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单继承是只有一个基类的继承方式。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782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4F80027-920C-4DD7-95CD-3E1F8F2BEBD9}"/>
              </a:ext>
            </a:extLst>
          </p:cNvPr>
          <p:cNvSpPr txBox="1">
            <a:spLocks noChangeArrowheads="1"/>
          </p:cNvSpPr>
          <p:nvPr/>
        </p:nvSpPr>
        <p:spPr>
          <a:xfrm>
            <a:off x="922089" y="2168249"/>
            <a:ext cx="10277213" cy="39671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LIST{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struct NODE{	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定义节点类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val</a:t>
            </a:r>
            <a:r>
              <a:rPr lang="en-US" altLang="zh-CN" sz="2000" b="1" dirty="0">
                <a:latin typeface="Times New Roman" panose="02020603050405020304" pitchFamily="18" charset="0"/>
              </a:rPr>
              <a:t>;        NODE *next;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NODE(int v, NODE *p){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val</a:t>
            </a:r>
            <a:r>
              <a:rPr lang="en-US" altLang="zh-CN" sz="2000" b="1" dirty="0">
                <a:latin typeface="Times New Roman" panose="02020603050405020304" pitchFamily="18" charset="0"/>
              </a:rPr>
              <a:t>=v; next=p; }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~NODE( ){delete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next;next</a:t>
            </a:r>
            <a:r>
              <a:rPr lang="en-US" altLang="zh-CN" sz="2000" b="1" dirty="0">
                <a:latin typeface="Times New Roman" panose="02020603050405020304" pitchFamily="18" charset="0"/>
              </a:rPr>
              <a:t>=0;}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}*head;           	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定义数据成员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insert(int),  contains(int);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LIST( ){ head=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000" b="1" dirty="0">
                <a:latin typeface="Times New Roman" panose="02020603050405020304" pitchFamily="18" charset="0"/>
              </a:rPr>
              <a:t>; }     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//0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表示空指针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~LIST( ){ if(head){ delete head; head=0;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//0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表示空指针</a:t>
            </a:r>
            <a:r>
              <a:rPr lang="en-US" altLang="zh-CN" sz="2000" b="1" dirty="0">
                <a:latin typeface="Times New Roman" panose="02020603050405020304" pitchFamily="18" charset="0"/>
              </a:rPr>
              <a:t>} }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int LIST::contains(int v){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搜索链表，查询是否存在该节点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NODE *h=head;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while((h!=0)&amp;&amp;(h-&gt;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val</a:t>
            </a:r>
            <a:r>
              <a:rPr lang="en-US" altLang="zh-CN" sz="2000" b="1" dirty="0">
                <a:latin typeface="Times New Roman" panose="02020603050405020304" pitchFamily="18" charset="0"/>
              </a:rPr>
              <a:t>!=v))  h=h-&gt;next;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return h!=0;		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//0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表示空指针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4238226-669F-43F7-8F95-BBBC2E7B0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78" y="1649136"/>
            <a:ext cx="8824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6.3】</a:t>
            </a:r>
            <a:r>
              <a:rPr kumimoji="0" lang="zh-CN" altLang="en-US" sz="2400" dirty="0"/>
              <a:t>以链表</a:t>
            </a:r>
            <a:r>
              <a:rPr kumimoji="0" lang="en-US" altLang="zh-CN" sz="2400" dirty="0"/>
              <a:t>LIST</a:t>
            </a:r>
            <a:r>
              <a:rPr kumimoji="0" lang="zh-CN" altLang="en-US" sz="2400" dirty="0"/>
              <a:t>类为基类定义集合类</a:t>
            </a:r>
            <a:r>
              <a:rPr kumimoji="0" lang="en-US" altLang="zh-CN" sz="2400" dirty="0"/>
              <a:t>SET</a:t>
            </a:r>
            <a:r>
              <a:rPr kumimoji="0" lang="zh-CN" altLang="en-US" sz="2400" dirty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5989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31DCF29-0268-4F42-B8AD-423D8B5464FA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725336"/>
            <a:ext cx="9505426" cy="441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int LIST::insert(int v){	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在链表中插入新增节点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head=new NODE(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v,head</a:t>
            </a:r>
            <a:r>
              <a:rPr lang="en-US" altLang="zh-CN" sz="2000" b="1" dirty="0">
                <a:latin typeface="Times New Roman" panose="02020603050405020304" pitchFamily="18" charset="0"/>
              </a:rPr>
              <a:t>);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return 1;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SET: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protected</a:t>
            </a:r>
            <a:r>
              <a:rPr lang="en-US" altLang="zh-CN" sz="2000" b="1" dirty="0">
                <a:latin typeface="Times New Roman" panose="02020603050405020304" pitchFamily="18" charset="0"/>
              </a:rPr>
              <a:t> LIST{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采用保护继承方式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int used;		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集合元素的个数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LIST::contains;      	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修改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contains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函数访问权限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int insert(int);	        	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需要改变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used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值，因此改写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insert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函数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SET( ){ };	         	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等价于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SET( ):LIST( ){ };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int SET::insert(int v){ 	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//LIST::insert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中的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LIST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不能省略：否则自递归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if(!contains(v)&amp;&amp;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LIST::</a:t>
            </a:r>
            <a:r>
              <a:rPr lang="en-US" altLang="zh-CN" sz="2000" b="1" dirty="0">
                <a:latin typeface="Times New Roman" panose="02020603050405020304" pitchFamily="18" charset="0"/>
              </a:rPr>
              <a:t>insert(v))  return  ++used;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return 0;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 algn="just"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main(void) { SET s;    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s.insert</a:t>
            </a:r>
            <a:r>
              <a:rPr lang="en-US" altLang="zh-CN" sz="2000" b="1" dirty="0">
                <a:latin typeface="Times New Roman" panose="02020603050405020304" pitchFamily="18" charset="0"/>
              </a:rPr>
              <a:t>(3);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s.contains</a:t>
            </a:r>
            <a:r>
              <a:rPr lang="en-US" altLang="zh-CN" sz="2000" b="1" dirty="0">
                <a:latin typeface="Times New Roman" panose="02020603050405020304" pitchFamily="18" charset="0"/>
              </a:rPr>
              <a:t>(3); }</a:t>
            </a:r>
          </a:p>
        </p:txBody>
      </p:sp>
    </p:spTree>
    <p:extLst>
      <p:ext uri="{BB962C8B-B14F-4D97-AF65-F5344CB8AC3E}">
        <p14:creationId xmlns:p14="http://schemas.microsoft.com/office/powerpoint/2010/main" val="2733634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895C064-9059-4C95-B004-75B74D1B90B2}"/>
              </a:ext>
            </a:extLst>
          </p:cNvPr>
          <p:cNvSpPr txBox="1">
            <a:spLocks noChangeArrowheads="1"/>
          </p:cNvSpPr>
          <p:nvPr/>
        </p:nvSpPr>
        <p:spPr>
          <a:xfrm>
            <a:off x="878746" y="1556857"/>
            <a:ext cx="9758493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hangingPunct="0"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</a:rPr>
              <a:t>派生类不能访问基类私有成员，除非将派生类的声明为基类的友元类，或者将要访问基类私有成员的派生类函数成员声明为基类的友元。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6211000-DCC5-48F5-B671-9C2D599F6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589" y="2490132"/>
            <a:ext cx="9758493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dirty="0"/>
              <a:t>class B;		</a:t>
            </a:r>
            <a:r>
              <a:rPr kumimoji="0" lang="en-US" altLang="zh-CN" dirty="0">
                <a:solidFill>
                  <a:schemeClr val="hlink"/>
                </a:solidFill>
              </a:rPr>
              <a:t>//</a:t>
            </a:r>
            <a:r>
              <a:rPr kumimoji="0" lang="zh-CN" altLang="en-US" dirty="0">
                <a:solidFill>
                  <a:schemeClr val="hlink"/>
                </a:solidFill>
              </a:rPr>
              <a:t>前向声明类</a:t>
            </a:r>
            <a:r>
              <a:rPr kumimoji="0" lang="en-US" altLang="zh-CN" dirty="0">
                <a:solidFill>
                  <a:schemeClr val="hlink"/>
                </a:solidFill>
              </a:rPr>
              <a:t>B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dirty="0"/>
              <a:t>class A{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dirty="0"/>
              <a:t>    int </a:t>
            </a:r>
            <a:r>
              <a:rPr kumimoji="0" lang="en-US" altLang="zh-CN" dirty="0">
                <a:solidFill>
                  <a:schemeClr val="hlink"/>
                </a:solidFill>
              </a:rPr>
              <a:t>a</a:t>
            </a:r>
            <a:r>
              <a:rPr kumimoji="0" lang="en-US" altLang="zh-CN" dirty="0"/>
              <a:t>, </a:t>
            </a:r>
            <a:r>
              <a:rPr kumimoji="0" lang="en-US" altLang="zh-CN" dirty="0">
                <a:solidFill>
                  <a:schemeClr val="accent1"/>
                </a:solidFill>
              </a:rPr>
              <a:t>b</a:t>
            </a:r>
            <a:r>
              <a:rPr kumimoji="0" lang="en-US" altLang="zh-CN" dirty="0"/>
              <a:t>;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dirty="0"/>
              <a:t>public: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dirty="0"/>
              <a:t>    A(int x){a=x;}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dirty="0"/>
              <a:t>    </a:t>
            </a:r>
            <a:r>
              <a:rPr kumimoji="0" lang="en-US" altLang="zh-CN" dirty="0">
                <a:solidFill>
                  <a:schemeClr val="hlink"/>
                </a:solidFill>
              </a:rPr>
              <a:t>friend B</a:t>
            </a:r>
            <a:r>
              <a:rPr kumimoji="0" lang="en-US" altLang="zh-CN" dirty="0"/>
              <a:t>;   	</a:t>
            </a:r>
            <a:r>
              <a:rPr kumimoji="0" lang="en-US" altLang="zh-CN" dirty="0">
                <a:solidFill>
                  <a:schemeClr val="hlink"/>
                </a:solidFill>
              </a:rPr>
              <a:t>//</a:t>
            </a:r>
            <a:r>
              <a:rPr kumimoji="0" lang="zh-CN" altLang="en-US" dirty="0">
                <a:solidFill>
                  <a:schemeClr val="hlink"/>
                </a:solidFill>
              </a:rPr>
              <a:t>声明</a:t>
            </a:r>
            <a:r>
              <a:rPr kumimoji="0" lang="en-US" altLang="zh-CN" dirty="0">
                <a:solidFill>
                  <a:schemeClr val="hlink"/>
                </a:solidFill>
              </a:rPr>
              <a:t>B</a:t>
            </a:r>
            <a:r>
              <a:rPr kumimoji="0" lang="zh-CN" altLang="en-US" dirty="0">
                <a:solidFill>
                  <a:schemeClr val="hlink"/>
                </a:solidFill>
              </a:rPr>
              <a:t>为</a:t>
            </a:r>
            <a:r>
              <a:rPr kumimoji="0" lang="en-US" altLang="zh-CN" dirty="0">
                <a:solidFill>
                  <a:schemeClr val="hlink"/>
                </a:solidFill>
              </a:rPr>
              <a:t>A</a:t>
            </a:r>
            <a:r>
              <a:rPr kumimoji="0" lang="zh-CN" altLang="en-US" dirty="0">
                <a:solidFill>
                  <a:schemeClr val="hlink"/>
                </a:solidFill>
              </a:rPr>
              <a:t>的友元类，</a:t>
            </a:r>
            <a:r>
              <a:rPr kumimoji="0" lang="en-US" altLang="zh-CN" dirty="0">
                <a:solidFill>
                  <a:schemeClr val="hlink"/>
                </a:solidFill>
              </a:rPr>
              <a:t>B</a:t>
            </a:r>
            <a:r>
              <a:rPr kumimoji="0" lang="zh-CN" altLang="en-US" dirty="0">
                <a:solidFill>
                  <a:schemeClr val="hlink"/>
                </a:solidFill>
              </a:rPr>
              <a:t>类成员可以访问</a:t>
            </a:r>
            <a:r>
              <a:rPr kumimoji="0" lang="en-US" altLang="zh-CN" dirty="0">
                <a:solidFill>
                  <a:schemeClr val="hlink"/>
                </a:solidFill>
              </a:rPr>
              <a:t>A</a:t>
            </a:r>
            <a:r>
              <a:rPr kumimoji="0" lang="zh-CN" altLang="en-US" dirty="0">
                <a:solidFill>
                  <a:schemeClr val="hlink"/>
                </a:solidFill>
              </a:rPr>
              <a:t>任何成员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dirty="0"/>
              <a:t>};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dirty="0"/>
              <a:t>class B:A{    	 </a:t>
            </a:r>
            <a:r>
              <a:rPr kumimoji="0" lang="en-US" altLang="zh-CN" dirty="0">
                <a:solidFill>
                  <a:schemeClr val="hlink"/>
                </a:solidFill>
              </a:rPr>
              <a:t>//</a:t>
            </a:r>
            <a:r>
              <a:rPr kumimoji="0" lang="zh-CN" altLang="en-US" dirty="0">
                <a:solidFill>
                  <a:schemeClr val="hlink"/>
                </a:solidFill>
              </a:rPr>
              <a:t>缺省为</a:t>
            </a:r>
            <a:r>
              <a:rPr kumimoji="0" lang="en-US" altLang="zh-CN" dirty="0">
                <a:solidFill>
                  <a:schemeClr val="hlink"/>
                </a:solidFill>
              </a:rPr>
              <a:t>private</a:t>
            </a:r>
            <a:r>
              <a:rPr kumimoji="0" lang="zh-CN" altLang="en-US" dirty="0">
                <a:solidFill>
                  <a:schemeClr val="hlink"/>
                </a:solidFill>
              </a:rPr>
              <a:t>继承，等价于</a:t>
            </a:r>
            <a:r>
              <a:rPr kumimoji="0" lang="en-US" altLang="zh-CN" dirty="0">
                <a:solidFill>
                  <a:schemeClr val="hlink"/>
                </a:solidFill>
              </a:rPr>
              <a:t>class B: private A{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dirty="0"/>
              <a:t>    int </a:t>
            </a:r>
            <a:r>
              <a:rPr kumimoji="0" lang="en-US" altLang="zh-CN" dirty="0">
                <a:solidFill>
                  <a:schemeClr val="accent2"/>
                </a:solidFill>
              </a:rPr>
              <a:t>b</a:t>
            </a:r>
            <a:r>
              <a:rPr kumimoji="0" lang="en-US" altLang="zh-CN" dirty="0"/>
              <a:t>;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dirty="0"/>
              <a:t>public: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dirty="0"/>
              <a:t>    B(int x):</a:t>
            </a:r>
            <a:r>
              <a:rPr kumimoji="0" lang="en-US" altLang="zh-CN" dirty="0">
                <a:solidFill>
                  <a:schemeClr val="hlink"/>
                </a:solidFill>
              </a:rPr>
              <a:t>A(x)</a:t>
            </a:r>
            <a:r>
              <a:rPr kumimoji="0" lang="en-US" altLang="zh-CN" dirty="0"/>
              <a:t>{ </a:t>
            </a:r>
            <a:r>
              <a:rPr kumimoji="0" lang="en-US" altLang="zh-CN" dirty="0">
                <a:solidFill>
                  <a:schemeClr val="accent2"/>
                </a:solidFill>
              </a:rPr>
              <a:t>b</a:t>
            </a:r>
            <a:r>
              <a:rPr kumimoji="0" lang="en-US" altLang="zh-CN" dirty="0"/>
              <a:t>=x; </a:t>
            </a:r>
            <a:r>
              <a:rPr kumimoji="0" lang="en-US" altLang="zh-CN" dirty="0">
                <a:solidFill>
                  <a:schemeClr val="accent1"/>
                </a:solidFill>
              </a:rPr>
              <a:t>A::b</a:t>
            </a:r>
            <a:r>
              <a:rPr kumimoji="0" lang="en-US" altLang="zh-CN" dirty="0"/>
              <a:t>=x; </a:t>
            </a:r>
            <a:r>
              <a:rPr kumimoji="0" lang="en-US" altLang="zh-CN" dirty="0">
                <a:solidFill>
                  <a:schemeClr val="hlink"/>
                </a:solidFill>
              </a:rPr>
              <a:t>a</a:t>
            </a:r>
            <a:r>
              <a:rPr kumimoji="0" lang="en-US" altLang="zh-CN" dirty="0"/>
              <a:t>+=3; } </a:t>
            </a:r>
            <a:r>
              <a:rPr kumimoji="0" lang="en-US" altLang="zh-CN" dirty="0">
                <a:solidFill>
                  <a:schemeClr val="hlink"/>
                </a:solidFill>
              </a:rPr>
              <a:t>//</a:t>
            </a:r>
            <a:r>
              <a:rPr kumimoji="0" lang="zh-CN" altLang="en-US" dirty="0">
                <a:solidFill>
                  <a:schemeClr val="hlink"/>
                </a:solidFill>
              </a:rPr>
              <a:t>可访问私有成员</a:t>
            </a:r>
            <a:r>
              <a:rPr kumimoji="0" lang="en-US" altLang="zh-CN" dirty="0">
                <a:solidFill>
                  <a:schemeClr val="hlink"/>
                </a:solidFill>
              </a:rPr>
              <a:t>A::a,A::b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dirty="0"/>
              <a:t>};</a:t>
            </a:r>
          </a:p>
          <a:p>
            <a:pPr algn="l" fontAlgn="base">
              <a:spcBef>
                <a:spcPct val="0"/>
              </a:spcBef>
              <a:buClrTx/>
              <a:buFontTx/>
              <a:buNone/>
            </a:pPr>
            <a:r>
              <a:rPr kumimoji="0" lang="en-US" altLang="zh-CN" dirty="0"/>
              <a:t>void main(void){ B x(7); }</a:t>
            </a:r>
          </a:p>
        </p:txBody>
      </p:sp>
    </p:spTree>
    <p:extLst>
      <p:ext uri="{BB962C8B-B14F-4D97-AF65-F5344CB8AC3E}">
        <p14:creationId xmlns:p14="http://schemas.microsoft.com/office/powerpoint/2010/main" val="498274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6.4  </a:t>
            </a:r>
            <a:r>
              <a:rPr lang="zh-CN" altLang="en-US" dirty="0"/>
              <a:t>构造与析构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AE6AD9-7AEB-4E64-8F01-4294344085D5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338650"/>
            <a:ext cx="10595994" cy="39138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单继承派生类的构造顺序比较容易确定：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调用虚基类的构造函数；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调用基类的构造函数；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按照派生类中数据成员的声明顺序，依次调用数据成员的构造函数或初始化数据成员；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最后执行派生类的构造函数构造派生类。 </a:t>
            </a:r>
            <a:endParaRPr lang="en-US" altLang="zh-CN" dirty="0"/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析构是构造的逆序。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以下情况派生类必须定义自己的构造函数：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虚基类或基类只定义了带参数的构造函数；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派生类自身定义了引用成员或只读成员；</a:t>
            </a:r>
          </a:p>
          <a:p>
            <a:pPr lvl="1"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派生类需要使用带参数构造函数初始化的对象成员。</a:t>
            </a:r>
          </a:p>
        </p:txBody>
      </p:sp>
    </p:spTree>
    <p:extLst>
      <p:ext uri="{BB962C8B-B14F-4D97-AF65-F5344CB8AC3E}">
        <p14:creationId xmlns:p14="http://schemas.microsoft.com/office/powerpoint/2010/main" val="410371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EB845EF-357E-4F54-ADEB-220856BC50DF}"/>
              </a:ext>
            </a:extLst>
          </p:cNvPr>
          <p:cNvSpPr txBox="1">
            <a:spLocks noChangeArrowheads="1"/>
          </p:cNvSpPr>
          <p:nvPr/>
        </p:nvSpPr>
        <p:spPr>
          <a:xfrm>
            <a:off x="938868" y="1607191"/>
            <a:ext cx="9589316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#include &lt;iostream&gt;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A{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a;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A(int x):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a(x)</a:t>
            </a:r>
            <a:r>
              <a:rPr lang="en-US" altLang="zh-CN" sz="2000" b="1" dirty="0">
                <a:latin typeface="Times New Roman" panose="02020603050405020304" pitchFamily="18" charset="0"/>
              </a:rPr>
              <a:t>{ std::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&lt;&lt;a;}//</a:t>
            </a:r>
            <a:r>
              <a:rPr lang="zh-CN" altLang="en-US" sz="2000" b="1" dirty="0">
                <a:latin typeface="Times New Roman" panose="02020603050405020304" pitchFamily="18" charset="0"/>
              </a:rPr>
              <a:t>也可在构造函数体内再次对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赋值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~A( ){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&lt;&lt;a;}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B:A{ 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私有继承，等价于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class B: private A{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b,c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const int d;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//B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中定义有只读成员，故必须定义构造函数初始化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A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B(int v):b(v),y(b+2),x(b+1),d(b),A(v){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注意构造与出现顺序无关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c=v;        std::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&lt;&lt;b&lt;&lt;c&lt;&lt;d;       std::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&lt;&lt;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000" b="1" dirty="0">
                <a:latin typeface="Times New Roman" panose="02020603050405020304" pitchFamily="18" charset="0"/>
              </a:rPr>
              <a:t>C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}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~B( ){</a:t>
            </a:r>
            <a:r>
              <a:rPr lang="zh-CN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</a:rPr>
              <a:t>std::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&lt;&lt;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000" b="1" dirty="0">
                <a:latin typeface="Times New Roman" panose="02020603050405020304" pitchFamily="18" charset="0"/>
              </a:rPr>
              <a:t>D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zh-CN" sz="2000" b="1" dirty="0">
                <a:latin typeface="Times New Roman" panose="02020603050405020304" pitchFamily="18" charset="0"/>
              </a:rPr>
              <a:t>;}	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派生类成员实际构造顺序为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b,d,x,y</a:t>
            </a:r>
            <a:endParaRPr lang="en-US" altLang="zh-CN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 algn="just">
              <a:lnSpc>
                <a:spcPct val="8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main(void){ B z(1); }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输出结果：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123111CD321</a:t>
            </a:r>
          </a:p>
        </p:txBody>
      </p:sp>
    </p:spTree>
    <p:extLst>
      <p:ext uri="{BB962C8B-B14F-4D97-AF65-F5344CB8AC3E}">
        <p14:creationId xmlns:p14="http://schemas.microsoft.com/office/powerpoint/2010/main" val="852093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6.4  </a:t>
            </a:r>
            <a:r>
              <a:rPr lang="zh-CN" altLang="en-US" dirty="0"/>
              <a:t>构造与析构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AE6AD9-7AEB-4E64-8F01-4294344085D5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313483"/>
            <a:ext cx="10595994" cy="3913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如果虚基类和基类的构造函数是无参的，则构造派生类对象时，构造函数可以不用显式调用它们的构造函数，编译程序会自动调用虚基类或基类的无参构造函数。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如果引用变量</a:t>
            </a:r>
            <a:r>
              <a:rPr lang="en-US" altLang="zh-CN" dirty="0"/>
              <a:t>r</a:t>
            </a:r>
            <a:r>
              <a:rPr lang="zh-CN" altLang="en-US" dirty="0"/>
              <a:t>引用的是一个对象</a:t>
            </a:r>
            <a:r>
              <a:rPr lang="en-US" altLang="zh-CN" dirty="0"/>
              <a:t>v</a:t>
            </a:r>
            <a:r>
              <a:rPr lang="zh-CN" altLang="en-US" dirty="0"/>
              <a:t>，则对象的构造和析构由对象</a:t>
            </a:r>
            <a:r>
              <a:rPr lang="en-US" altLang="zh-CN" dirty="0"/>
              <a:t>v</a:t>
            </a:r>
            <a:r>
              <a:rPr lang="zh-CN" altLang="en-US" dirty="0"/>
              <a:t>完成，而不应该由引用变量</a:t>
            </a:r>
            <a:r>
              <a:rPr lang="en-US" altLang="zh-CN" dirty="0"/>
              <a:t>r</a:t>
            </a:r>
            <a:r>
              <a:rPr lang="zh-CN" altLang="en-US" dirty="0"/>
              <a:t>完成。如果被引用的对象是用</a:t>
            </a:r>
            <a:r>
              <a:rPr lang="en-US" altLang="zh-CN" dirty="0"/>
              <a:t>new</a:t>
            </a:r>
            <a:r>
              <a:rPr lang="zh-CN" altLang="en-US" dirty="0"/>
              <a:t>生成的，则引用变量</a:t>
            </a:r>
            <a:r>
              <a:rPr lang="en-US" altLang="zh-CN" dirty="0"/>
              <a:t>r</a:t>
            </a:r>
            <a:r>
              <a:rPr lang="zh-CN" altLang="en-US" dirty="0"/>
              <a:t>必须用</a:t>
            </a:r>
            <a:r>
              <a:rPr lang="en-US" altLang="zh-CN" dirty="0"/>
              <a:t>delete &amp;r</a:t>
            </a:r>
            <a:r>
              <a:rPr lang="zh-CN" altLang="en-US" dirty="0"/>
              <a:t>析构对象，否则被引用的对象将因无法完全释放空间（为对象申请的空间）而产生内存泄漏。</a:t>
            </a:r>
          </a:p>
        </p:txBody>
      </p:sp>
    </p:spTree>
    <p:extLst>
      <p:ext uri="{BB962C8B-B14F-4D97-AF65-F5344CB8AC3E}">
        <p14:creationId xmlns:p14="http://schemas.microsoft.com/office/powerpoint/2010/main" val="75258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43C5BC4-FF28-4DE6-B9EA-1ED027DDDBBC}"/>
              </a:ext>
            </a:extLst>
          </p:cNvPr>
          <p:cNvSpPr txBox="1">
            <a:spLocks noChangeArrowheads="1"/>
          </p:cNvSpPr>
          <p:nvPr/>
        </p:nvSpPr>
        <p:spPr>
          <a:xfrm>
            <a:off x="1039536" y="2133600"/>
            <a:ext cx="35814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#include &lt;iostream&gt;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using namespace std;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A{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;    int *s;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A(int x){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s=new int[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=x]; 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&lt;&lt;"(C): "&lt;&lt;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&lt;&lt;"\n"; 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}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~A( ) {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delete s; 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&lt;&lt;"(D): "&lt;&lt;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&lt;&lt;"\n"; 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}</a:t>
            </a:r>
          </a:p>
          <a:p>
            <a:pPr>
              <a:lnSpc>
                <a:spcPct val="85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F703E06-3CCF-4F2A-B4C0-521F04833909}"/>
              </a:ext>
            </a:extLst>
          </p:cNvPr>
          <p:cNvSpPr txBox="1">
            <a:spLocks noChangeArrowheads="1"/>
          </p:cNvSpPr>
          <p:nvPr/>
        </p:nvSpPr>
        <p:spPr>
          <a:xfrm>
            <a:off x="5133364" y="2090257"/>
            <a:ext cx="3003958" cy="441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sub1(void) {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A &amp;p=*new A(1);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}//</a:t>
            </a:r>
            <a:r>
              <a:rPr lang="zh-CN" altLang="en-US" sz="2000" b="1" dirty="0">
                <a:latin typeface="Times New Roman" panose="02020603050405020304" pitchFamily="18" charset="0"/>
              </a:rPr>
              <a:t>内存泄露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sub2(void){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A *q=new A(2);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 //</a:t>
            </a:r>
            <a:r>
              <a:rPr lang="zh-CN" altLang="en-US" sz="2000" b="1" dirty="0">
                <a:latin typeface="Times New Roman" panose="02020603050405020304" pitchFamily="18" charset="0"/>
              </a:rPr>
              <a:t>内存泄露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sub3(void){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A &amp;p=*new A(3);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delete &amp;p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sub4(void)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A *q=new A(4);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delete q</a:t>
            </a:r>
            <a:r>
              <a:rPr lang="en-US" altLang="zh-CN" sz="2000" b="1" dirty="0">
                <a:latin typeface="Times New Roman" panose="02020603050405020304" pitchFamily="18" charset="0"/>
              </a:rPr>
              <a:t>;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sub1( );    sub2( 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sub3( );    sub4( 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221C8A9-0B90-49CD-8E70-59F878050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024" y="1524000"/>
            <a:ext cx="454818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6.6】</a:t>
            </a:r>
            <a:r>
              <a:rPr lang="zh-CN" altLang="en-US" sz="2400" dirty="0"/>
              <a:t>被引用的对象的析构</a:t>
            </a:r>
            <a:r>
              <a:rPr kumimoji="0" lang="zh-CN" altLang="en-US" sz="2400" dirty="0"/>
              <a:t>。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EB9972E-6E22-4F23-A943-D023A9E63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150" y="2096548"/>
            <a:ext cx="12954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输出：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(C): 1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(C): 2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(C): 3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(D): 3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(C): 4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(D): 4</a:t>
            </a:r>
          </a:p>
        </p:txBody>
      </p:sp>
    </p:spTree>
    <p:extLst>
      <p:ext uri="{BB962C8B-B14F-4D97-AF65-F5344CB8AC3E}">
        <p14:creationId xmlns:p14="http://schemas.microsoft.com/office/powerpoint/2010/main" val="3160414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6.5  </a:t>
            </a:r>
            <a:r>
              <a:rPr lang="zh-CN" altLang="en-US" dirty="0"/>
              <a:t>父类和子类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AE6AD9-7AEB-4E64-8F01-4294344085D5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338650"/>
            <a:ext cx="10595994" cy="39138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如果派生类的继承方式为</a:t>
            </a:r>
            <a:r>
              <a:rPr lang="en-US" altLang="zh-CN" dirty="0"/>
              <a:t>public</a:t>
            </a:r>
            <a:r>
              <a:rPr lang="zh-CN" altLang="en-US" dirty="0"/>
              <a:t>，则这样的派生类称为基类的子类，而相应的基类则称为派生类的父类。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C++</a:t>
            </a:r>
            <a:r>
              <a:rPr lang="zh-CN" altLang="en-US" dirty="0"/>
              <a:t>允许父类指针直接指向子类对象，也允许父类引用直接引用子类对象。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通过父类指针调用虚函数时晚期绑定，根据对象的实际类型绑定到合适的成员函数。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父类指针实际指向的对象的类型不同，虚函数绑定的函数的行为就不同，从而产生多态。</a:t>
            </a:r>
          </a:p>
        </p:txBody>
      </p:sp>
    </p:spTree>
    <p:extLst>
      <p:ext uri="{BB962C8B-B14F-4D97-AF65-F5344CB8AC3E}">
        <p14:creationId xmlns:p14="http://schemas.microsoft.com/office/powerpoint/2010/main" val="322665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6.5  </a:t>
            </a:r>
            <a:r>
              <a:rPr lang="zh-CN" altLang="en-US" dirty="0"/>
              <a:t>父类和子类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AE6AD9-7AEB-4E64-8F01-4294344085D5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263149"/>
            <a:ext cx="10595994" cy="39138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编译程序只能根据类型定义静态地检查语义。由于父类指针可以直接指向子类对象，而到底是指向父类对象还是子类对象只能在运行时确定。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编译时，只能把父类指针指向的对象都当作父类对象。因此编译时：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父类指针访问对象的数据成员或函数成员时，不能超越父类为相应对象成员规定的访问权限；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也不能通过父类指针访问子类新增的成员，因为这些成员在父类中不存在，编译程序无法识别。</a:t>
            </a:r>
          </a:p>
        </p:txBody>
      </p:sp>
    </p:spTree>
    <p:extLst>
      <p:ext uri="{BB962C8B-B14F-4D97-AF65-F5344CB8AC3E}">
        <p14:creationId xmlns:p14="http://schemas.microsoft.com/office/powerpoint/2010/main" val="209993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71F8D6E-6616-4ACE-9982-C5FDA62C2594}"/>
              </a:ext>
            </a:extLst>
          </p:cNvPr>
          <p:cNvSpPr txBox="1">
            <a:spLocks noChangeArrowheads="1"/>
          </p:cNvSpPr>
          <p:nvPr/>
        </p:nvSpPr>
        <p:spPr>
          <a:xfrm>
            <a:off x="981512" y="2056002"/>
            <a:ext cx="9605394" cy="4419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#include &lt;iostream&gt;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using namespace std;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POINT{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getx</a:t>
            </a:r>
            <a:r>
              <a:rPr lang="en-US" altLang="zh-CN" sz="2000" b="1" dirty="0">
                <a:latin typeface="Times New Roman" panose="02020603050405020304" pitchFamily="18" charset="0"/>
              </a:rPr>
              <a:t>( ){ return x; 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gety</a:t>
            </a:r>
            <a:r>
              <a:rPr lang="en-US" altLang="zh-CN" sz="2000" b="1" dirty="0">
                <a:latin typeface="Times New Roman" panose="02020603050405020304" pitchFamily="18" charset="0"/>
              </a:rPr>
              <a:t>( ){ return y; 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void show( ){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&lt;&lt;“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Show a point</a:t>
            </a:r>
            <a:r>
              <a:rPr lang="en-US" altLang="zh-CN" sz="2000" b="1" dirty="0">
                <a:latin typeface="Times New Roman" panose="02020603050405020304" pitchFamily="18" charset="0"/>
              </a:rPr>
              <a:t>\n”; 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POINT(int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x,int</a:t>
            </a:r>
            <a:r>
              <a:rPr lang="en-US" altLang="zh-CN" sz="2000" b="1" dirty="0">
                <a:latin typeface="Times New Roman" panose="02020603050405020304" pitchFamily="18" charset="0"/>
              </a:rPr>
              <a:t> y){ POINT::x=x; POINT::y=y; 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CIRCLE: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public</a:t>
            </a:r>
            <a:r>
              <a:rPr lang="en-US" altLang="zh-CN" sz="2000" b="1" dirty="0">
                <a:latin typeface="Times New Roman" panose="02020603050405020304" pitchFamily="18" charset="0"/>
              </a:rPr>
              <a:t> POINT{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公有继承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int r;           		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私有成员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getr</a:t>
            </a:r>
            <a:r>
              <a:rPr lang="en-US" altLang="zh-CN" sz="2000" b="1" dirty="0">
                <a:latin typeface="Times New Roman" panose="02020603050405020304" pitchFamily="18" charset="0"/>
              </a:rPr>
              <a:t>( ){ return r; 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void show( ){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&lt;&lt;“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Show a circle</a:t>
            </a:r>
            <a:r>
              <a:rPr lang="en-US" altLang="zh-CN" sz="2000" b="1" dirty="0">
                <a:latin typeface="Times New Roman" panose="02020603050405020304" pitchFamily="18" charset="0"/>
              </a:rPr>
              <a:t>\n”; 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CIRCLE(int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x,int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y,int</a:t>
            </a:r>
            <a:r>
              <a:rPr lang="en-US" altLang="zh-CN" sz="2000" b="1" dirty="0">
                <a:latin typeface="Times New Roman" panose="02020603050405020304" pitchFamily="18" charset="0"/>
              </a:rPr>
              <a:t> r)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:POINT(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000" b="1" dirty="0">
                <a:latin typeface="Times New Roman" panose="02020603050405020304" pitchFamily="18" charset="0"/>
              </a:rPr>
              <a:t>{ CIRCLE::r=r; 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93556C2-DD84-4101-B66E-A5DDDCA4B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12" y="1522602"/>
            <a:ext cx="82148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6.7】</a:t>
            </a:r>
            <a:r>
              <a:rPr kumimoji="0" lang="zh-CN" altLang="en-US" sz="2400" dirty="0">
                <a:latin typeface="宋体" panose="02010600030101010101" pitchFamily="2" charset="-122"/>
              </a:rPr>
              <a:t>定义点类，并通过点类派生出圆类</a:t>
            </a:r>
            <a:r>
              <a:rPr kumimoji="0"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4441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6.1   </a:t>
            </a:r>
            <a:r>
              <a:rPr lang="zh-CN" altLang="en-US" dirty="0"/>
              <a:t>单继承类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340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多继承的派生类有多于一个的基类，派生类将是所有基类行为的组合。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派生类与基类：接受成员的新类称为派生类，如例中的</a:t>
            </a:r>
            <a:r>
              <a:rPr lang="en-US" altLang="zh-CN" sz="2400" b="1" dirty="0">
                <a:latin typeface="Times New Roman" panose="02020603050405020304" pitchFamily="18" charset="0"/>
              </a:rPr>
              <a:t>Point</a:t>
            </a:r>
            <a:r>
              <a:rPr lang="zh-CN" altLang="en-US" sz="2400" b="1" dirty="0">
                <a:latin typeface="Times New Roman" panose="02020603050405020304" pitchFamily="18" charset="0"/>
              </a:rPr>
              <a:t>类；提供成员的类称为基类，如例中的</a:t>
            </a:r>
            <a:r>
              <a:rPr lang="en-US" altLang="zh-CN" sz="2400" b="1" dirty="0">
                <a:latin typeface="Times New Roman" panose="02020603050405020304" pitchFamily="18" charset="0"/>
              </a:rPr>
              <a:t>Location</a:t>
            </a:r>
            <a:r>
              <a:rPr lang="zh-CN" altLang="en-US" sz="2400" b="1" dirty="0">
                <a:latin typeface="Times New Roman" panose="02020603050405020304" pitchFamily="18" charset="0"/>
              </a:rPr>
              <a:t>类。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基类是对若干个派生类的抽象，提取了派生类的公共特征；而派生类是基类的具体化，通过增加属性或行为变为更有用的类型。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派生类可以看作基类定义的延续，先定义一个抽象程度较高的基类，该基类中有些操作并未实现；然后定义更为具体的派生类，实现抽象基类中未实现的操作。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181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0CC1ED0-6B18-494B-BC3A-EB3E8B32E31D}"/>
              </a:ext>
            </a:extLst>
          </p:cNvPr>
          <p:cNvSpPr txBox="1">
            <a:spLocks noChangeArrowheads="1"/>
          </p:cNvSpPr>
          <p:nvPr/>
        </p:nvSpPr>
        <p:spPr>
          <a:xfrm>
            <a:off x="914399" y="1716947"/>
            <a:ext cx="9420837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main(void){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CIRCLE c(3,7,8);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POINT *p=&amp;c;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父类对象指针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可以直接指向子类对象，不用类型转换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&lt;&lt;“The circle with radius ”&lt;&lt;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c.getr</a:t>
            </a:r>
            <a:r>
              <a:rPr lang="en-US" altLang="zh-CN" sz="2000" b="1" dirty="0">
                <a:latin typeface="Times New Roman" panose="02020603050405020304" pitchFamily="18" charset="0"/>
              </a:rPr>
              <a:t>();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不能使用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p-&gt;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getr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( )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，因为</a:t>
            </a:r>
            <a:r>
              <a:rPr lang="en-US" altLang="zh-CN" sz="20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getr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( )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函数不是父类的函数成员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编译程序无法通过检查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&lt;&lt;“ is at (”&lt;&lt;p-&gt;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getx</a:t>
            </a:r>
            <a:r>
              <a:rPr lang="en-US" altLang="zh-CN" sz="2000" b="1" dirty="0">
                <a:latin typeface="Times New Roman" panose="02020603050405020304" pitchFamily="18" charset="0"/>
              </a:rPr>
              <a:t>( )&lt;&lt;“,”&lt;&lt;p-&gt;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gety</a:t>
            </a:r>
            <a:r>
              <a:rPr lang="en-US" altLang="zh-CN" sz="2000" b="1" dirty="0">
                <a:latin typeface="Times New Roman" panose="02020603050405020304" pitchFamily="18" charset="0"/>
              </a:rPr>
              <a:t>( )&lt;&lt;“)\n”;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p-&gt;show( );	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//p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虽然指向子类对象，但调用的是父类的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show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函数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endParaRPr lang="en-US" altLang="zh-CN" sz="2000" b="1" dirty="0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输出结果：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The circle with radius 8 is at (3,7)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Show a point</a:t>
            </a:r>
          </a:p>
        </p:txBody>
      </p:sp>
    </p:spTree>
    <p:extLst>
      <p:ext uri="{BB962C8B-B14F-4D97-AF65-F5344CB8AC3E}">
        <p14:creationId xmlns:p14="http://schemas.microsoft.com/office/powerpoint/2010/main" val="3822364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C6112B5-6731-42F5-B311-87AB256AF1BA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497012"/>
            <a:ext cx="10255541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ct val="15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若基类和派生类没有构成父子关系，则：</a:t>
            </a:r>
          </a:p>
          <a:p>
            <a:pPr lvl="1">
              <a:lnSpc>
                <a:spcPct val="95000"/>
              </a:lnSpc>
              <a:spcBef>
                <a:spcPct val="15000"/>
              </a:spcBef>
              <a:buFont typeface="Wingdings" panose="05000000000000000000" pitchFamily="2" charset="2"/>
              <a:buChar char="l"/>
            </a:pPr>
            <a:r>
              <a:rPr lang="zh-CN" altLang="en-US" dirty="0"/>
              <a:t>普通函数定义的基类指针不能直接指向派生类对象，而必须通过强制类型转换才能指向派生类对象。</a:t>
            </a:r>
          </a:p>
          <a:p>
            <a:pPr lvl="1">
              <a:lnSpc>
                <a:spcPct val="95000"/>
              </a:lnSpc>
              <a:spcBef>
                <a:spcPct val="15000"/>
              </a:spcBef>
              <a:buFont typeface="Wingdings" panose="05000000000000000000" pitchFamily="2" charset="2"/>
              <a:buChar char="l"/>
            </a:pPr>
            <a:r>
              <a:rPr lang="zh-CN" altLang="en-US" dirty="0"/>
              <a:t>普通函数定义的基类引用也不能直接引用派生类对象，而必须通过强制类型转换才能引用派生类对象。</a:t>
            </a:r>
          </a:p>
          <a:p>
            <a:pPr lvl="1">
              <a:lnSpc>
                <a:spcPct val="9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【</a:t>
            </a:r>
            <a:r>
              <a:rPr lang="zh-CN" altLang="en-US" b="1" dirty="0">
                <a:latin typeface="Times New Roman" panose="02020603050405020304" pitchFamily="18" charset="0"/>
              </a:rPr>
              <a:t>例</a:t>
            </a:r>
            <a:r>
              <a:rPr lang="en-US" altLang="zh-CN" b="1" dirty="0">
                <a:latin typeface="Times New Roman" panose="02020603050405020304" pitchFamily="18" charset="0"/>
              </a:rPr>
              <a:t>6.7】</a:t>
            </a:r>
            <a:r>
              <a:rPr lang="zh-CN" altLang="en-US" b="1" dirty="0">
                <a:latin typeface="宋体" panose="02010600030101010101" pitchFamily="2" charset="-122"/>
              </a:rPr>
              <a:t>引用父类对象的引用变量引用子类对象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B4605F54-6188-4C0F-9AA5-2F62BB119D5D}"/>
              </a:ext>
            </a:extLst>
          </p:cNvPr>
          <p:cNvGrpSpPr>
            <a:grpSpLocks/>
          </p:cNvGrpSpPr>
          <p:nvPr/>
        </p:nvGrpSpPr>
        <p:grpSpPr bwMode="auto">
          <a:xfrm>
            <a:off x="1481138" y="3935413"/>
            <a:ext cx="9236091" cy="2574301"/>
            <a:chOff x="549" y="2688"/>
            <a:chExt cx="4539" cy="1376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2848269C-721F-43DC-8968-8B378FCB3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" y="2688"/>
              <a:ext cx="2143" cy="1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dirty="0"/>
                <a:t>#include &lt;iostream&gt;</a:t>
              </a:r>
            </a:p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dirty="0"/>
                <a:t>using namespace std;</a:t>
              </a:r>
            </a:p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dirty="0"/>
                <a:t>class A{</a:t>
              </a:r>
            </a:p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dirty="0"/>
                <a:t>    int a;</a:t>
              </a:r>
            </a:p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dirty="0"/>
                <a:t>public:</a:t>
              </a:r>
            </a:p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dirty="0"/>
                <a:t>    int </a:t>
              </a:r>
              <a:r>
                <a:rPr lang="en-US" altLang="zh-CN" dirty="0" err="1"/>
                <a:t>getv</a:t>
              </a:r>
              <a:r>
                <a:rPr lang="en-US" altLang="zh-CN" dirty="0"/>
                <a:t>( ) { return a; }</a:t>
              </a:r>
            </a:p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dirty="0"/>
                <a:t>    A( ) { a=0; }</a:t>
              </a:r>
            </a:p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dirty="0"/>
                <a:t>    A(int x) { a=x; }</a:t>
              </a:r>
            </a:p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dirty="0"/>
                <a:t>    ~A( ){ </a:t>
              </a:r>
              <a:r>
                <a:rPr lang="en-US" altLang="zh-CN" dirty="0" err="1"/>
                <a:t>cout</a:t>
              </a:r>
              <a:r>
                <a:rPr lang="en-US" altLang="zh-CN" dirty="0"/>
                <a:t>&lt;&lt;</a:t>
              </a:r>
              <a:r>
                <a:rPr lang="en-US" altLang="zh-CN" dirty="0">
                  <a:solidFill>
                    <a:srgbClr val="000000"/>
                  </a:solidFill>
                </a:rPr>
                <a:t>"~A\n";</a:t>
              </a:r>
              <a:r>
                <a:rPr lang="en-US" altLang="zh-CN" dirty="0"/>
                <a:t> }</a:t>
              </a:r>
            </a:p>
            <a:p>
              <a:pPr fontAlgn="base">
                <a:lnSpc>
                  <a:spcPct val="85000"/>
                </a:lnSpc>
                <a:spcBef>
                  <a:spcPct val="5000"/>
                </a:spcBef>
              </a:pPr>
              <a:r>
                <a:rPr lang="en-US" altLang="zh-CN" dirty="0"/>
                <a:t>};</a:t>
              </a: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C687DB10-B52B-4DDD-8071-AD766FC93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" y="2700"/>
              <a:ext cx="2195" cy="1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/>
                <a:t>class B: A{</a:t>
              </a:r>
              <a:r>
                <a:rPr lang="en-US" altLang="zh-CN">
                  <a:solidFill>
                    <a:schemeClr val="hlink"/>
                  </a:solidFill>
                </a:rPr>
                <a:t>//</a:t>
              </a:r>
              <a:r>
                <a:rPr lang="zh-CN" altLang="en-US">
                  <a:solidFill>
                    <a:schemeClr val="hlink"/>
                  </a:solidFill>
                </a:rPr>
                <a:t>非父子：</a:t>
              </a:r>
              <a:r>
                <a:rPr lang="en-US" altLang="zh-CN">
                  <a:solidFill>
                    <a:schemeClr val="hlink"/>
                  </a:solidFill>
                </a:rPr>
                <a:t>private</a:t>
              </a:r>
            </a:p>
            <a:p>
              <a:pPr fontAlgn="base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/>
                <a:t>    int b;</a:t>
              </a:r>
            </a:p>
            <a:p>
              <a:pPr fontAlgn="base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/>
                <a:t>public:</a:t>
              </a:r>
            </a:p>
            <a:p>
              <a:pPr fontAlgn="base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/>
                <a:t>    int getv( ) { </a:t>
              </a:r>
            </a:p>
            <a:p>
              <a:pPr fontAlgn="base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/>
                <a:t>        return b+A::getv( ); </a:t>
              </a:r>
            </a:p>
            <a:p>
              <a:pPr fontAlgn="base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/>
                <a:t>    }</a:t>
              </a:r>
            </a:p>
            <a:p>
              <a:pPr fontAlgn="base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/>
                <a:t>    B( ) { b=0; }</a:t>
              </a:r>
              <a:r>
                <a:rPr lang="en-US" altLang="zh-CN">
                  <a:solidFill>
                    <a:schemeClr val="hlink"/>
                  </a:solidFill>
                </a:rPr>
                <a:t>//</a:t>
              </a:r>
              <a:r>
                <a:rPr lang="zh-CN" altLang="en-US">
                  <a:solidFill>
                    <a:schemeClr val="hlink"/>
                  </a:solidFill>
                </a:rPr>
                <a:t>等于</a:t>
              </a:r>
              <a:r>
                <a:rPr lang="en-US" altLang="zh-CN">
                  <a:solidFill>
                    <a:schemeClr val="hlink"/>
                  </a:solidFill>
                </a:rPr>
                <a:t>B( ):A( )</a:t>
              </a:r>
            </a:p>
            <a:p>
              <a:pPr fontAlgn="base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/>
                <a:t>    B(int x):</a:t>
              </a:r>
              <a:r>
                <a:rPr lang="en-US" altLang="zh-CN">
                  <a:solidFill>
                    <a:schemeClr val="hlink"/>
                  </a:solidFill>
                </a:rPr>
                <a:t>A(x)</a:t>
              </a:r>
              <a:r>
                <a:rPr lang="en-US" altLang="zh-CN"/>
                <a:t> { b=x; }</a:t>
              </a:r>
            </a:p>
            <a:p>
              <a:pPr fontAlgn="base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/>
                <a:t>    ~B( ){ cout&lt;&lt;</a:t>
              </a:r>
              <a:r>
                <a:rPr lang="en-US" altLang="zh-CN">
                  <a:solidFill>
                    <a:srgbClr val="000000"/>
                  </a:solidFill>
                </a:rPr>
                <a:t>"~B\n";</a:t>
              </a:r>
              <a:r>
                <a:rPr lang="en-US" altLang="zh-CN"/>
                <a:t> }</a:t>
              </a:r>
            </a:p>
            <a:p>
              <a:pPr fontAlgn="base">
                <a:lnSpc>
                  <a:spcPct val="80000"/>
                </a:lnSpc>
                <a:spcBef>
                  <a:spcPct val="0"/>
                </a:spcBef>
              </a:pPr>
              <a:r>
                <a:rPr lang="en-US" altLang="zh-CN"/>
                <a:t>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610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75D5927-8768-4B30-A8DC-A80D0BB16064}"/>
              </a:ext>
            </a:extLst>
          </p:cNvPr>
          <p:cNvSpPr txBox="1">
            <a:spLocks noChangeArrowheads="1"/>
          </p:cNvSpPr>
          <p:nvPr/>
        </p:nvSpPr>
        <p:spPr>
          <a:xfrm>
            <a:off x="838199" y="1540079"/>
            <a:ext cx="10075877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C: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public</a:t>
            </a:r>
            <a:r>
              <a:rPr lang="en-US" altLang="zh-CN" sz="2000" b="1" dirty="0">
                <a:latin typeface="Times New Roman" panose="02020603050405020304" pitchFamily="18" charset="0"/>
              </a:rPr>
              <a:t> A{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父子关系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int c;         	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私有成员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getv</a:t>
            </a:r>
            <a:r>
              <a:rPr lang="en-US" altLang="zh-CN" sz="2000" b="1" dirty="0">
                <a:latin typeface="Times New Roman" panose="02020603050405020304" pitchFamily="18" charset="0"/>
              </a:rPr>
              <a:t>( ) { return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c+A</a:t>
            </a:r>
            <a:r>
              <a:rPr lang="en-US" altLang="zh-CN" sz="2000" b="1" dirty="0">
                <a:latin typeface="Times New Roman" panose="02020603050405020304" pitchFamily="18" charset="0"/>
              </a:rPr>
              <a:t>::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getv</a:t>
            </a:r>
            <a:r>
              <a:rPr lang="en-US" altLang="zh-CN" sz="2000" b="1" dirty="0">
                <a:latin typeface="Times New Roman" panose="02020603050405020304" pitchFamily="18" charset="0"/>
              </a:rPr>
              <a:t>( ); }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C( ) { c=0; }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等价于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C( ):A( ) { c=0; }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C(int x):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A(x)</a:t>
            </a:r>
            <a:r>
              <a:rPr lang="en-US" altLang="zh-CN" sz="2000" b="1" dirty="0">
                <a:latin typeface="Times New Roman" panose="02020603050405020304" pitchFamily="18" charset="0"/>
              </a:rPr>
              <a:t> { c=x; }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~C( ){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&lt;&lt;"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~C\n</a:t>
            </a:r>
            <a:r>
              <a:rPr lang="en-US" altLang="zh-CN" sz="2000" b="1" dirty="0">
                <a:latin typeface="Times New Roman" panose="02020603050405020304" pitchFamily="18" charset="0"/>
              </a:rPr>
              <a:t>"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 }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main(void){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A &amp;p=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*new C(3)</a:t>
            </a:r>
            <a:r>
              <a:rPr lang="en-US" altLang="zh-CN" sz="2000" b="1" dirty="0">
                <a:latin typeface="Times New Roman" panose="02020603050405020304" pitchFamily="18" charset="0"/>
              </a:rPr>
              <a:t>;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直接引用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类对象：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父子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A &amp;q=*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(A *</a:t>
            </a:r>
            <a:r>
              <a:rPr lang="en-US" altLang="zh-CN" sz="2000" b="1" dirty="0">
                <a:latin typeface="Times New Roman" panose="02020603050405020304" pitchFamily="18" charset="0"/>
              </a:rPr>
              <a:t>)new B(5);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强制转换引用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类对象：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非父子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&lt;&lt;"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p.getv</a:t>
            </a:r>
            <a:r>
              <a:rPr lang="en-US" altLang="zh-CN" sz="2000" b="1" dirty="0">
                <a:latin typeface="Times New Roman" panose="02020603050405020304" pitchFamily="18" charset="0"/>
              </a:rPr>
              <a:t>( )="&lt;&lt;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p.getv</a:t>
            </a:r>
            <a:r>
              <a:rPr lang="en-US" altLang="zh-CN" sz="2000" b="1" dirty="0">
                <a:latin typeface="Times New Roman" panose="02020603050405020304" pitchFamily="18" charset="0"/>
              </a:rPr>
              <a:t>( )&lt;&lt;"\n";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&lt;&lt;"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q.getv</a:t>
            </a:r>
            <a:r>
              <a:rPr lang="en-US" altLang="zh-CN" sz="2000" b="1" dirty="0">
                <a:latin typeface="Times New Roman" panose="02020603050405020304" pitchFamily="18" charset="0"/>
              </a:rPr>
              <a:t>( )="&lt;&lt;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q.getv</a:t>
            </a:r>
            <a:r>
              <a:rPr lang="en-US" altLang="zh-CN" sz="2000" b="1" dirty="0">
                <a:latin typeface="Times New Roman" panose="02020603050405020304" pitchFamily="18" charset="0"/>
              </a:rPr>
              <a:t>( )&lt;&lt;"\n"; 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delete &amp;p;	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析构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C(3)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的父类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而非子类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delete &amp;q;	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析构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B(5)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的父类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而非子类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85000"/>
              </a:lnSpc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8114D70C-87BA-4DDA-8EF6-340E7F1BF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300" y="1631113"/>
            <a:ext cx="1914417" cy="17526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输出：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zh-CN" dirty="0" err="1">
                <a:latin typeface="Times New Roman" panose="02020603050405020304" pitchFamily="18" charset="0"/>
              </a:rPr>
              <a:t>p.getv</a:t>
            </a:r>
            <a:r>
              <a:rPr lang="en-US" altLang="zh-CN" dirty="0">
                <a:latin typeface="Times New Roman" panose="02020603050405020304" pitchFamily="18" charset="0"/>
              </a:rPr>
              <a:t>( )=3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zh-CN" dirty="0" err="1">
                <a:latin typeface="Times New Roman" panose="02020603050405020304" pitchFamily="18" charset="0"/>
              </a:rPr>
              <a:t>q.getv</a:t>
            </a:r>
            <a:r>
              <a:rPr lang="en-US" altLang="zh-CN" dirty="0">
                <a:latin typeface="Times New Roman" panose="02020603050405020304" pitchFamily="18" charset="0"/>
              </a:rPr>
              <a:t>( )=5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~A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~A</a:t>
            </a:r>
          </a:p>
        </p:txBody>
      </p:sp>
    </p:spTree>
    <p:extLst>
      <p:ext uri="{BB962C8B-B14F-4D97-AF65-F5344CB8AC3E}">
        <p14:creationId xmlns:p14="http://schemas.microsoft.com/office/powerpoint/2010/main" val="70510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6895AAD-3F01-481B-BA3E-19340253D5D7}"/>
              </a:ext>
            </a:extLst>
          </p:cNvPr>
          <p:cNvSpPr txBox="1">
            <a:spLocks noChangeArrowheads="1"/>
          </p:cNvSpPr>
          <p:nvPr/>
        </p:nvSpPr>
        <p:spPr>
          <a:xfrm>
            <a:off x="944459" y="1690688"/>
            <a:ext cx="927333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t">
              <a:lnSpc>
                <a:spcPct val="85000"/>
              </a:lnSpc>
              <a:spcBef>
                <a:spcPct val="1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</a:rPr>
              <a:t>在派生类函数成员内部，定义的基类指针可以直接指向该派生类对象，即对派生类函数成员而言，基类被等同地当作父类。</a:t>
            </a:r>
          </a:p>
          <a:p>
            <a:pPr algn="just" fontAlgn="t">
              <a:lnSpc>
                <a:spcPct val="85000"/>
              </a:lnSpc>
              <a:spcBef>
                <a:spcPct val="1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宋体" panose="02010600030101010101" pitchFamily="2" charset="-122"/>
              </a:rPr>
              <a:t>如果函数声明为派生类的友元，则该友元定义的基类指针也可以直接指向该基类的派生类对象，也不必通过强制类型转换。</a:t>
            </a:r>
          </a:p>
          <a:p>
            <a:pPr algn="just" fontAlgn="t">
              <a:lnSpc>
                <a:spcPct val="85000"/>
              </a:lnSpc>
              <a:spcBef>
                <a:spcPct val="1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【</a:t>
            </a:r>
            <a:r>
              <a:rPr lang="zh-CN" altLang="en-US" sz="2400" b="1" dirty="0"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</a:rPr>
              <a:t>6.9】</a:t>
            </a:r>
            <a:r>
              <a:rPr lang="zh-CN" altLang="en-US" sz="2400" b="1" dirty="0">
                <a:latin typeface="Times New Roman" panose="02020603050405020304" pitchFamily="18" charset="0"/>
              </a:rPr>
              <a:t>定义机车类</a:t>
            </a:r>
            <a:r>
              <a:rPr lang="en-US" altLang="zh-CN" sz="2400" b="1" dirty="0">
                <a:latin typeface="Times New Roman" panose="02020603050405020304" pitchFamily="18" charset="0"/>
              </a:rPr>
              <a:t>VEHICLE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，并派生出汽车类</a:t>
            </a:r>
            <a:r>
              <a:rPr lang="en-US" altLang="zh-CN" sz="2400" b="1" dirty="0">
                <a:latin typeface="Times New Roman" panose="02020603050405020304" pitchFamily="18" charset="0"/>
              </a:rPr>
              <a:t>CAR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</a:p>
          <a:p>
            <a:pPr eaLnBrk="0" hangingPunct="0">
              <a:spcBef>
                <a:spcPct val="10000"/>
              </a:spcBef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</a:rPr>
              <a:t>	</a:t>
            </a:r>
            <a:r>
              <a:rPr lang="en-US" altLang="zh-CN" sz="1800" b="1" dirty="0">
                <a:latin typeface="Times New Roman" panose="02020603050405020304" pitchFamily="18" charset="0"/>
              </a:rPr>
              <a:t>class VEHICLE{</a:t>
            </a:r>
          </a:p>
          <a:p>
            <a:pPr eaLnBrk="0" hangingPunct="0">
              <a:spcBef>
                <a:spcPct val="1000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	    int 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speed,weight,wheels</a:t>
            </a:r>
            <a:r>
              <a:rPr lang="en-US" altLang="zh-CN" sz="1800" b="1" dirty="0">
                <a:latin typeface="Times New Roman" panose="02020603050405020304" pitchFamily="18" charset="0"/>
              </a:rPr>
              <a:t>;</a:t>
            </a:r>
          </a:p>
          <a:p>
            <a:pPr eaLnBrk="0" hangingPunct="0">
              <a:spcBef>
                <a:spcPct val="1000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	public:	</a:t>
            </a:r>
          </a:p>
          <a:p>
            <a:pPr eaLnBrk="0" hangingPunct="0">
              <a:spcBef>
                <a:spcPct val="1000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	    VEHICLE(int 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spd,int</a:t>
            </a:r>
            <a:r>
              <a:rPr lang="en-US" altLang="zh-CN" sz="1800" b="1" dirty="0">
                <a:latin typeface="Times New Roman" panose="02020603050405020304" pitchFamily="18" charset="0"/>
              </a:rPr>
              <a:t> 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wgt,int</a:t>
            </a:r>
            <a:r>
              <a:rPr lang="en-US" altLang="zh-CN" sz="1800" b="1" dirty="0">
                <a:latin typeface="Times New Roman" panose="02020603050405020304" pitchFamily="18" charset="0"/>
              </a:rPr>
              <a:t> </a:t>
            </a:r>
            <a:r>
              <a:rPr lang="en-US" altLang="zh-CN" sz="1800" b="1" dirty="0" err="1">
                <a:latin typeface="Times New Roman" panose="02020603050405020304" pitchFamily="18" charset="0"/>
              </a:rPr>
              <a:t>whl</a:t>
            </a:r>
            <a:r>
              <a:rPr lang="en-US" altLang="zh-CN" sz="1800" b="1" dirty="0">
                <a:latin typeface="Times New Roman" panose="02020603050405020304" pitchFamily="18" charset="0"/>
              </a:rPr>
              <a:t>);</a:t>
            </a:r>
          </a:p>
          <a:p>
            <a:pPr eaLnBrk="0" hangingPunct="0">
              <a:spcBef>
                <a:spcPct val="10000"/>
              </a:spcBef>
              <a:buFontTx/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	};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400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3BBE507-1DDA-4717-B8BC-73E07F2E37E6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615580"/>
            <a:ext cx="9622872" cy="4800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VEHICLE::VEHICLE(int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spd</a:t>
            </a:r>
            <a:r>
              <a:rPr lang="en-US" altLang="zh-CN" sz="2000" b="1" dirty="0">
                <a:latin typeface="Times New Roman" panose="02020603050405020304" pitchFamily="18" charset="0"/>
              </a:rPr>
              <a:t>, 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wgt</a:t>
            </a:r>
            <a:r>
              <a:rPr lang="en-US" altLang="zh-CN" sz="2000" b="1" dirty="0">
                <a:latin typeface="Times New Roman" panose="02020603050405020304" pitchFamily="18" charset="0"/>
              </a:rPr>
              <a:t>, 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whl</a:t>
            </a:r>
            <a:r>
              <a:rPr lang="en-US" altLang="zh-CN" sz="2000" b="1" dirty="0">
                <a:latin typeface="Times New Roman" panose="02020603050405020304" pitchFamily="18" charset="0"/>
              </a:rPr>
              <a:t>){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speed=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spd</a:t>
            </a:r>
            <a:r>
              <a:rPr lang="en-US" altLang="zh-CN" sz="2000" b="1" dirty="0">
                <a:latin typeface="Times New Roman" panose="02020603050405020304" pitchFamily="18" charset="0"/>
              </a:rPr>
              <a:t>;    weight=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wgt</a:t>
            </a:r>
            <a:r>
              <a:rPr lang="en-US" altLang="zh-CN" sz="2000" b="1" dirty="0">
                <a:latin typeface="Times New Roman" panose="02020603050405020304" pitchFamily="18" charset="0"/>
              </a:rPr>
              <a:t>;    wheels=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whl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CAR: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private</a:t>
            </a:r>
            <a:r>
              <a:rPr lang="en-US" altLang="zh-CN" sz="2000" b="1" dirty="0">
                <a:latin typeface="Times New Roman" panose="02020603050405020304" pitchFamily="18" charset="0"/>
              </a:rPr>
              <a:t> VEHICLE{	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非父子关系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: private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seats;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public: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VEHICLE *who( );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CAR(int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sd</a:t>
            </a:r>
            <a:r>
              <a:rPr lang="en-US" altLang="zh-CN" sz="2000" b="1" dirty="0">
                <a:latin typeface="Times New Roman" panose="02020603050405020304" pitchFamily="18" charset="0"/>
              </a:rPr>
              <a:t>, 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wt</a:t>
            </a:r>
            <a:r>
              <a:rPr lang="en-US" altLang="zh-CN" sz="2000" b="1" dirty="0">
                <a:latin typeface="Times New Roman" panose="02020603050405020304" pitchFamily="18" charset="0"/>
              </a:rPr>
              <a:t>, 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st</a:t>
            </a:r>
            <a:r>
              <a:rPr lang="en-US" altLang="zh-CN" sz="2000" b="1" dirty="0">
                <a:latin typeface="Times New Roman" panose="02020603050405020304" pitchFamily="18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friend void main( );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CAR::CAR(int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sd</a:t>
            </a:r>
            <a:r>
              <a:rPr lang="en-US" altLang="zh-CN" sz="2000" b="1" dirty="0">
                <a:latin typeface="Times New Roman" panose="02020603050405020304" pitchFamily="18" charset="0"/>
              </a:rPr>
              <a:t>, 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wt</a:t>
            </a:r>
            <a:r>
              <a:rPr lang="en-US" altLang="zh-CN" sz="2000" b="1" dirty="0">
                <a:latin typeface="Times New Roman" panose="02020603050405020304" pitchFamily="18" charset="0"/>
              </a:rPr>
              <a:t>, int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st</a:t>
            </a:r>
            <a:r>
              <a:rPr lang="en-US" altLang="zh-CN" sz="2000" b="1" dirty="0">
                <a:latin typeface="Times New Roman" panose="02020603050405020304" pitchFamily="18" charset="0"/>
              </a:rPr>
              <a:t>):VEHICLE(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sd</a:t>
            </a:r>
            <a:r>
              <a:rPr lang="en-US" altLang="zh-CN" sz="2000" b="1" dirty="0">
                <a:latin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wt</a:t>
            </a:r>
            <a:r>
              <a:rPr lang="en-US" altLang="zh-CN" sz="2000" b="1" dirty="0">
                <a:latin typeface="Times New Roman" panose="02020603050405020304" pitchFamily="18" charset="0"/>
              </a:rPr>
              <a:t>, 4) {  seats=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st</a:t>
            </a:r>
            <a:r>
              <a:rPr lang="en-US" altLang="zh-CN" sz="2000" b="1" dirty="0">
                <a:latin typeface="Times New Roman" panose="02020603050405020304" pitchFamily="18" charset="0"/>
              </a:rPr>
              <a:t>; }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VEHICLE *CAR::who( ){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VEHICLE *p</a:t>
            </a:r>
            <a:r>
              <a:rPr lang="en-US" altLang="zh-CN" sz="2000" b="1" dirty="0">
                <a:latin typeface="Times New Roman" panose="02020603050405020304" pitchFamily="18" charset="0"/>
              </a:rPr>
              <a:t>=this;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派生类内的基类指针直接指向派生类对象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VEHICLE &amp;q</a:t>
            </a:r>
            <a:r>
              <a:rPr lang="en-US" altLang="zh-CN" sz="2000" b="1" dirty="0">
                <a:latin typeface="Times New Roman" panose="02020603050405020304" pitchFamily="18" charset="0"/>
              </a:rPr>
              <a:t>=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*this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派生类内的基类引用直接引用派生类对象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return  p;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//</a:t>
            </a:r>
            <a:r>
              <a:rPr lang="zh-CN" altLang="en-US" sz="2000" b="1" dirty="0">
                <a:latin typeface="Times New Roman" panose="02020603050405020304" pitchFamily="18" charset="0"/>
              </a:rPr>
              <a:t>在派生类的友元</a:t>
            </a:r>
            <a:r>
              <a:rPr lang="en-US" altLang="zh-CN" sz="2000" b="1" dirty="0">
                <a:latin typeface="Times New Roman" panose="02020603050405020304" pitchFamily="18" charset="0"/>
              </a:rPr>
              <a:t>main</a:t>
            </a:r>
            <a:r>
              <a:rPr lang="zh-CN" altLang="en-US" sz="2000" b="1" dirty="0">
                <a:latin typeface="Times New Roman" panose="02020603050405020304" pitchFamily="18" charset="0"/>
              </a:rPr>
              <a:t>中，基类和派生类构成父子关系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main(void) { CAR c(1,2,3);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VEHICLE *p=&amp;c</a:t>
            </a:r>
            <a:r>
              <a:rPr lang="en-US" altLang="zh-CN" sz="2000" b="1" dirty="0">
                <a:latin typeface="Times New Roman" panose="02020603050405020304" pitchFamily="18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11157473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6.6  </a:t>
            </a:r>
            <a:r>
              <a:rPr lang="zh-CN" altLang="en-US" dirty="0"/>
              <a:t>派生类的存储空间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AE6AD9-7AEB-4E64-8F01-4294344085D5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481263"/>
            <a:ext cx="10595994" cy="3474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dirty="0"/>
              <a:t>派生类的成员一部分是新定义的，另一部分是从基类派生而来的，因此，在派生类对象的存储空间中必然包含了基类的成员。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dirty="0"/>
              <a:t>在构造派生类对象之前，首先构造的匿名的基类对象的存储空间，作为派生类对象存储空间的一部分。</a:t>
            </a:r>
          </a:p>
          <a:p>
            <a:pPr algn="just">
              <a:lnSpc>
                <a:spcPct val="110000"/>
              </a:lnSpc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dirty="0"/>
              <a:t>在计算派生类对象存储空间时，基类和派生类的静态数据成员都不应计算在内。 </a:t>
            </a:r>
          </a:p>
        </p:txBody>
      </p:sp>
    </p:spTree>
    <p:extLst>
      <p:ext uri="{BB962C8B-B14F-4D97-AF65-F5344CB8AC3E}">
        <p14:creationId xmlns:p14="http://schemas.microsoft.com/office/powerpoint/2010/main" val="241695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2">
            <a:extLst>
              <a:ext uri="{FF2B5EF4-FFF2-40B4-BE49-F238E27FC236}">
                <a16:creationId xmlns:a16="http://schemas.microsoft.com/office/drawing/2014/main" id="{E62CD96C-DFC7-4174-BC0C-848A142C9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5391" y="2515241"/>
            <a:ext cx="1836738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28" name="Rectangle 11">
            <a:extLst>
              <a:ext uri="{FF2B5EF4-FFF2-40B4-BE49-F238E27FC236}">
                <a16:creationId xmlns:a16="http://schemas.microsoft.com/office/drawing/2014/main" id="{AF4BDB3D-CB2B-4D71-B572-CF0605B3C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355850"/>
            <a:ext cx="179705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" name="Group 32">
            <a:extLst>
              <a:ext uri="{FF2B5EF4-FFF2-40B4-BE49-F238E27FC236}">
                <a16:creationId xmlns:a16="http://schemas.microsoft.com/office/drawing/2014/main" id="{E7D4C44F-0C8D-48A7-A2EE-81F77AB6F397}"/>
              </a:ext>
            </a:extLst>
          </p:cNvPr>
          <p:cNvGrpSpPr>
            <a:grpSpLocks/>
          </p:cNvGrpSpPr>
          <p:nvPr/>
        </p:nvGrpSpPr>
        <p:grpSpPr bwMode="auto">
          <a:xfrm>
            <a:off x="7612063" y="2736850"/>
            <a:ext cx="393700" cy="1890713"/>
            <a:chOff x="4795" y="1724"/>
            <a:chExt cx="248" cy="1191"/>
          </a:xfrm>
        </p:grpSpPr>
        <p:sp>
          <p:nvSpPr>
            <p:cNvPr id="30" name="Text Box 25">
              <a:extLst>
                <a:ext uri="{FF2B5EF4-FFF2-40B4-BE49-F238E27FC236}">
                  <a16:creationId xmlns:a16="http://schemas.microsoft.com/office/drawing/2014/main" id="{E84A76C9-805F-46ED-B4C7-8EA22DC0C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5" y="1724"/>
              <a:ext cx="177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b="0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31" name="Text Box 26">
              <a:extLst>
                <a:ext uri="{FF2B5EF4-FFF2-40B4-BE49-F238E27FC236}">
                  <a16:creationId xmlns:a16="http://schemas.microsoft.com/office/drawing/2014/main" id="{E5D2EBA6-EFB6-48F6-9AA0-DF352DE7C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1" y="2684"/>
              <a:ext cx="14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1800" b="0">
                  <a:latin typeface="宋体" panose="02010600030101010101" pitchFamily="2" charset="-122"/>
                </a:rPr>
                <a:t>B</a:t>
              </a:r>
            </a:p>
          </p:txBody>
        </p:sp>
      </p:grpSp>
      <p:sp>
        <p:nvSpPr>
          <p:cNvPr id="27" name="Rectangle 10">
            <a:extLst>
              <a:ext uri="{FF2B5EF4-FFF2-40B4-BE49-F238E27FC236}">
                <a16:creationId xmlns:a16="http://schemas.microsoft.com/office/drawing/2014/main" id="{EB13A0D1-8EF2-43AB-94C8-EC75EAFD2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355850"/>
            <a:ext cx="2133600" cy="2667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4E57D2D-65EF-4AF6-A835-A635D387938D}"/>
              </a:ext>
            </a:extLst>
          </p:cNvPr>
          <p:cNvSpPr txBox="1">
            <a:spLocks noChangeArrowheads="1"/>
          </p:cNvSpPr>
          <p:nvPr/>
        </p:nvSpPr>
        <p:spPr>
          <a:xfrm>
            <a:off x="1040060" y="1980501"/>
            <a:ext cx="702945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#include &lt;iostream&gt;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A{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 h,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</a:rPr>
              <a:t>, j;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static</a:t>
            </a:r>
            <a:r>
              <a:rPr lang="en-US" altLang="zh-CN" sz="2000" b="1" dirty="0">
                <a:latin typeface="Times New Roman" panose="02020603050405020304" pitchFamily="18" charset="0"/>
              </a:rPr>
              <a:t> int k;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class B: A{          </a:t>
            </a:r>
            <a:r>
              <a:rPr lang="en-US" altLang="zh-CN" sz="1600" b="1" dirty="0">
                <a:solidFill>
                  <a:schemeClr val="hlink"/>
                </a:solidFill>
                <a:latin typeface="宋体" panose="02010600030101010101" pitchFamily="2" charset="-122"/>
              </a:rPr>
              <a:t>//</a:t>
            </a:r>
            <a:r>
              <a:rPr lang="zh-CN" altLang="en-US" sz="1600" b="1" dirty="0">
                <a:solidFill>
                  <a:schemeClr val="hlink"/>
                </a:solidFill>
                <a:latin typeface="宋体" panose="02010600030101010101" pitchFamily="2" charset="-122"/>
              </a:rPr>
              <a:t>等价于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class B:  private A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int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m,n,p</a:t>
            </a:r>
            <a:r>
              <a:rPr lang="en-US" altLang="zh-CN" sz="2000" b="1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static</a:t>
            </a:r>
            <a:r>
              <a:rPr lang="en-US" altLang="zh-CN" sz="2000" b="1" dirty="0">
                <a:latin typeface="Times New Roman" panose="02020603050405020304" pitchFamily="18" charset="0"/>
              </a:rPr>
              <a:t> int q;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int A::k=0; 	</a:t>
            </a:r>
            <a:r>
              <a:rPr lang="en-US" altLang="zh-CN" sz="1600" b="1" dirty="0">
                <a:solidFill>
                  <a:schemeClr val="hlink"/>
                </a:solidFill>
                <a:latin typeface="宋体" panose="02010600030101010101" pitchFamily="2" charset="-122"/>
              </a:rPr>
              <a:t>//</a:t>
            </a:r>
            <a:r>
              <a:rPr lang="zh-CN" altLang="en-US" sz="1600" b="1" dirty="0">
                <a:solidFill>
                  <a:schemeClr val="hlink"/>
                </a:solidFill>
                <a:latin typeface="宋体" panose="02010600030101010101" pitchFamily="2" charset="-122"/>
              </a:rPr>
              <a:t>静态数据成员必须初始化</a:t>
            </a:r>
            <a:endParaRPr lang="zh-CN" altLang="en-US" sz="20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int B::q=0;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std::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&lt;&lt;"Size of int="&lt;&lt;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sizeof</a:t>
            </a:r>
            <a:r>
              <a:rPr lang="en-US" altLang="zh-CN" sz="2000" b="1" dirty="0">
                <a:latin typeface="Times New Roman" panose="02020603050405020304" pitchFamily="18" charset="0"/>
              </a:rPr>
              <a:t>(int)&lt;&lt;"\n";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std::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&lt;&lt;"Size of A="&lt;&lt;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sizeof</a:t>
            </a:r>
            <a:r>
              <a:rPr lang="en-US" altLang="zh-CN" sz="2000" b="1" dirty="0">
                <a:latin typeface="Times New Roman" panose="02020603050405020304" pitchFamily="18" charset="0"/>
              </a:rPr>
              <a:t>(A)&lt;&lt;"\n";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std::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</a:rPr>
              <a:t>&lt;&lt;"Size of B="&lt;&lt;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sizeof</a:t>
            </a:r>
            <a:r>
              <a:rPr lang="en-US" altLang="zh-CN" sz="2000" b="1" dirty="0">
                <a:latin typeface="Times New Roman" panose="02020603050405020304" pitchFamily="18" charset="0"/>
              </a:rPr>
              <a:t>(B)&lt;&lt;"\n";</a:t>
            </a:r>
          </a:p>
          <a:p>
            <a:pPr>
              <a:lnSpc>
                <a:spcPct val="8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67C0818-754B-48C6-96F9-193EA2A8F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98" y="1523301"/>
            <a:ext cx="6310312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6.10】</a:t>
            </a:r>
            <a:r>
              <a:rPr kumimoji="0" lang="zh-CN" altLang="en-US" sz="2400" dirty="0">
                <a:latin typeface="宋体" panose="02010600030101010101" pitchFamily="2" charset="-122"/>
              </a:rPr>
              <a:t>派生类对象存储空间的计算方法</a:t>
            </a:r>
            <a:r>
              <a:rPr kumimoji="0" lang="zh-CN" altLang="en-US" sz="2400" dirty="0"/>
              <a:t>。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632FAB02-724B-4AD8-8D97-3471ED26D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946" y="2006747"/>
            <a:ext cx="1600200" cy="12954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3163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输出</a:t>
            </a: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Size of int=2</a:t>
            </a: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Size of A=6</a:t>
            </a:r>
          </a:p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Size of B=12</a:t>
            </a: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235711DD-227E-4C49-8A48-731383787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780" y="1938338"/>
            <a:ext cx="2514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3163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00000"/>
              </a:lnSpc>
              <a:buClrTx/>
              <a:buFontTx/>
              <a:buNone/>
            </a:pPr>
            <a:r>
              <a:rPr kumimoji="0" lang="zh-CN" altLang="en-US" sz="1800" dirty="0">
                <a:solidFill>
                  <a:schemeClr val="hlink"/>
                </a:solidFill>
                <a:latin typeface="宋体" panose="02010600030101010101" pitchFamily="2" charset="-122"/>
              </a:rPr>
              <a:t>派生类存储空间示意图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AED6E923-9F4B-4259-8DEC-F1F193709149}"/>
              </a:ext>
            </a:extLst>
          </p:cNvPr>
          <p:cNvGrpSpPr/>
          <p:nvPr/>
        </p:nvGrpSpPr>
        <p:grpSpPr>
          <a:xfrm>
            <a:off x="8111573" y="3044506"/>
            <a:ext cx="2133600" cy="2667000"/>
            <a:chOff x="6096000" y="2355850"/>
            <a:chExt cx="2133600" cy="2667000"/>
          </a:xfrm>
          <a:noFill/>
        </p:grpSpPr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EB9F94A5-E99E-4BCB-A796-C60EDFC5C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2355850"/>
              <a:ext cx="2133600" cy="26670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Rectangle 12">
              <a:extLst>
                <a:ext uri="{FF2B5EF4-FFF2-40B4-BE49-F238E27FC236}">
                  <a16:creationId xmlns:a16="http://schemas.microsoft.com/office/drawing/2014/main" id="{4902284C-68FD-480F-8027-95B34230C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2355850"/>
              <a:ext cx="1460500" cy="11430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Rectangle 15">
              <a:extLst>
                <a:ext uri="{FF2B5EF4-FFF2-40B4-BE49-F238E27FC236}">
                  <a16:creationId xmlns:a16="http://schemas.microsoft.com/office/drawing/2014/main" id="{2B680B45-831D-4E89-B49B-353DFDAF2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05200"/>
              <a:ext cx="1460500" cy="151765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" name="Group 32">
              <a:extLst>
                <a:ext uri="{FF2B5EF4-FFF2-40B4-BE49-F238E27FC236}">
                  <a16:creationId xmlns:a16="http://schemas.microsoft.com/office/drawing/2014/main" id="{010D2DD6-4C3A-4E43-94DB-AF6ECF9492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12063" y="2736850"/>
              <a:ext cx="393700" cy="1890713"/>
              <a:chOff x="4795" y="1724"/>
              <a:chExt cx="248" cy="1191"/>
            </a:xfrm>
            <a:grpFill/>
          </p:grpSpPr>
          <p:sp>
            <p:nvSpPr>
              <p:cNvPr id="44" name="Text Box 25">
                <a:extLst>
                  <a:ext uri="{FF2B5EF4-FFF2-40B4-BE49-F238E27FC236}">
                    <a16:creationId xmlns:a16="http://schemas.microsoft.com/office/drawing/2014/main" id="{DF715C01-F480-46F8-B4A0-99AA2E010D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95" y="1724"/>
                <a:ext cx="177" cy="2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fontAlgn="base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 b="0" dirty="0">
                    <a:latin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45" name="Text Box 26">
                <a:extLst>
                  <a:ext uri="{FF2B5EF4-FFF2-40B4-BE49-F238E27FC236}">
                    <a16:creationId xmlns:a16="http://schemas.microsoft.com/office/drawing/2014/main" id="{C2C94A5A-F645-4D84-9905-14F1F130C8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01" y="2684"/>
                <a:ext cx="142" cy="2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fontAlgn="base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 b="0" dirty="0">
                    <a:latin typeface="宋体" panose="02010600030101010101" pitchFamily="2" charset="-122"/>
                  </a:rPr>
                  <a:t>B</a:t>
                </a:r>
              </a:p>
            </p:txBody>
          </p:sp>
        </p:grpSp>
        <p:grpSp>
          <p:nvGrpSpPr>
            <p:cNvPr id="37" name="Group 30">
              <a:extLst>
                <a:ext uri="{FF2B5EF4-FFF2-40B4-BE49-F238E27FC236}">
                  <a16:creationId xmlns:a16="http://schemas.microsoft.com/office/drawing/2014/main" id="{D5CFD4CE-C153-4045-95C9-12D2483434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00800" y="2362200"/>
              <a:ext cx="990600" cy="2624138"/>
              <a:chOff x="4032" y="1493"/>
              <a:chExt cx="624" cy="1653"/>
            </a:xfrm>
            <a:grpFill/>
          </p:grpSpPr>
          <p:sp>
            <p:nvSpPr>
              <p:cNvPr id="38" name="Text Box 13">
                <a:extLst>
                  <a:ext uri="{FF2B5EF4-FFF2-40B4-BE49-F238E27FC236}">
                    <a16:creationId xmlns:a16="http://schemas.microsoft.com/office/drawing/2014/main" id="{7B01069C-AAB9-4323-9D31-59BB595F0A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5" y="1493"/>
                <a:ext cx="620" cy="2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fontAlgn="base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 b="0" dirty="0">
                    <a:latin typeface="宋体" panose="02010600030101010101" pitchFamily="2" charset="-122"/>
                  </a:rPr>
                  <a:t>int  h;</a:t>
                </a:r>
              </a:p>
            </p:txBody>
          </p:sp>
          <p:sp>
            <p:nvSpPr>
              <p:cNvPr id="39" name="Text Box 20">
                <a:extLst>
                  <a:ext uri="{FF2B5EF4-FFF2-40B4-BE49-F238E27FC236}">
                    <a16:creationId xmlns:a16="http://schemas.microsoft.com/office/drawing/2014/main" id="{06ADCB92-4BE0-484A-9B1B-E7221B7F4C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1715"/>
                <a:ext cx="620" cy="2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fontAlgn="base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 b="0" dirty="0">
                    <a:latin typeface="宋体" panose="02010600030101010101" pitchFamily="2" charset="-122"/>
                  </a:rPr>
                  <a:t>int  </a:t>
                </a:r>
                <a:r>
                  <a:rPr kumimoji="0" lang="en-US" altLang="zh-CN" sz="1800" b="0" dirty="0" err="1">
                    <a:latin typeface="宋体" panose="02010600030101010101" pitchFamily="2" charset="-122"/>
                  </a:rPr>
                  <a:t>i</a:t>
                </a:r>
                <a:r>
                  <a:rPr kumimoji="0" lang="en-US" altLang="zh-CN" sz="1800" b="0" dirty="0">
                    <a:latin typeface="宋体" panose="02010600030101010101" pitchFamily="2" charset="-122"/>
                  </a:rPr>
                  <a:t>;</a:t>
                </a:r>
              </a:p>
            </p:txBody>
          </p:sp>
          <p:sp>
            <p:nvSpPr>
              <p:cNvPr id="40" name="Text Box 21">
                <a:extLst>
                  <a:ext uri="{FF2B5EF4-FFF2-40B4-BE49-F238E27FC236}">
                    <a16:creationId xmlns:a16="http://schemas.microsoft.com/office/drawing/2014/main" id="{B2819DFE-0038-4F0E-9460-23F39EAB21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1964"/>
                <a:ext cx="620" cy="2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fontAlgn="base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 b="0">
                    <a:latin typeface="宋体" panose="02010600030101010101" pitchFamily="2" charset="-122"/>
                  </a:rPr>
                  <a:t>int  j;</a:t>
                </a:r>
              </a:p>
            </p:txBody>
          </p:sp>
          <p:sp>
            <p:nvSpPr>
              <p:cNvPr id="41" name="Text Box 23">
                <a:extLst>
                  <a:ext uri="{FF2B5EF4-FFF2-40B4-BE49-F238E27FC236}">
                    <a16:creationId xmlns:a16="http://schemas.microsoft.com/office/drawing/2014/main" id="{580BB9CF-683B-476C-8BEA-82F8F39E8C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2448"/>
                <a:ext cx="620" cy="2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fontAlgn="base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 b="0" dirty="0">
                    <a:latin typeface="宋体" panose="02010600030101010101" pitchFamily="2" charset="-122"/>
                  </a:rPr>
                  <a:t>int  m;</a:t>
                </a:r>
              </a:p>
            </p:txBody>
          </p:sp>
          <p:sp>
            <p:nvSpPr>
              <p:cNvPr id="42" name="Text Box 24">
                <a:extLst>
                  <a:ext uri="{FF2B5EF4-FFF2-40B4-BE49-F238E27FC236}">
                    <a16:creationId xmlns:a16="http://schemas.microsoft.com/office/drawing/2014/main" id="{7F53DB4A-9148-46C6-83C1-63C48AEB13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6" y="2915"/>
                <a:ext cx="620" cy="2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fontAlgn="base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 b="0">
                    <a:latin typeface="宋体" panose="02010600030101010101" pitchFamily="2" charset="-122"/>
                  </a:rPr>
                  <a:t>int  p;</a:t>
                </a:r>
              </a:p>
            </p:txBody>
          </p:sp>
          <p:sp>
            <p:nvSpPr>
              <p:cNvPr id="43" name="Text Box 29">
                <a:extLst>
                  <a:ext uri="{FF2B5EF4-FFF2-40B4-BE49-F238E27FC236}">
                    <a16:creationId xmlns:a16="http://schemas.microsoft.com/office/drawing/2014/main" id="{8E8ED295-AA3A-49FB-9E32-28C3CFEE73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2697"/>
                <a:ext cx="620" cy="231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fontAlgn="base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zh-CN" sz="1800" b="0">
                    <a:latin typeface="宋体" panose="02010600030101010101" pitchFamily="2" charset="-122"/>
                  </a:rPr>
                  <a:t>int  n;</a:t>
                </a:r>
              </a:p>
            </p:txBody>
          </p:sp>
        </p:grp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5A8F0BE6-6FBF-4EF9-83BA-3C593D33A934}"/>
              </a:ext>
            </a:extLst>
          </p:cNvPr>
          <p:cNvSpPr/>
          <p:nvPr/>
        </p:nvSpPr>
        <p:spPr>
          <a:xfrm>
            <a:off x="8112154" y="3044506"/>
            <a:ext cx="1796469" cy="1149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45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6.1   </a:t>
            </a:r>
            <a:r>
              <a:rPr lang="zh-CN" altLang="en-US" dirty="0"/>
              <a:t>单继承类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55689"/>
            <a:ext cx="10930295" cy="2010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Times New Roman" panose="02020603050405020304" pitchFamily="18" charset="0"/>
              </a:rPr>
              <a:t>C++</a:t>
            </a:r>
            <a:r>
              <a:rPr lang="zh-CN" altLang="en-US" sz="2400" b="1" dirty="0">
                <a:latin typeface="Times New Roman" panose="02020603050405020304" pitchFamily="18" charset="0"/>
              </a:rPr>
              <a:t>通过多种控制派生的方法获得新的派生类，可在定义派生类时：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添加新的数据成员和函数成员；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改变继承来的基类成员的访问权限；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修改继承来的基类成员的访问权限；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重新定义同名的数据和函数成员。</a:t>
            </a:r>
          </a:p>
        </p:txBody>
      </p:sp>
    </p:spTree>
    <p:extLst>
      <p:ext uri="{BB962C8B-B14F-4D97-AF65-F5344CB8AC3E}">
        <p14:creationId xmlns:p14="http://schemas.microsoft.com/office/powerpoint/2010/main" val="60776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6.1   </a:t>
            </a:r>
            <a:r>
              <a:rPr lang="zh-CN" altLang="en-US" dirty="0"/>
              <a:t>单继承类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ED2A9C2-9D44-4F3D-A1BA-6C105DA855A5}"/>
              </a:ext>
            </a:extLst>
          </p:cNvPr>
          <p:cNvSpPr txBox="1">
            <a:spLocks noChangeArrowheads="1"/>
          </p:cNvSpPr>
          <p:nvPr/>
        </p:nvSpPr>
        <p:spPr>
          <a:xfrm>
            <a:off x="903215" y="2380376"/>
            <a:ext cx="10161864" cy="41124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hangingPunct="0">
              <a:spcBef>
                <a:spcPct val="1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单继承的定义格式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</a:p>
          <a:p>
            <a:pPr lvl="1" algn="just" eaLnBrk="0" hangingPunct="0">
              <a:spcBef>
                <a:spcPct val="1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class &lt;</a:t>
            </a:r>
            <a:r>
              <a:rPr lang="zh-CN" altLang="en-US" b="1" dirty="0">
                <a:latin typeface="Times New Roman" panose="02020603050405020304" pitchFamily="18" charset="0"/>
              </a:rPr>
              <a:t>派生类名</a:t>
            </a:r>
            <a:r>
              <a:rPr lang="en-US" altLang="zh-CN" b="1" dirty="0">
                <a:latin typeface="Times New Roman" panose="02020603050405020304" pitchFamily="18" charset="0"/>
              </a:rPr>
              <a:t>&gt;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b="1" dirty="0">
                <a:latin typeface="Times New Roman" panose="02020603050405020304" pitchFamily="18" charset="0"/>
              </a:rPr>
              <a:t>&lt;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继承方式</a:t>
            </a:r>
            <a:r>
              <a:rPr lang="en-US" altLang="zh-CN" b="1" dirty="0">
                <a:latin typeface="Times New Roman" panose="02020603050405020304" pitchFamily="18" charset="0"/>
              </a:rPr>
              <a:t>&gt;&lt;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基类名</a:t>
            </a:r>
            <a:r>
              <a:rPr lang="en-US" altLang="zh-CN" b="1" dirty="0">
                <a:latin typeface="Times New Roman" panose="02020603050405020304" pitchFamily="18" charset="0"/>
              </a:rPr>
              <a:t>&gt;</a:t>
            </a:r>
          </a:p>
          <a:p>
            <a:pPr algn="just" eaLnBrk="0" hangingPunct="0">
              <a:spcBef>
                <a:spcPct val="10000"/>
              </a:spcBef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{</a:t>
            </a:r>
          </a:p>
          <a:p>
            <a:pPr algn="just" eaLnBrk="0" hangingPunct="0">
              <a:spcBef>
                <a:spcPct val="1000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　　　　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</a:t>
            </a:r>
            <a:r>
              <a:rPr lang="zh-CN" altLang="en-US" sz="2400" b="1" dirty="0">
                <a:latin typeface="Times New Roman" panose="02020603050405020304" pitchFamily="18" charset="0"/>
              </a:rPr>
              <a:t>派生类新定义成员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</a:t>
            </a:r>
          </a:p>
          <a:p>
            <a:pPr algn="just" eaLnBrk="0" hangingPunct="0">
              <a:spcBef>
                <a:spcPct val="10000"/>
              </a:spcBef>
              <a:buFontTx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　　　　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派生类重定义基类同名的数据和函数成员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</a:t>
            </a:r>
          </a:p>
          <a:p>
            <a:pPr algn="just" eaLnBrk="0" hangingPunct="0">
              <a:spcBef>
                <a:spcPct val="10000"/>
              </a:spcBef>
              <a:buFontTx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　　　　</a:t>
            </a:r>
            <a:r>
              <a:rPr lang="en-US" altLang="zh-CN" sz="2400" b="1" dirty="0">
                <a:latin typeface="Times New Roman" panose="02020603050405020304" pitchFamily="18" charset="0"/>
              </a:rPr>
              <a:t>&lt;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派生类声明修改基类成员访问权限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</a:t>
            </a:r>
          </a:p>
          <a:p>
            <a:pPr algn="just" eaLnBrk="0" hangingPunct="0">
              <a:spcBef>
                <a:spcPct val="1000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};</a:t>
            </a:r>
          </a:p>
          <a:p>
            <a:pPr lvl="1" algn="just" eaLnBrk="0" hangingPunct="0">
              <a:spcBef>
                <a:spcPct val="1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zh-CN" altLang="en-US" dirty="0">
                <a:latin typeface="Times New Roman" panose="02020603050405020304" pitchFamily="18" charset="0"/>
              </a:rPr>
              <a:t>继承方式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指明派生类采用什么继承方式从基类获得成员，分为三种：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private</a:t>
            </a:r>
            <a:r>
              <a:rPr lang="zh-CN" altLang="en-US" dirty="0">
                <a:latin typeface="Times New Roman" panose="02020603050405020304" pitchFamily="18" charset="0"/>
              </a:rPr>
              <a:t>表示私有基类；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protected</a:t>
            </a:r>
            <a:r>
              <a:rPr lang="zh-CN" altLang="en-US" dirty="0">
                <a:latin typeface="Times New Roman" panose="02020603050405020304" pitchFamily="18" charset="0"/>
              </a:rPr>
              <a:t>表示保护基类；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public</a:t>
            </a:r>
            <a:r>
              <a:rPr lang="zh-CN" altLang="en-US" dirty="0">
                <a:latin typeface="Times New Roman" panose="02020603050405020304" pitchFamily="18" charset="0"/>
              </a:rPr>
              <a:t>表示公有基类。 </a:t>
            </a:r>
          </a:p>
          <a:p>
            <a:pPr algn="just" eaLnBrk="0" hangingPunct="0">
              <a:spcBef>
                <a:spcPct val="10000"/>
              </a:spcBef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注意区别继承方式和访问权限。</a:t>
            </a:r>
          </a:p>
        </p:txBody>
      </p:sp>
    </p:spTree>
    <p:extLst>
      <p:ext uri="{BB962C8B-B14F-4D97-AF65-F5344CB8AC3E}">
        <p14:creationId xmlns:p14="http://schemas.microsoft.com/office/powerpoint/2010/main" val="372227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BDC8316-A44A-4B25-B8C6-64CD9D280DCE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479958"/>
            <a:ext cx="9294486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t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【</a:t>
            </a:r>
            <a:r>
              <a:rPr lang="zh-CN" altLang="en-US" sz="2400" b="1" dirty="0"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</a:rPr>
              <a:t>6.1</a:t>
            </a:r>
            <a:r>
              <a:rPr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</a:rPr>
              <a:t>6.2】</a:t>
            </a:r>
            <a:r>
              <a:rPr lang="zh-CN" altLang="en-US" sz="2400" b="1" dirty="0">
                <a:latin typeface="Times New Roman" panose="02020603050405020304" pitchFamily="18" charset="0"/>
              </a:rPr>
              <a:t>分别定义定位坐标</a:t>
            </a:r>
            <a:r>
              <a:rPr lang="en-US" altLang="zh-CN" sz="2400" b="1" dirty="0">
                <a:latin typeface="Times New Roman" panose="02020603050405020304" pitchFamily="18" charset="0"/>
              </a:rPr>
              <a:t>LOCATION</a:t>
            </a:r>
            <a:r>
              <a:rPr lang="zh-CN" altLang="en-US" sz="2400" b="1" dirty="0">
                <a:latin typeface="Times New Roman" panose="02020603050405020304" pitchFamily="18" charset="0"/>
              </a:rPr>
              <a:t>类和其派生的点</a:t>
            </a:r>
            <a:r>
              <a:rPr lang="en-US" altLang="zh-CN" sz="2400" b="1" dirty="0">
                <a:latin typeface="Times New Roman" panose="02020603050405020304" pitchFamily="18" charset="0"/>
              </a:rPr>
              <a:t>POINT</a:t>
            </a:r>
            <a:r>
              <a:rPr lang="zh-CN" altLang="en-US" sz="2400" b="1" dirty="0">
                <a:latin typeface="Times New Roman" panose="02020603050405020304" pitchFamily="18" charset="0"/>
              </a:rPr>
              <a:t>类。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75C78DF-49CF-49C7-B236-B0E8DF030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41958"/>
            <a:ext cx="8095376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3163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t"/>
            <a:r>
              <a:rPr lang="en-US" altLang="zh-CN" dirty="0">
                <a:latin typeface="Times New Roman" panose="02020603050405020304" pitchFamily="18" charset="0"/>
              </a:rPr>
              <a:t>#include &lt;</a:t>
            </a:r>
            <a:r>
              <a:rPr lang="en-US" altLang="zh-CN" dirty="0" err="1">
                <a:latin typeface="Times New Roman" panose="02020603050405020304" pitchFamily="18" charset="0"/>
              </a:rPr>
              <a:t>graphics.h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</a:p>
          <a:p>
            <a:pPr algn="just" fontAlgn="t"/>
            <a:r>
              <a:rPr lang="en-US" altLang="zh-CN" dirty="0">
                <a:latin typeface="Times New Roman" panose="02020603050405020304" pitchFamily="18" charset="0"/>
              </a:rPr>
              <a:t>class LOCATION{		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定义定位坐标类</a:t>
            </a:r>
          </a:p>
          <a:p>
            <a:pPr algn="just" fontAlgn="t"/>
            <a:r>
              <a:rPr lang="zh-CN" altLang="en-US" dirty="0">
                <a:latin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</a:rPr>
              <a:t>int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</a:p>
          <a:p>
            <a:pPr algn="just" fontAlgn="t"/>
            <a:r>
              <a:rPr lang="en-US" altLang="zh-CN" dirty="0">
                <a:latin typeface="Times New Roman" panose="02020603050405020304" pitchFamily="18" charset="0"/>
              </a:rPr>
              <a:t>public:</a:t>
            </a:r>
          </a:p>
          <a:p>
            <a:pPr algn="just" fontAlgn="t"/>
            <a:r>
              <a:rPr lang="en-US" altLang="zh-CN" dirty="0">
                <a:latin typeface="Times New Roman" panose="02020603050405020304" pitchFamily="18" charset="0"/>
              </a:rPr>
              <a:t>    int </a:t>
            </a:r>
            <a:r>
              <a:rPr lang="en-US" altLang="zh-CN" dirty="0" err="1">
                <a:latin typeface="Times New Roman" panose="02020603050405020304" pitchFamily="18" charset="0"/>
              </a:rPr>
              <a:t>getx</a:t>
            </a:r>
            <a:r>
              <a:rPr lang="en-US" altLang="zh-CN" dirty="0">
                <a:latin typeface="Times New Roman" panose="02020603050405020304" pitchFamily="18" charset="0"/>
              </a:rPr>
              <a:t>( ); int </a:t>
            </a:r>
            <a:r>
              <a:rPr lang="en-US" altLang="zh-CN" dirty="0" err="1">
                <a:latin typeface="Times New Roman" panose="02020603050405020304" pitchFamily="18" charset="0"/>
              </a:rPr>
              <a:t>gety</a:t>
            </a:r>
            <a:r>
              <a:rPr lang="en-US" altLang="zh-CN" dirty="0">
                <a:latin typeface="Times New Roman" panose="02020603050405020304" pitchFamily="18" charset="0"/>
              </a:rPr>
              <a:t>( );	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gety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( )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获得当前坐标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y</a:t>
            </a:r>
          </a:p>
          <a:p>
            <a:pPr algn="just" fontAlgn="t"/>
            <a:r>
              <a:rPr lang="en-US" altLang="zh-CN" dirty="0">
                <a:latin typeface="Times New Roman" panose="02020603050405020304" pitchFamily="18" charset="0"/>
              </a:rPr>
              <a:t>    void </a:t>
            </a:r>
            <a:r>
              <a:rPr lang="en-US" altLang="zh-CN" dirty="0" err="1">
                <a:latin typeface="Times New Roman" panose="02020603050405020304" pitchFamily="18" charset="0"/>
              </a:rPr>
              <a:t>moveto</a:t>
            </a:r>
            <a:r>
              <a:rPr lang="en-US" altLang="zh-CN" dirty="0">
                <a:latin typeface="Times New Roman" panose="02020603050405020304" pitchFamily="18" charset="0"/>
              </a:rPr>
              <a:t>(int </a:t>
            </a:r>
            <a:r>
              <a:rPr lang="en-US" altLang="zh-CN" dirty="0" err="1">
                <a:latin typeface="Times New Roman" panose="02020603050405020304" pitchFamily="18" charset="0"/>
              </a:rPr>
              <a:t>x,int</a:t>
            </a:r>
            <a:r>
              <a:rPr lang="en-US" altLang="zh-CN" dirty="0">
                <a:latin typeface="Times New Roman" panose="02020603050405020304" pitchFamily="18" charset="0"/>
              </a:rPr>
              <a:t> y);	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定义移动坐标函数成员</a:t>
            </a:r>
          </a:p>
          <a:p>
            <a:pPr algn="just" fontAlgn="t"/>
            <a:r>
              <a:rPr lang="zh-CN" altLang="en-US" dirty="0">
                <a:latin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</a:rPr>
              <a:t>LOCATION(int </a:t>
            </a:r>
            <a:r>
              <a:rPr lang="en-US" altLang="zh-CN" dirty="0" err="1">
                <a:latin typeface="Times New Roman" panose="02020603050405020304" pitchFamily="18" charset="0"/>
              </a:rPr>
              <a:t>x,int</a:t>
            </a:r>
            <a:r>
              <a:rPr lang="en-US" altLang="zh-CN" dirty="0">
                <a:latin typeface="Times New Roman" panose="02020603050405020304" pitchFamily="18" charset="0"/>
              </a:rPr>
              <a:t> y);</a:t>
            </a:r>
          </a:p>
          <a:p>
            <a:pPr algn="just" fontAlgn="t"/>
            <a:r>
              <a:rPr lang="en-US" altLang="zh-CN" dirty="0">
                <a:latin typeface="Times New Roman" panose="02020603050405020304" pitchFamily="18" charset="0"/>
              </a:rPr>
              <a:t>    ~LOCATION( );</a:t>
            </a:r>
          </a:p>
          <a:p>
            <a:pPr algn="just" fontAlgn="t"/>
            <a:r>
              <a:rPr lang="en-US" altLang="zh-CN" dirty="0">
                <a:latin typeface="Times New Roman" panose="02020603050405020304" pitchFamily="18" charset="0"/>
              </a:rPr>
              <a:t>};</a:t>
            </a:r>
          </a:p>
          <a:p>
            <a:pPr algn="just" fontAlgn="t"/>
            <a:r>
              <a:rPr lang="en-US" altLang="zh-CN" dirty="0">
                <a:latin typeface="Times New Roman" panose="02020603050405020304" pitchFamily="18" charset="0"/>
              </a:rPr>
              <a:t>void LOCATION::</a:t>
            </a:r>
            <a:r>
              <a:rPr lang="en-US" altLang="zh-CN" dirty="0" err="1">
                <a:latin typeface="Times New Roman" panose="02020603050405020304" pitchFamily="18" charset="0"/>
              </a:rPr>
              <a:t>moveto</a:t>
            </a:r>
            <a:r>
              <a:rPr lang="en-US" altLang="zh-CN" dirty="0">
                <a:latin typeface="Times New Roman" panose="02020603050405020304" pitchFamily="18" charset="0"/>
              </a:rPr>
              <a:t>(int 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,int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){</a:t>
            </a:r>
          </a:p>
          <a:p>
            <a:pPr algn="just" fontAlgn="t"/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LOCATION::x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</a:p>
          <a:p>
            <a:pPr algn="just" fontAlgn="t"/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LOCATION::y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</a:p>
          <a:p>
            <a:pPr algn="just" fontAlgn="t"/>
            <a:r>
              <a:rPr lang="en-US" altLang="zh-CN" dirty="0">
                <a:latin typeface="Times New Roman" panose="02020603050405020304" pitchFamily="18" charset="0"/>
              </a:rPr>
              <a:t>}</a:t>
            </a:r>
          </a:p>
          <a:p>
            <a:pPr algn="just" fontAlgn="t"/>
            <a:r>
              <a:rPr lang="en-US" altLang="zh-CN" dirty="0">
                <a:latin typeface="Times New Roman" panose="02020603050405020304" pitchFamily="18" charset="0"/>
              </a:rPr>
              <a:t>int LOCATION::</a:t>
            </a:r>
            <a:r>
              <a:rPr lang="en-US" altLang="zh-CN" dirty="0" err="1">
                <a:latin typeface="Times New Roman" panose="02020603050405020304" pitchFamily="18" charset="0"/>
              </a:rPr>
              <a:t>getx</a:t>
            </a:r>
            <a:r>
              <a:rPr lang="en-US" altLang="zh-CN" dirty="0">
                <a:latin typeface="Times New Roman" panose="02020603050405020304" pitchFamily="18" charset="0"/>
              </a:rPr>
              <a:t>( ){ return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; }</a:t>
            </a:r>
          </a:p>
          <a:p>
            <a:pPr algn="just" fontAlgn="t"/>
            <a:r>
              <a:rPr lang="en-US" altLang="zh-CN" dirty="0">
                <a:latin typeface="Times New Roman" panose="02020603050405020304" pitchFamily="18" charset="0"/>
              </a:rPr>
              <a:t>int LOCATION::</a:t>
            </a:r>
            <a:r>
              <a:rPr lang="en-US" altLang="zh-CN" dirty="0" err="1">
                <a:latin typeface="Times New Roman" panose="02020603050405020304" pitchFamily="18" charset="0"/>
              </a:rPr>
              <a:t>gety</a:t>
            </a:r>
            <a:r>
              <a:rPr lang="en-US" altLang="zh-CN" dirty="0">
                <a:latin typeface="Times New Roman" panose="02020603050405020304" pitchFamily="18" charset="0"/>
              </a:rPr>
              <a:t>( ){ return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1113569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Rectangle 1028">
            <a:extLst>
              <a:ext uri="{FF2B5EF4-FFF2-40B4-BE49-F238E27FC236}">
                <a16:creationId xmlns:a16="http://schemas.microsoft.com/office/drawing/2014/main" id="{4504CBC0-7809-48CE-AFBE-0F5E47C99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23270"/>
            <a:ext cx="9455092" cy="437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3163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LOCATION::LOCATION(int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x,int</a:t>
            </a:r>
            <a:r>
              <a:rPr kumimoji="0" lang="en-US" altLang="zh-CN" dirty="0">
                <a:latin typeface="Times New Roman" panose="02020603050405020304" pitchFamily="18" charset="0"/>
              </a:rPr>
              <a:t> y){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    LOCATION::x=x;    LOCATION::y=y;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}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LOCATION::~LOCATION( ){ }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class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POINT</a:t>
            </a:r>
            <a:r>
              <a:rPr kumimoji="0"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:public</a:t>
            </a:r>
            <a:r>
              <a:rPr kumimoji="0" lang="en-US" altLang="zh-CN" dirty="0">
                <a:solidFill>
                  <a:schemeClr val="bg2"/>
                </a:solidFill>
                <a:latin typeface="Times New Roman" panose="02020603050405020304" pitchFamily="18" charset="0"/>
              </a:rPr>
              <a:t> LOCATION</a:t>
            </a:r>
            <a:r>
              <a:rPr kumimoji="0" lang="en-US" altLang="zh-CN" dirty="0">
                <a:latin typeface="Times New Roman" panose="02020603050405020304" pitchFamily="18" charset="0"/>
              </a:rPr>
              <a:t>{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定义点类，从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LOCATION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类继承，继承方式为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public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    int visible;			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新增可见属性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public: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    int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isvisible</a:t>
            </a:r>
            <a:r>
              <a:rPr kumimoji="0" lang="en-US" altLang="zh-CN" dirty="0">
                <a:latin typeface="Times New Roman" panose="02020603050405020304" pitchFamily="18" charset="0"/>
              </a:rPr>
              <a:t>( ){ return visible; } 	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新增函数成员</a:t>
            </a:r>
            <a:endParaRPr kumimoji="0" lang="zh-CN" altLang="en-US" dirty="0">
              <a:latin typeface="Times New Roman" panose="02020603050405020304" pitchFamily="18" charset="0"/>
            </a:endParaRP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zh-CN" altLang="en-US" dirty="0">
                <a:latin typeface="Times New Roman" panose="02020603050405020304" pitchFamily="18" charset="0"/>
              </a:rPr>
              <a:t>    </a:t>
            </a:r>
            <a:r>
              <a:rPr kumimoji="0" lang="en-US" altLang="zh-CN" dirty="0">
                <a:latin typeface="Times New Roman" panose="02020603050405020304" pitchFamily="18" charset="0"/>
              </a:rPr>
              <a:t>void show( ),hide( );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    void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moveto</a:t>
            </a:r>
            <a:r>
              <a:rPr kumimoji="0" lang="en-US" altLang="zh-CN" dirty="0">
                <a:latin typeface="Times New Roman" panose="02020603050405020304" pitchFamily="18" charset="0"/>
              </a:rPr>
              <a:t>(int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x,int</a:t>
            </a:r>
            <a:r>
              <a:rPr kumimoji="0" lang="en-US" altLang="zh-CN" dirty="0">
                <a:latin typeface="Times New Roman" panose="02020603050405020304" pitchFamily="18" charset="0"/>
              </a:rPr>
              <a:t> y);		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重新定义与基类同名函数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zh-CN" altLang="en-US" dirty="0">
                <a:latin typeface="Times New Roman" panose="02020603050405020304" pitchFamily="18" charset="0"/>
              </a:rPr>
              <a:t>    </a:t>
            </a:r>
            <a:r>
              <a:rPr kumimoji="0" lang="en-US" altLang="zh-CN" dirty="0">
                <a:latin typeface="Times New Roman" panose="02020603050405020304" pitchFamily="18" charset="0"/>
              </a:rPr>
              <a:t>POINT(int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x,int</a:t>
            </a:r>
            <a:r>
              <a:rPr kumimoji="0" lang="en-US" altLang="zh-CN" dirty="0">
                <a:latin typeface="Times New Roman" panose="02020603050405020304" pitchFamily="18" charset="0"/>
              </a:rPr>
              <a:t> y):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LOCATION(</a:t>
            </a:r>
            <a:r>
              <a:rPr kumimoji="0"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x,y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)</a:t>
            </a:r>
            <a:r>
              <a:rPr kumimoji="0" lang="en-US" altLang="zh-CN" dirty="0">
                <a:latin typeface="Times New Roman" panose="02020603050405020304" pitchFamily="18" charset="0"/>
              </a:rPr>
              <a:t>{ visible=0; }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    //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在构造派生类对象前先构造基类对象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zh-CN" altLang="en-US" dirty="0">
                <a:latin typeface="Times New Roman" panose="02020603050405020304" pitchFamily="18" charset="0"/>
              </a:rPr>
              <a:t>    </a:t>
            </a:r>
            <a:r>
              <a:rPr kumimoji="0" lang="en-US" altLang="zh-CN" dirty="0">
                <a:latin typeface="Times New Roman" panose="02020603050405020304" pitchFamily="18" charset="0"/>
              </a:rPr>
              <a:t>~POINT( ){ hide( ); }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};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void POINT::show( ){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    visible=1;</a:t>
            </a:r>
          </a:p>
        </p:txBody>
      </p:sp>
    </p:spTree>
    <p:extLst>
      <p:ext uri="{BB962C8B-B14F-4D97-AF65-F5344CB8AC3E}">
        <p14:creationId xmlns:p14="http://schemas.microsoft.com/office/powerpoint/2010/main" val="4083734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6" name="Rectangle 1027">
            <a:extLst>
              <a:ext uri="{FF2B5EF4-FFF2-40B4-BE49-F238E27FC236}">
                <a16:creationId xmlns:a16="http://schemas.microsoft.com/office/drawing/2014/main" id="{F0D91BF0-B632-40D2-B3AD-D244FF0BE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47800"/>
            <a:ext cx="10184934" cy="4525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54063" indent="-28575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73163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fontAlgn="base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   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putpixel</a:t>
            </a:r>
            <a:r>
              <a:rPr kumimoji="0" lang="en-US" altLang="zh-CN" dirty="0">
                <a:latin typeface="Times New Roman" panose="02020603050405020304" pitchFamily="18" charset="0"/>
              </a:rPr>
              <a:t>(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getx</a:t>
            </a:r>
            <a:r>
              <a:rPr kumimoji="0" lang="en-US" altLang="zh-CN" dirty="0">
                <a:latin typeface="Times New Roman" panose="02020603050405020304" pitchFamily="18" charset="0"/>
              </a:rPr>
              <a:t>( ),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gety</a:t>
            </a:r>
            <a:r>
              <a:rPr kumimoji="0" lang="en-US" altLang="zh-CN" dirty="0">
                <a:latin typeface="Times New Roman" panose="02020603050405020304" pitchFamily="18" charset="0"/>
              </a:rPr>
              <a:t>( ),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getcolor</a:t>
            </a:r>
            <a:r>
              <a:rPr kumimoji="0" lang="en-US" altLang="zh-CN" dirty="0">
                <a:latin typeface="Times New Roman" panose="02020603050405020304" pitchFamily="18" charset="0"/>
              </a:rPr>
              <a:t>( ));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}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void POINT::hide( ){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    visible=0;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   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putpixel</a:t>
            </a:r>
            <a:r>
              <a:rPr kumimoji="0" lang="en-US" altLang="zh-CN" dirty="0">
                <a:latin typeface="Times New Roman" panose="02020603050405020304" pitchFamily="18" charset="0"/>
              </a:rPr>
              <a:t>(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getx</a:t>
            </a:r>
            <a:r>
              <a:rPr kumimoji="0" lang="en-US" altLang="zh-CN" dirty="0">
                <a:latin typeface="Times New Roman" panose="02020603050405020304" pitchFamily="18" charset="0"/>
              </a:rPr>
              <a:t>( ),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gety</a:t>
            </a:r>
            <a:r>
              <a:rPr kumimoji="0" lang="en-US" altLang="zh-CN" dirty="0">
                <a:latin typeface="Times New Roman" panose="02020603050405020304" pitchFamily="18" charset="0"/>
              </a:rPr>
              <a:t>( ),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getbkcolor</a:t>
            </a:r>
            <a:r>
              <a:rPr kumimoji="0" lang="en-US" altLang="zh-CN" dirty="0">
                <a:latin typeface="Times New Roman" panose="02020603050405020304" pitchFamily="18" charset="0"/>
              </a:rPr>
              <a:t>( ));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}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void POINT::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moveto</a:t>
            </a:r>
            <a:r>
              <a:rPr kumimoji="0" lang="en-US" altLang="zh-CN" dirty="0">
                <a:latin typeface="Times New Roman" panose="02020603050405020304" pitchFamily="18" charset="0"/>
              </a:rPr>
              <a:t>(int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x,int</a:t>
            </a:r>
            <a:r>
              <a:rPr kumimoji="0" lang="en-US" altLang="zh-CN" dirty="0">
                <a:latin typeface="Times New Roman" panose="02020603050405020304" pitchFamily="18" charset="0"/>
              </a:rPr>
              <a:t> y){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    int v=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isvisible</a:t>
            </a:r>
            <a:r>
              <a:rPr kumimoji="0" lang="en-US" altLang="zh-CN" dirty="0">
                <a:latin typeface="Times New Roman" panose="02020603050405020304" pitchFamily="18" charset="0"/>
              </a:rPr>
              <a:t>( );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    if(v) hide( );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   LOCATION::</a:t>
            </a:r>
            <a:r>
              <a:rPr kumimoji="0"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moveto</a:t>
            </a:r>
            <a:r>
              <a:rPr kumimoji="0" lang="en-US" altLang="zh-CN" dirty="0">
                <a:latin typeface="Times New Roman" panose="02020603050405020304" pitchFamily="18" charset="0"/>
              </a:rPr>
              <a:t>(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x,y</a:t>
            </a:r>
            <a:r>
              <a:rPr kumimoji="0" lang="en-US" altLang="zh-CN" dirty="0">
                <a:latin typeface="Times New Roman" panose="02020603050405020304" pitchFamily="18" charset="0"/>
              </a:rPr>
              <a:t>);		</a:t>
            </a:r>
            <a:r>
              <a:rPr lang="en-US" altLang="zh-CN" dirty="0">
                <a:latin typeface="Times New Roman" panose="02020603050405020304" pitchFamily="18" charset="0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</a:rPr>
              <a:t>不能去掉</a:t>
            </a:r>
            <a:r>
              <a:rPr lang="en-US" altLang="zh-CN" dirty="0">
                <a:latin typeface="Times New Roman" panose="02020603050405020304" pitchFamily="18" charset="0"/>
              </a:rPr>
              <a:t>LOCATION::</a:t>
            </a:r>
            <a:r>
              <a:rPr lang="zh-CN" altLang="en-US" dirty="0">
                <a:latin typeface="Times New Roman" panose="02020603050405020304" pitchFamily="18" charset="0"/>
              </a:rPr>
              <a:t>，会自递归</a:t>
            </a:r>
            <a:endParaRPr kumimoji="0" lang="en-US" altLang="zh-CN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    if(v) show( );	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}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void main(void){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    POINT p(3,6);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   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p.LOCATION</a:t>
            </a:r>
            <a:r>
              <a:rPr kumimoji="0" lang="en-US" altLang="zh-CN" dirty="0">
                <a:latin typeface="Times New Roman" panose="02020603050405020304" pitchFamily="18" charset="0"/>
              </a:rPr>
              <a:t>::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moveto</a:t>
            </a:r>
            <a:r>
              <a:rPr kumimoji="0" lang="en-US" altLang="zh-CN" dirty="0">
                <a:latin typeface="Times New Roman" panose="02020603050405020304" pitchFamily="18" charset="0"/>
              </a:rPr>
              <a:t>(7,8); 	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//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调用基类</a:t>
            </a:r>
            <a:r>
              <a:rPr kumimoji="0"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moveto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函数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zh-CN" altLang="en-US" dirty="0">
                <a:latin typeface="Times New Roman" panose="02020603050405020304" pitchFamily="18" charset="0"/>
              </a:rPr>
              <a:t>    </a:t>
            </a:r>
            <a:r>
              <a:rPr kumimoji="0" lang="en-US" altLang="zh-CN" dirty="0" err="1">
                <a:latin typeface="Times New Roman" panose="02020603050405020304" pitchFamily="18" charset="0"/>
              </a:rPr>
              <a:t>p.moveto</a:t>
            </a:r>
            <a:r>
              <a:rPr kumimoji="0" lang="en-US" altLang="zh-CN" dirty="0">
                <a:latin typeface="Times New Roman" panose="02020603050405020304" pitchFamily="18" charset="0"/>
              </a:rPr>
              <a:t>(9,18);</a:t>
            </a:r>
            <a:r>
              <a:rPr kumimoji="0"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			//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调用派生类</a:t>
            </a:r>
            <a:r>
              <a:rPr kumimoji="0"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moveto</a:t>
            </a:r>
            <a:r>
              <a:rPr kumimoji="0"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函数</a:t>
            </a:r>
          </a:p>
          <a:p>
            <a:pPr eaLnBrk="0" hangingPunct="0"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kumimoji="0" lang="en-US" altLang="zh-CN" dirty="0"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7" name="Group 1031">
            <a:extLst>
              <a:ext uri="{FF2B5EF4-FFF2-40B4-BE49-F238E27FC236}">
                <a16:creationId xmlns:a16="http://schemas.microsoft.com/office/drawing/2014/main" id="{DEBA4D65-9CBA-419C-B53E-23DE779EDADD}"/>
              </a:ext>
            </a:extLst>
          </p:cNvPr>
          <p:cNvGrpSpPr>
            <a:grpSpLocks/>
          </p:cNvGrpSpPr>
          <p:nvPr/>
        </p:nvGrpSpPr>
        <p:grpSpPr bwMode="auto">
          <a:xfrm>
            <a:off x="3175233" y="2671194"/>
            <a:ext cx="5257800" cy="1016000"/>
            <a:chOff x="2016" y="1968"/>
            <a:chExt cx="3312" cy="640"/>
          </a:xfrm>
        </p:grpSpPr>
        <p:sp>
          <p:nvSpPr>
            <p:cNvPr id="8" name="Text Box 1028">
              <a:extLst>
                <a:ext uri="{FF2B5EF4-FFF2-40B4-BE49-F238E27FC236}">
                  <a16:creationId xmlns:a16="http://schemas.microsoft.com/office/drawing/2014/main" id="{4D7D69BC-B761-431A-8A42-653DA5D96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968"/>
              <a:ext cx="2160" cy="640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/>
                <a:t>带类名访问基类的</a:t>
              </a:r>
              <a:r>
                <a:rPr kumimoji="0" lang="en-US" altLang="zh-CN"/>
                <a:t>moveto</a:t>
              </a:r>
              <a:r>
                <a:rPr kumimoji="0" lang="zh-CN" altLang="en-US"/>
                <a:t>函数，如果不带类名会导致无休止的递归调用。</a:t>
              </a:r>
            </a:p>
          </p:txBody>
        </p:sp>
        <p:sp>
          <p:nvSpPr>
            <p:cNvPr id="9" name="Line 1029">
              <a:extLst>
                <a:ext uri="{FF2B5EF4-FFF2-40B4-BE49-F238E27FC236}">
                  <a16:creationId xmlns:a16="http://schemas.microsoft.com/office/drawing/2014/main" id="{2D519991-0ED4-4EAC-9227-8384237A1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2256"/>
              <a:ext cx="1152" cy="2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1035">
            <a:extLst>
              <a:ext uri="{FF2B5EF4-FFF2-40B4-BE49-F238E27FC236}">
                <a16:creationId xmlns:a16="http://schemas.microsoft.com/office/drawing/2014/main" id="{6FC7DF93-8F98-46C6-90F1-6E1F51C82379}"/>
              </a:ext>
            </a:extLst>
          </p:cNvPr>
          <p:cNvGrpSpPr>
            <a:grpSpLocks/>
          </p:cNvGrpSpPr>
          <p:nvPr/>
        </p:nvGrpSpPr>
        <p:grpSpPr bwMode="auto">
          <a:xfrm>
            <a:off x="3022833" y="3941194"/>
            <a:ext cx="5410200" cy="1016000"/>
            <a:chOff x="1920" y="2768"/>
            <a:chExt cx="3408" cy="640"/>
          </a:xfrm>
        </p:grpSpPr>
        <p:sp>
          <p:nvSpPr>
            <p:cNvPr id="11" name="Text Box 1033">
              <a:extLst>
                <a:ext uri="{FF2B5EF4-FFF2-40B4-BE49-F238E27FC236}">
                  <a16:creationId xmlns:a16="http://schemas.microsoft.com/office/drawing/2014/main" id="{F31176AA-4EF9-4D0E-B107-1819B6E6FA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768"/>
              <a:ext cx="2160" cy="448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>
                  <a:solidFill>
                    <a:schemeClr val="hlink"/>
                  </a:solidFill>
                </a:rPr>
                <a:t>问题</a:t>
              </a:r>
              <a:r>
                <a:rPr kumimoji="0" lang="zh-CN" altLang="en-US"/>
                <a:t>：调用基类</a:t>
              </a:r>
              <a:r>
                <a:rPr kumimoji="0" lang="en-US" altLang="zh-CN"/>
                <a:t>moveto</a:t>
              </a:r>
              <a:r>
                <a:rPr kumimoji="0" lang="zh-CN" altLang="en-US"/>
                <a:t>函数会导致什么问题？</a:t>
              </a:r>
            </a:p>
          </p:txBody>
        </p:sp>
        <p:sp>
          <p:nvSpPr>
            <p:cNvPr id="12" name="Line 1034">
              <a:extLst>
                <a:ext uri="{FF2B5EF4-FFF2-40B4-BE49-F238E27FC236}">
                  <a16:creationId xmlns:a16="http://schemas.microsoft.com/office/drawing/2014/main" id="{8F2C68B7-E9EC-44A7-B771-F85758F99A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3008"/>
              <a:ext cx="1248" cy="4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208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C2AA2C-BBB7-42C6-99C0-D00616DB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6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6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继承与构造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6.1   </a:t>
            </a:r>
            <a:r>
              <a:rPr lang="zh-CN" altLang="en-US" dirty="0"/>
              <a:t>单继承类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CC134E1-0599-4BFF-BF34-808B2987C058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2339349"/>
            <a:ext cx="9572538" cy="397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关于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class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struct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union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说明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</a:p>
          <a:p>
            <a:pPr lvl="1" algn="just"/>
            <a:r>
              <a:rPr lang="zh-CN" altLang="en-US" dirty="0">
                <a:latin typeface="Times New Roman" panose="02020603050405020304" pitchFamily="18" charset="0"/>
              </a:rPr>
              <a:t>用</a:t>
            </a:r>
            <a:r>
              <a:rPr lang="en-US" altLang="zh-CN" dirty="0">
                <a:latin typeface="Times New Roman" panose="02020603050405020304" pitchFamily="18" charset="0"/>
              </a:rPr>
              <a:t>class</a:t>
            </a:r>
            <a:r>
              <a:rPr lang="zh-CN" altLang="en-US" dirty="0">
                <a:latin typeface="Times New Roman" panose="02020603050405020304" pitchFamily="18" charset="0"/>
              </a:rPr>
              <a:t>声明的类的继承方式缺省为</a:t>
            </a:r>
            <a:r>
              <a:rPr lang="en-US" altLang="zh-CN" dirty="0">
                <a:latin typeface="Times New Roman" panose="02020603050405020304" pitchFamily="18" charset="0"/>
              </a:rPr>
              <a:t>private</a:t>
            </a:r>
            <a:r>
              <a:rPr lang="zh-CN" altLang="en-US" dirty="0">
                <a:latin typeface="Times New Roman" panose="02020603050405020304" pitchFamily="18" charset="0"/>
              </a:rPr>
              <a:t>，因此，声明</a:t>
            </a:r>
            <a:r>
              <a:rPr lang="en-US" altLang="zh-CN" sz="2000" b="1" dirty="0">
                <a:latin typeface="Times New Roman" panose="02020603050405020304" pitchFamily="18" charset="0"/>
              </a:rPr>
              <a:t>class POINT: private LOCATION</a:t>
            </a:r>
            <a:r>
              <a:rPr lang="zh-CN" altLang="en-US" dirty="0">
                <a:latin typeface="Times New Roman" panose="02020603050405020304" pitchFamily="18" charset="0"/>
              </a:rPr>
              <a:t>等价于声明</a:t>
            </a:r>
            <a:r>
              <a:rPr lang="en-US" altLang="zh-CN" sz="2000" b="1" dirty="0">
                <a:latin typeface="Times New Roman" panose="02020603050405020304" pitchFamily="18" charset="0"/>
              </a:rPr>
              <a:t>class POINT: LOCATION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</a:p>
          <a:p>
            <a:pPr lvl="1" algn="just"/>
            <a:r>
              <a:rPr lang="zh-CN" altLang="en-US" dirty="0">
                <a:latin typeface="Times New Roman" panose="02020603050405020304" pitchFamily="18" charset="0"/>
              </a:rPr>
              <a:t>派生类也可以用</a:t>
            </a:r>
            <a:r>
              <a:rPr lang="en-US" altLang="zh-CN" dirty="0">
                <a:latin typeface="Times New Roman" panose="02020603050405020304" pitchFamily="18" charset="0"/>
              </a:rPr>
              <a:t>struct</a:t>
            </a:r>
            <a:r>
              <a:rPr lang="zh-CN" altLang="en-US" dirty="0">
                <a:latin typeface="Times New Roman" panose="02020603050405020304" pitchFamily="18" charset="0"/>
              </a:rPr>
              <a:t>声明，不同之处在于：用</a:t>
            </a:r>
            <a:r>
              <a:rPr lang="en-US" altLang="zh-CN" dirty="0">
                <a:latin typeface="Times New Roman" panose="02020603050405020304" pitchFamily="18" charset="0"/>
              </a:rPr>
              <a:t>struct</a:t>
            </a:r>
            <a:r>
              <a:rPr lang="zh-CN" altLang="en-US" dirty="0">
                <a:latin typeface="Times New Roman" panose="02020603050405020304" pitchFamily="18" charset="0"/>
              </a:rPr>
              <a:t>声明的继承方式和访问权限缺省为</a:t>
            </a:r>
            <a:r>
              <a:rPr lang="en-US" altLang="zh-CN" dirty="0">
                <a:latin typeface="Times New Roman" panose="02020603050405020304" pitchFamily="18" charset="0"/>
              </a:rPr>
              <a:t>public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</a:p>
          <a:p>
            <a:pPr lvl="1" algn="just"/>
            <a:r>
              <a:rPr lang="zh-CN" altLang="en-US" dirty="0">
                <a:latin typeface="Times New Roman" panose="02020603050405020304" pitchFamily="18" charset="0"/>
              </a:rPr>
              <a:t>用</a:t>
            </a:r>
            <a:r>
              <a:rPr lang="en-US" altLang="zh-CN" dirty="0">
                <a:latin typeface="Times New Roman" panose="02020603050405020304" pitchFamily="18" charset="0"/>
              </a:rPr>
              <a:t>union</a:t>
            </a:r>
            <a:r>
              <a:rPr lang="zh-CN" altLang="en-US" dirty="0">
                <a:latin typeface="Times New Roman" panose="02020603050405020304" pitchFamily="18" charset="0"/>
              </a:rPr>
              <a:t>声明的类既不能作派生类的基类，也不能作任何基类的派生类。</a:t>
            </a:r>
          </a:p>
          <a:p>
            <a:pPr algn="just">
              <a:buClr>
                <a:schemeClr val="hlink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宋体" panose="02010600030101010101" pitchFamily="2" charset="-122"/>
              </a:rPr>
              <a:t>当基类成员被继承到派生类时，该成员在派生类中的访问权限由继承方式决定。必须慎重的选择继承方式，它是面向对象程序设计的一个非常重要的环节</a:t>
            </a:r>
          </a:p>
        </p:txBody>
      </p:sp>
    </p:spTree>
    <p:extLst>
      <p:ext uri="{BB962C8B-B14F-4D97-AF65-F5344CB8AC3E}">
        <p14:creationId xmlns:p14="http://schemas.microsoft.com/office/powerpoint/2010/main" val="115814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2377</TotalTime>
  <Words>5403</Words>
  <Application>Microsoft Office PowerPoint</Application>
  <PresentationFormat>宽屏</PresentationFormat>
  <Paragraphs>558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等线</vt:lpstr>
      <vt:lpstr>等线 Light</vt:lpstr>
      <vt:lpstr>隶书</vt:lpstr>
      <vt:lpstr>宋体</vt:lpstr>
      <vt:lpstr>Arial</vt:lpstr>
      <vt:lpstr>Tahoma</vt:lpstr>
      <vt:lpstr>Times New Roman</vt:lpstr>
      <vt:lpstr>Wingdings</vt:lpstr>
      <vt:lpstr>Office 主题​​</vt:lpstr>
      <vt:lpstr>PowerPoint 演示文稿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  <vt:lpstr>第6章  继承与构造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guangzhi ma</dc:creator>
  <cp:lastModifiedBy>guangzhi ma</cp:lastModifiedBy>
  <cp:revision>360</cp:revision>
  <dcterms:created xsi:type="dcterms:W3CDTF">2020-04-22T10:23:54Z</dcterms:created>
  <dcterms:modified xsi:type="dcterms:W3CDTF">2020-09-29T12:27:29Z</dcterms:modified>
</cp:coreProperties>
</file>