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80" r:id="rId6"/>
    <p:sldId id="374" r:id="rId7"/>
    <p:sldId id="375" r:id="rId8"/>
    <p:sldId id="381" r:id="rId9"/>
    <p:sldId id="382" r:id="rId10"/>
    <p:sldId id="376" r:id="rId11"/>
    <p:sldId id="377" r:id="rId12"/>
    <p:sldId id="383" r:id="rId13"/>
    <p:sldId id="378" r:id="rId14"/>
    <p:sldId id="384" r:id="rId15"/>
    <p:sldId id="385" r:id="rId16"/>
    <p:sldId id="379" r:id="rId17"/>
    <p:sldId id="386" r:id="rId18"/>
    <p:sldId id="387" r:id="rId19"/>
    <p:sldId id="393" r:id="rId20"/>
    <p:sldId id="394" r:id="rId21"/>
    <p:sldId id="390" r:id="rId22"/>
    <p:sldId id="395" r:id="rId23"/>
    <p:sldId id="396" r:id="rId24"/>
    <p:sldId id="397" r:id="rId25"/>
    <p:sldId id="392" r:id="rId26"/>
    <p:sldId id="391" r:id="rId27"/>
    <p:sldId id="398" r:id="rId28"/>
    <p:sldId id="399" r:id="rId29"/>
    <p:sldId id="40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2BD545-219C-49F1-BF56-595730F0BC28}"/>
              </a:ext>
            </a:extLst>
          </p:cNvPr>
          <p:cNvSpPr txBox="1">
            <a:spLocks noChangeArrowheads="1"/>
          </p:cNvSpPr>
          <p:nvPr/>
        </p:nvSpPr>
        <p:spPr>
          <a:xfrm>
            <a:off x="659934" y="1607191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.5】访问名字空间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ALPHA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中定义的变量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及函数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g。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#include &lt;iostream&gt;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using namespace std;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namespace ALPHA 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ALPHA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extern int x;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声明整型变量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void g(int);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声明函数原型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void g(long) 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定义函数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g(long)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"Processing a long argument.\n";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using ALPHA::x;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声明引用变量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using ALPHA::g;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声明引用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g(long)</a:t>
            </a:r>
          </a:p>
        </p:txBody>
      </p:sp>
    </p:spTree>
    <p:extLst>
      <p:ext uri="{BB962C8B-B14F-4D97-AF65-F5344CB8AC3E}">
        <p14:creationId xmlns:p14="http://schemas.microsoft.com/office/powerpoint/2010/main" val="164860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B9171385-57B0-4081-9276-1E20EFDF35B3}"/>
              </a:ext>
            </a:extLst>
          </p:cNvPr>
          <p:cNvSpPr txBox="1">
            <a:spLocks noChangeArrowheads="1"/>
          </p:cNvSpPr>
          <p:nvPr/>
        </p:nvSpPr>
        <p:spPr>
          <a:xfrm>
            <a:off x="949354" y="1675002"/>
            <a:ext cx="7620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namespace ALPHA { 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扩展定义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ALPHA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int x=5;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定义整型变量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void g(int a) 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定义函数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{ cout &lt;&lt; "Processing a int argument.\n";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void g(void) 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定义新的函数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void g(void)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{ cout &lt;&lt; "Processing a void argument.\n";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g(4);			//</a:t>
            </a:r>
            <a:r>
              <a:rPr lang="zh-CN" altLang="en-US" sz="2000" b="1">
                <a:latin typeface="Times New Roman" panose="02020603050405020304" pitchFamily="18" charset="0"/>
              </a:rPr>
              <a:t>调用函数</a:t>
            </a:r>
            <a:r>
              <a:rPr lang="en-US" altLang="zh-CN" sz="2000" b="1">
                <a:latin typeface="Times New Roman" panose="02020603050405020304" pitchFamily="18" charset="0"/>
              </a:rPr>
              <a:t>void g(int)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g(4L);		//</a:t>
            </a:r>
            <a:r>
              <a:rPr lang="zh-CN" altLang="en-US" sz="2000" b="1">
                <a:latin typeface="Times New Roman" panose="02020603050405020304" pitchFamily="18" charset="0"/>
              </a:rPr>
              <a:t>调用函数</a:t>
            </a:r>
            <a:r>
              <a:rPr lang="en-US" altLang="zh-CN" sz="2000" b="1">
                <a:latin typeface="Times New Roman" panose="02020603050405020304" pitchFamily="18" charset="0"/>
              </a:rPr>
              <a:t>void g(long)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cout&lt;&lt;"X="&lt;&lt;x;	//</a:t>
            </a:r>
            <a:r>
              <a:rPr lang="zh-CN" altLang="en-US" sz="2000" b="1">
                <a:latin typeface="Times New Roman" panose="02020603050405020304" pitchFamily="18" charset="0"/>
              </a:rPr>
              <a:t>访问整型变量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g(void);	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//using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之前无该 原型，失败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7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名字空间成员三种访问方式：①直接访问成员，②引用名字空间成员，③引用名字空间。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直接访问成员的形式为：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&gt;::&lt;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。直接访问总能唯一的访问名字空间成员。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引用成员的形式为：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&gt;::&lt;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。如果引用时只声明或定义了一部分重载函数原型，则只引用这些函数，并且引用时只能给出函数名，不能带函数参数。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引用名字空间的形式为：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 namespace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名字空间名称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，其中所有的成员可用。多个名字空间成员同名时用作用域运算符限定。	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0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30EFD-0546-4C3F-8F56-5646BBB6060D}"/>
              </a:ext>
            </a:extLst>
          </p:cNvPr>
          <p:cNvSpPr txBox="1"/>
          <p:nvPr/>
        </p:nvSpPr>
        <p:spPr>
          <a:xfrm>
            <a:off x="652243" y="1550557"/>
            <a:ext cx="10515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ALPHA {	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g( ) {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&lt;&lt; "ALPHA\n";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 DELTA{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void g( ) {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&lt;&lt; "DELTA\n";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ALPHA::g ;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声明使用特定成员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ALPHA::g( 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main(void)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ALPHA::g( );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直接访问特定成员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DELTA::g( );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直接访问特定成员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3525"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默认访问特定成员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ALPHA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 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07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嵌套名字空间：名字空间内可定义名字空间，形成多个层次的作用域，引用时多个作用域运算符自左向右结合。	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引用名字空间后，其内部声明或定义的成员、引用的其它名字空间单个成员、整个名字空间所有成员都能被访问。同名冲突时，用作用域运算符限定名字空间成员。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在面向过程作用域定义标识符后，访问名字空间同名标识符时必须用双目作用域运算符限定，面向过程的标识符必须用单目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限定。	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340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引用名字空间特定成员时，会将该成员定义加入当前作用域，因此就不能再定义和该成员同名的标识符。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引用名字空间与引用名字空间成员不同：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引用名字空间时，不会将其成员定义加入到当前作用域，可以在当前作用域定义和名字空间中标识符同名的标识符。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当引用的名字空间成员和函数外定义的变量同名时，用“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变量名”访问外部变量，用“名字空间名称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变量名”访问名字空间成员。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引用名字空间特定成员时，会将该成员定义加入当前作用域，因此就不能再定义和该成员同名的标识符。</a:t>
            </a:r>
          </a:p>
        </p:txBody>
      </p:sp>
    </p:spTree>
    <p:extLst>
      <p:ext uri="{BB962C8B-B14F-4D97-AF65-F5344CB8AC3E}">
        <p14:creationId xmlns:p14="http://schemas.microsoft.com/office/powerpoint/2010/main" val="15513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2DC2F-0462-4566-A118-C32F64B3CB3D}"/>
              </a:ext>
            </a:extLst>
          </p:cNvPr>
          <p:cNvSpPr txBox="1"/>
          <p:nvPr/>
        </p:nvSpPr>
        <p:spPr>
          <a:xfrm>
            <a:off x="595618" y="1465697"/>
            <a:ext cx="97396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{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A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的初始定义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5;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f( ) {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6; }</a:t>
            </a:r>
          </a:p>
          <a:p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s-E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s-E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8, z = 9;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A::x;     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特定名字空间成员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声明，不能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再定义变量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A::f;     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特定名字空间成员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声明，不能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再定义函数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A::B;	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非特定成员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，可访问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A::B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::y,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A::B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::z,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还可重新定义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10;		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定义全局变量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f( );	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A::f( 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A::f( );	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A::f( 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::A::f( );		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A::f( 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x+::y+ z + A::B::y; 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同一作用域有两个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y,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必须区分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10930295" cy="221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可以为名字空间定义别名，以代替过长和多层的名字空间名称。对于嵌套定义的名字空间，使用别名可以大大提高程序的可读性。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名字空间的作用域为当前程序文件，名字空间被自动引用，其成员定义不加入当前作用域（面向过程或面向名字空间），即可以在当前作用域定义同名成员。一旦同名冲突，自动引用的匿名名字空间的成员将是不可访问的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匿名名字空间也可分多次定义。</a:t>
            </a:r>
          </a:p>
        </p:txBody>
      </p:sp>
    </p:spTree>
    <p:extLst>
      <p:ext uri="{BB962C8B-B14F-4D97-AF65-F5344CB8AC3E}">
        <p14:creationId xmlns:p14="http://schemas.microsoft.com/office/powerpoint/2010/main" val="88845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6D7E7-52EE-48C0-8A19-950E04A6912A}"/>
              </a:ext>
            </a:extLst>
          </p:cNvPr>
          <p:cNvSpPr txBox="1">
            <a:spLocks noChangeArrowheads="1"/>
          </p:cNvSpPr>
          <p:nvPr/>
        </p:nvSpPr>
        <p:spPr>
          <a:xfrm>
            <a:off x="776681" y="1524000"/>
            <a:ext cx="7239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.10】名字空间别名和匿名名字空间。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65CBC0E-B862-4528-8BFF-C42D41BE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47" y="2093053"/>
            <a:ext cx="3581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如下：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 g( 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namespace B{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namespace C{int  k=4;}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ABCD=A::B::C;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定义别名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ABCD::k;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引用成员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A::B::C::k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1FC2A0E-518F-463D-9F42-C1B53383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06" y="2133600"/>
            <a:ext cx="3978275" cy="423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程序文件</a:t>
            </a:r>
            <a:r>
              <a:rPr lang="en-US" altLang="zh-CN" sz="2000" b="1" dirty="0">
                <a:latin typeface="Times New Roman" panose="02020603050405020304" pitchFamily="18" charset="0"/>
                <a:ea typeface="华康简宋" charset="-122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匿名，独立，局限于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A.CPP，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//不和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的合并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 f( ) 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&lt;&lt;“A.CPP\n”;}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必须在名字空间内定义函数体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A{int g( ){return  0;}}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名字空间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将和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合并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m( ){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f( );   return A::g( ); 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6625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9878B9-12E1-4B40-BA71-BDA160C8DA34}"/>
              </a:ext>
            </a:extLst>
          </p:cNvPr>
          <p:cNvSpPr txBox="1">
            <a:spLocks noChangeArrowheads="1"/>
          </p:cNvSpPr>
          <p:nvPr/>
        </p:nvSpPr>
        <p:spPr>
          <a:xfrm>
            <a:off x="854279" y="1635154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namespace {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独立的，局限于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B.CPP,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A.CPP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的合并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x=3;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相当于在本文件定义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  int x=3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 f( ) {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&lt;&lt;“B.CPP\n”; } 	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必须定义函数体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class ANT{ char c;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=5;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定义全局变量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 z=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::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+k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冲突，必须使用::，匿名名字空间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永远不能访问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extern int m( );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声明外部函数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main(void){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ANT  a;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m( );    f( );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A::g(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7.1  </a:t>
            </a:r>
            <a:r>
              <a:rPr lang="zh-CN" altLang="zh-CN" dirty="0"/>
              <a:t>作用域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66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作用域：标识符起作用的范围。作用域运算符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既是单目运算符，又是双目运算符。其优先级和结合性与括号相同。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用于限定全局标识符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类型名、变量名、函数名以及常量名等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双目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用于限定类的枚举元素、数据成员、函数成员以及类型成员等。双目运算符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还用于限定名字空间成员，以及恢复从基类继承的成员的访问权限。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在类体外定义数据和函数成员时，必须用双目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限定类的数据和函数成员，以便区分不同类之间的同名成员。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3  </a:t>
            </a:r>
            <a:r>
              <a:rPr lang="zh-CN" altLang="en-US" dirty="0"/>
              <a:t>成员友元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10930295" cy="350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成员友元是一种将一个类的函数成员声明为其它类友元的函数。派生类函数要访问基类私有成员，必须定义为基类的友元。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的实例函数成员被声明为类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的成员友元，则这种友元称为实例成员友元。如果类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的静态函数成员被声明为类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的成员友元，则这种友元称为静态成员友元。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的所有函数成员都是类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的友元，则可以简单的在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的定义体内用</a:t>
            </a:r>
            <a:r>
              <a:rPr lang="en-US" altLang="zh-CN" sz="2400" b="1" dirty="0">
                <a:latin typeface="Times New Roman" panose="02020603050405020304" pitchFamily="18" charset="0"/>
              </a:rPr>
              <a:t>friend A;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声明，不必列出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的所有函数成员。此时称类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的友元类。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友元关系不能传递，即若类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的友元类，此时类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并不是类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友元关系也不能互换，即类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的友元类，类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并不一定是类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的友元类</a:t>
            </a:r>
          </a:p>
        </p:txBody>
      </p:sp>
    </p:spTree>
    <p:extLst>
      <p:ext uri="{BB962C8B-B14F-4D97-AF65-F5344CB8AC3E}">
        <p14:creationId xmlns:p14="http://schemas.microsoft.com/office/powerpoint/2010/main" val="70865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051F49-6185-471B-9ED8-F78C4FB56F42}"/>
              </a:ext>
            </a:extLst>
          </p:cNvPr>
          <p:cNvSpPr txBox="1">
            <a:spLocks noChangeArrowheads="1"/>
          </p:cNvSpPr>
          <p:nvPr/>
        </p:nvSpPr>
        <p:spPr>
          <a:xfrm>
            <a:off x="1031841" y="2157369"/>
            <a:ext cx="304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using namespace std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B;//A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类互为依赖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set(B &amp;);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get( ) {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=x;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x)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=x; 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 A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声明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的友元类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06A53-65F6-4B2E-8B5E-D31CF6A74503}"/>
              </a:ext>
            </a:extLst>
          </p:cNvPr>
          <p:cNvSpPr txBox="1">
            <a:spLocks noChangeArrowheads="1"/>
          </p:cNvSpPr>
          <p:nvPr/>
        </p:nvSpPr>
        <p:spPr>
          <a:xfrm>
            <a:off x="4721599" y="2157369"/>
            <a:ext cx="3959225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A::set(B&amp;b){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b.i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 fontAlgn="t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的成员函数体内访问 </a:t>
            </a:r>
          </a:p>
          <a:p>
            <a:pPr algn="just" fontAlgn="t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的私有数据成员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a(1);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 b(2);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a.set</a:t>
            </a:r>
            <a:r>
              <a:rPr lang="en-US" altLang="zh-CN" sz="2000" b="1" dirty="0">
                <a:latin typeface="Times New Roman" panose="02020603050405020304" pitchFamily="18" charset="0"/>
              </a:rPr>
              <a:t>(b);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a.i</a:t>
            </a:r>
            <a:r>
              <a:rPr lang="en-US" altLang="zh-CN" sz="2000" b="1" dirty="0">
                <a:latin typeface="Times New Roman" panose="02020603050405020304" pitchFamily="18" charset="0"/>
              </a:rPr>
              <a:t>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a.get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输出：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a.i</a:t>
            </a:r>
            <a:r>
              <a:rPr lang="en-US" altLang="zh-CN" sz="2000" b="1" dirty="0">
                <a:latin typeface="Times New Roman" panose="02020603050405020304" pitchFamily="18" charset="0"/>
              </a:rPr>
              <a:t>=2</a:t>
            </a:r>
          </a:p>
          <a:p>
            <a:pPr>
              <a:lnSpc>
                <a:spcPct val="80000"/>
              </a:lnSpc>
              <a:buNone/>
            </a:pP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D76DC51-9120-433E-AC0D-06865BC41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15" y="2157369"/>
            <a:ext cx="0" cy="426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7.4  </a:t>
            </a:r>
            <a:r>
              <a:rPr lang="zh-CN" altLang="en-US" dirty="0"/>
              <a:t>普通友元及其注意事项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10930295" cy="2611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包括主函数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在内，任何普通函数都可以定义为一个类的普通友元。普通友元不是类的函数成员，故普通友元可在类的任何访问权限下定义。一个普通函数可以定义为多个类的普通友元。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友元函数的参数也可以缺省和省略。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普通友元可以访问类的任何数据成员和函数成员。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7.14】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未声明为当前类友元的函数只能访问当前类的公有成员，声明为当前类友元的函数可以访问类的所有成员。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7.15】</a:t>
            </a:r>
          </a:p>
        </p:txBody>
      </p:sp>
    </p:spTree>
    <p:extLst>
      <p:ext uri="{BB962C8B-B14F-4D97-AF65-F5344CB8AC3E}">
        <p14:creationId xmlns:p14="http://schemas.microsoft.com/office/powerpoint/2010/main" val="92475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5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7.4  </a:t>
            </a:r>
            <a:r>
              <a:rPr lang="zh-CN" altLang="en-US" dirty="0"/>
              <a:t>普通友元及其注意事项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22133"/>
            <a:ext cx="10930295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定义的静态函数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及静态函数成员均无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(virtual)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是当前类成员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；故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不能同时使用。 	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7.16】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任何函数的原型声明及其函数定义都可分开，但函数的函数体只能定义一次。在声明普通友元时，也可同时定义函数体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自动内联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7.16</a:t>
            </a:r>
            <a:r>
              <a:rPr lang="en-US" altLang="zh-CN" sz="2400" b="1" dirty="0">
                <a:latin typeface="Times New Roman" panose="02020603050405020304" pitchFamily="18" charset="0"/>
              </a:rPr>
              <a:t>】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内联的友员函数的存储类默认为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，作用域局限于当前代码文件。全局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的作用域为整个程序，故不能在类中内联并定义函数体，否则便会成为局部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static)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85D2CD-C87F-4F4B-8FF3-30AB8A1F6640}"/>
              </a:ext>
            </a:extLst>
          </p:cNvPr>
          <p:cNvSpPr txBox="1"/>
          <p:nvPr/>
        </p:nvSpPr>
        <p:spPr>
          <a:xfrm>
            <a:off x="1088472" y="4849294"/>
            <a:ext cx="850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struct A{</a:t>
            </a:r>
          </a:p>
          <a:p>
            <a:r>
              <a:rPr lang="en-US" altLang="zh-CN" b="1" dirty="0"/>
              <a:t>    friend void main(void);	//</a:t>
            </a:r>
            <a:r>
              <a:rPr lang="zh-CN" altLang="en-US" b="1" dirty="0"/>
              <a:t>全局函数</a:t>
            </a:r>
            <a:r>
              <a:rPr lang="en-US" altLang="zh-CN" b="1" dirty="0"/>
              <a:t>main()</a:t>
            </a:r>
            <a:r>
              <a:rPr lang="zh-CN" altLang="en-US" b="1" dirty="0"/>
              <a:t>定义为</a:t>
            </a:r>
            <a:r>
              <a:rPr lang="en-US" altLang="zh-CN" b="1" dirty="0"/>
              <a:t>A</a:t>
            </a:r>
            <a:r>
              <a:rPr lang="zh-CN" altLang="en-US" b="1" dirty="0"/>
              <a:t>的普通友元</a:t>
            </a:r>
          </a:p>
          <a:p>
            <a:r>
              <a:rPr lang="en-US" altLang="zh-CN" b="1" dirty="0"/>
              <a:t>    A( )   { }		//</a:t>
            </a:r>
            <a:r>
              <a:rPr lang="zh-CN" altLang="en-US" b="1" dirty="0"/>
              <a:t>自动成为</a:t>
            </a:r>
            <a:r>
              <a:rPr lang="en-US" altLang="zh-CN" b="1" dirty="0"/>
              <a:t>inline()</a:t>
            </a:r>
            <a:r>
              <a:rPr lang="zh-CN" altLang="en-US" b="1" dirty="0"/>
              <a:t>函数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void main(void){A a(5); }	//</a:t>
            </a:r>
            <a:r>
              <a:rPr lang="zh-CN" altLang="en-US" b="1" dirty="0"/>
              <a:t>全局函数</a:t>
            </a:r>
            <a:r>
              <a:rPr lang="en-US" altLang="zh-CN" b="1" dirty="0"/>
              <a:t>main()</a:t>
            </a:r>
            <a:r>
              <a:rPr lang="zh-CN" altLang="en-US" b="1" dirty="0"/>
              <a:t>为</a:t>
            </a:r>
            <a:r>
              <a:rPr lang="en-US" altLang="zh-CN" b="1" dirty="0"/>
              <a:t>A</a:t>
            </a:r>
            <a:r>
              <a:rPr lang="zh-CN" altLang="en-US" b="1" dirty="0"/>
              <a:t>的普通友元</a:t>
            </a:r>
          </a:p>
        </p:txBody>
      </p:sp>
    </p:spTree>
    <p:extLst>
      <p:ext uri="{BB962C8B-B14F-4D97-AF65-F5344CB8AC3E}">
        <p14:creationId xmlns:p14="http://schemas.microsoft.com/office/powerpoint/2010/main" val="148842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7.5  </a:t>
            </a:r>
            <a:r>
              <a:rPr lang="zh-CN" altLang="en-US" dirty="0"/>
              <a:t>覆盖与隐藏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10930295" cy="2611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隐藏是指当基类成员和派生类成员同名时，通过派生类对象只能访问到派生类成员，而无法访问到其基类的同名成员。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如果通过派生类对象还能访问到基类的同名成员，则称派生类成员覆盖了基类成员。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在一个函数中派生类成员隐藏了基类同名成员，但在另一个函数中可能只是覆盖。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在派生类函数中，基类的保护和公开成员会被派生类同名函数覆盖。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2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84DC33-713F-4D16-BECA-137149FD4F30}"/>
              </a:ext>
            </a:extLst>
          </p:cNvPr>
          <p:cNvSpPr txBox="1"/>
          <p:nvPr/>
        </p:nvSpPr>
        <p:spPr>
          <a:xfrm>
            <a:off x="897622" y="1779717"/>
            <a:ext cx="104561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BAG { 	//</a:t>
            </a:r>
            <a:r>
              <a:rPr lang="zh-CN" altLang="en-US" dirty="0"/>
              <a:t>例</a:t>
            </a:r>
            <a:r>
              <a:rPr lang="en-US" altLang="zh-CN" dirty="0"/>
              <a:t>7.19</a:t>
            </a:r>
          </a:p>
          <a:p>
            <a:r>
              <a:rPr lang="en-US" altLang="zh-CN" dirty="0"/>
              <a:t>    int  *const e;  	//</a:t>
            </a:r>
            <a:r>
              <a:rPr lang="zh-CN" altLang="en-US" dirty="0"/>
              <a:t>有指针成员</a:t>
            </a:r>
            <a:r>
              <a:rPr lang="en-US" altLang="zh-CN" dirty="0"/>
              <a:t>e</a:t>
            </a:r>
            <a:r>
              <a:rPr lang="zh-CN" altLang="en-US" dirty="0"/>
              <a:t>，浅拷贝容易造成内存泄漏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const  int  s;    </a:t>
            </a:r>
          </a:p>
          <a:p>
            <a:r>
              <a:rPr lang="en-US" altLang="zh-CN" dirty="0"/>
              <a:t>    int p;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BAG(int m): e(new int[m]), s(e ? m : 0) { p = 0; }</a:t>
            </a:r>
          </a:p>
          <a:p>
            <a:r>
              <a:rPr lang="en-US" altLang="zh-CN" dirty="0"/>
              <a:t>    virtual ~BAG( ) { delete e; 	}; 	//</a:t>
            </a:r>
            <a:r>
              <a:rPr lang="zh-CN" altLang="en-US" dirty="0"/>
              <a:t>必须自定义析构函数，因为</a:t>
            </a:r>
            <a:r>
              <a:rPr lang="en-US" altLang="zh-CN" dirty="0"/>
              <a:t>BAG</a:t>
            </a:r>
            <a:r>
              <a:rPr lang="zh-CN" altLang="en-US" dirty="0"/>
              <a:t>有指针成员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virtual int </a:t>
            </a:r>
            <a:r>
              <a:rPr lang="en-US" altLang="zh-CN" dirty="0" err="1"/>
              <a:t>pute</a:t>
            </a:r>
            <a:r>
              <a:rPr lang="en-US" altLang="zh-CN" dirty="0"/>
              <a:t>(int f) { </a:t>
            </a:r>
          </a:p>
          <a:p>
            <a:r>
              <a:rPr lang="en-US" altLang="zh-CN" dirty="0"/>
              <a:t>        return p &lt; s ? (e[p++] = f, 1) : 0; </a:t>
            </a:r>
          </a:p>
          <a:p>
            <a:r>
              <a:rPr lang="en-US" altLang="zh-CN" dirty="0"/>
              <a:t>    }  //BAG</a:t>
            </a:r>
            <a:r>
              <a:rPr lang="zh-CN" altLang="en-US" dirty="0"/>
              <a:t>允许重复的元素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virtual int </a:t>
            </a:r>
            <a:r>
              <a:rPr lang="en-US" altLang="zh-CN" dirty="0" err="1"/>
              <a:t>getp</a:t>
            </a:r>
            <a:r>
              <a:rPr lang="en-US" altLang="zh-CN" dirty="0"/>
              <a:t>( ) { return p; }</a:t>
            </a:r>
          </a:p>
          <a:p>
            <a:r>
              <a:rPr lang="en-US" altLang="zh-CN" dirty="0"/>
              <a:t>    virtual int have(int f) { </a:t>
            </a:r>
          </a:p>
          <a:p>
            <a:r>
              <a:rPr lang="en-US" altLang="zh-CN" dirty="0"/>
              <a:t>    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p;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r>
              <a:rPr lang="en-US" altLang="zh-CN" dirty="0"/>
              <a:t>            if (e[</a:t>
            </a:r>
            <a:r>
              <a:rPr lang="en-US" altLang="zh-CN" dirty="0" err="1"/>
              <a:t>i</a:t>
            </a:r>
            <a:r>
              <a:rPr lang="en-US" altLang="zh-CN" dirty="0"/>
              <a:t>] == f) return 1; return 0;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4798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9AF8AD-5C83-4A6D-A365-F37E46B555B3}"/>
              </a:ext>
            </a:extLst>
          </p:cNvPr>
          <p:cNvSpPr txBox="1"/>
          <p:nvPr/>
        </p:nvSpPr>
        <p:spPr>
          <a:xfrm>
            <a:off x="838199" y="1743180"/>
            <a:ext cx="104282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SET : public BAG{	//SET</a:t>
            </a:r>
            <a:r>
              <a:rPr lang="zh-CN" altLang="en-US" dirty="0"/>
              <a:t>无数据成员，可直接利用编译为</a:t>
            </a:r>
            <a:r>
              <a:rPr lang="en-US" altLang="zh-CN" dirty="0"/>
              <a:t>SET</a:t>
            </a:r>
            <a:r>
              <a:rPr lang="zh-CN" altLang="en-US" dirty="0"/>
              <a:t>生成的析构函数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pute</a:t>
            </a:r>
            <a:r>
              <a:rPr lang="en-US" altLang="zh-CN" dirty="0"/>
              <a:t>(int f)  		//</a:t>
            </a:r>
            <a:r>
              <a:rPr lang="zh-CN" altLang="en-US" dirty="0"/>
              <a:t>不允许重复元素：故在</a:t>
            </a:r>
            <a:r>
              <a:rPr lang="en-US" altLang="zh-CN" dirty="0"/>
              <a:t>SET::</a:t>
            </a:r>
            <a:r>
              <a:rPr lang="en-US" altLang="zh-CN" dirty="0" err="1"/>
              <a:t>pute</a:t>
            </a:r>
            <a:r>
              <a:rPr lang="en-US" altLang="zh-CN" dirty="0"/>
              <a:t>()</a:t>
            </a:r>
            <a:r>
              <a:rPr lang="zh-CN" altLang="en-US" dirty="0"/>
              <a:t>中，必须覆盖</a:t>
            </a:r>
            <a:r>
              <a:rPr lang="en-US" altLang="zh-CN" dirty="0"/>
              <a:t>BAG::</a:t>
            </a:r>
            <a:r>
              <a:rPr lang="en-US" altLang="zh-CN" dirty="0" err="1"/>
              <a:t>pute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{ return have(f) ? 1 : BAG::</a:t>
            </a:r>
            <a:r>
              <a:rPr lang="en-US" altLang="zh-CN" dirty="0" err="1"/>
              <a:t>pute</a:t>
            </a:r>
            <a:r>
              <a:rPr lang="en-US" altLang="zh-CN" dirty="0"/>
              <a:t>(f); } //</a:t>
            </a:r>
            <a:r>
              <a:rPr lang="zh-CN" altLang="en-US" dirty="0"/>
              <a:t>不能去掉</a:t>
            </a:r>
            <a:r>
              <a:rPr lang="en-US" altLang="zh-CN" dirty="0"/>
              <a:t>BAG::</a:t>
            </a:r>
            <a:r>
              <a:rPr lang="zh-CN" altLang="en-US" dirty="0"/>
              <a:t>，否则自递归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SET(int m): BAG(m) { } </a:t>
            </a:r>
          </a:p>
          <a:p>
            <a:r>
              <a:rPr lang="en-US" altLang="zh-CN" dirty="0"/>
              <a:t>};//</a:t>
            </a:r>
            <a:r>
              <a:rPr lang="zh-CN" altLang="en-US" dirty="0"/>
              <a:t>因为</a:t>
            </a:r>
            <a:r>
              <a:rPr lang="en-US" altLang="zh-CN" dirty="0"/>
              <a:t>SET</a:t>
            </a:r>
            <a:r>
              <a:rPr lang="zh-CN" altLang="en-US" dirty="0"/>
              <a:t>没有数据成员，可直接使用编译程序自动生成的</a:t>
            </a:r>
            <a:r>
              <a:rPr lang="en-US" altLang="zh-CN" dirty="0"/>
              <a:t>~SET( )</a:t>
            </a:r>
            <a:r>
              <a:rPr lang="zh-CN" altLang="en-US" dirty="0"/>
              <a:t>，它将自动调用 </a:t>
            </a:r>
            <a:r>
              <a:rPr lang="en-US" altLang="zh-CN" dirty="0"/>
              <a:t>~BAG()</a:t>
            </a:r>
          </a:p>
          <a:p>
            <a:r>
              <a:rPr lang="en-US" altLang="zh-CN" dirty="0"/>
              <a:t>void main( ) { </a:t>
            </a:r>
          </a:p>
          <a:p>
            <a:r>
              <a:rPr lang="en-US" altLang="zh-CN" dirty="0"/>
              <a:t>    SET s(10);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s.pute</a:t>
            </a:r>
            <a:r>
              <a:rPr lang="en-US" altLang="zh-CN" dirty="0"/>
              <a:t>(1);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s.BAG</a:t>
            </a:r>
            <a:r>
              <a:rPr lang="en-US" altLang="zh-CN" dirty="0"/>
              <a:t>::</a:t>
            </a:r>
            <a:r>
              <a:rPr lang="en-US" altLang="zh-CN" dirty="0" err="1"/>
              <a:t>pute</a:t>
            </a:r>
            <a:r>
              <a:rPr lang="en-US" altLang="zh-CN" dirty="0"/>
              <a:t>(2); 		//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中，</a:t>
            </a:r>
            <a:r>
              <a:rPr lang="en-US" altLang="zh-CN" dirty="0"/>
              <a:t>BAG::</a:t>
            </a:r>
            <a:r>
              <a:rPr lang="en-US" altLang="zh-CN" dirty="0" err="1"/>
              <a:t>pute</a:t>
            </a:r>
            <a:r>
              <a:rPr lang="en-US" altLang="zh-CN" dirty="0"/>
              <a:t>()</a:t>
            </a:r>
            <a:r>
              <a:rPr lang="zh-CN" altLang="en-US" dirty="0"/>
              <a:t>被覆盖，因为它还可被调用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s.BAG</a:t>
            </a:r>
            <a:r>
              <a:rPr lang="en-US" altLang="zh-CN" dirty="0"/>
              <a:t>::</a:t>
            </a:r>
            <a:r>
              <a:rPr lang="en-US" altLang="zh-CN" dirty="0" err="1"/>
              <a:t>getp</a:t>
            </a:r>
            <a:r>
              <a:rPr lang="en-US" altLang="zh-CN" dirty="0"/>
              <a:t>( );	</a:t>
            </a:r>
          </a:p>
          <a:p>
            <a:r>
              <a:rPr lang="en-US" altLang="zh-CN" dirty="0"/>
              <a:t>    int x = </a:t>
            </a:r>
            <a:r>
              <a:rPr lang="en-US" altLang="zh-CN" dirty="0" err="1"/>
              <a:t>s.getp</a:t>
            </a:r>
            <a:r>
              <a:rPr lang="en-US" altLang="zh-CN" dirty="0"/>
              <a:t>( );		//BAG::</a:t>
            </a:r>
            <a:r>
              <a:rPr lang="en-US" altLang="zh-CN" dirty="0" err="1"/>
              <a:t>getp</a:t>
            </a:r>
            <a:r>
              <a:rPr lang="en-US" altLang="zh-CN" dirty="0"/>
              <a:t>()</a:t>
            </a:r>
            <a:r>
              <a:rPr lang="zh-CN" altLang="en-US" dirty="0"/>
              <a:t>被重用，因为没有自定义</a:t>
            </a:r>
            <a:r>
              <a:rPr lang="en-US" altLang="zh-CN" dirty="0"/>
              <a:t>SET::</a:t>
            </a:r>
            <a:r>
              <a:rPr lang="en-US" altLang="zh-CN" dirty="0" err="1"/>
              <a:t>getp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x = </a:t>
            </a:r>
            <a:r>
              <a:rPr lang="en-US" altLang="zh-CN" dirty="0" err="1"/>
              <a:t>s.have</a:t>
            </a:r>
            <a:r>
              <a:rPr lang="en-US" altLang="zh-CN" dirty="0"/>
              <a:t>(2);		//BAG::have()</a:t>
            </a:r>
            <a:r>
              <a:rPr lang="zh-CN" altLang="en-US" dirty="0"/>
              <a:t>被重用，因为</a:t>
            </a:r>
            <a:r>
              <a:rPr lang="en-US" altLang="zh-CN" dirty="0"/>
              <a:t>SET</a:t>
            </a:r>
            <a:r>
              <a:rPr lang="zh-CN" altLang="en-US" dirty="0"/>
              <a:t>没有自定义</a:t>
            </a:r>
            <a:r>
              <a:rPr lang="en-US" altLang="zh-CN" dirty="0"/>
              <a:t>have()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30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7.5  </a:t>
            </a:r>
            <a:r>
              <a:rPr lang="zh-CN" altLang="en-US" dirty="0"/>
              <a:t>覆盖与隐藏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514412"/>
            <a:ext cx="10930295" cy="2214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 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特定基类数据成员后，不允许再在派生类中定义同名数据成员，并且可以通过前述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改变或指定新的访问权限。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 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特定基类函数成员后，还可以再在派生类中定义同名函数成员，并且可以通过前述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改变或指定基类成员继承后的访问权限。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若自定义了构造函数、析构函数、赋值运算符重载函数，则编译程序不再生成原型相同的函数，相当于自动屏蔽或隐藏了编译的原型相同的函数。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8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09070-4E8D-4664-8D37-224D7FACBB80}"/>
              </a:ext>
            </a:extLst>
          </p:cNvPr>
          <p:cNvSpPr txBox="1"/>
          <p:nvPr/>
        </p:nvSpPr>
        <p:spPr>
          <a:xfrm>
            <a:off x="570451" y="1495492"/>
            <a:ext cx="101590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 BAG {//BAG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内部有指针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，易内存泄漏，应自定义构造函数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int* const 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const  int  s;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p;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BAG(int m) : e(new int[m]), s(e ? m : 0) { p = 0;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BAG(const BAG&amp; b) : e(new int[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]), s(e ?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: 0)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深拷贝构造必须为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分配内存</a:t>
            </a:r>
          </a:p>
          <a:p>
            <a:pPr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{   for (p = 0; p &lt;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p++) e[p]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[p]; 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BAG(BAG&amp;&amp; b) : 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p(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浅拷贝构造不为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分配内存</a:t>
            </a:r>
          </a:p>
          <a:p>
            <a:pPr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*(int**)&amp;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移动语义：对象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的资源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已移走，故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设为空</a:t>
            </a:r>
          </a:p>
          <a:p>
            <a:pPr marL="530225"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*(int*)&amp;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p=0;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移动语义：对象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的资源已移走，故相关资源数量设为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540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~BAG( ) { delete e; };//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不能用编译生成的析构函数，因为有自定义指针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 f) { return p &lt; s ? (e[p++] = f, 1) : 0; }  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允许重复的元素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) { return p;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int have(int f){  for (int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p;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++) if (e[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 == f)  return 1;     return 0;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1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030C9-6B98-4F8A-B351-DABD8C4B254B}"/>
              </a:ext>
            </a:extLst>
          </p:cNvPr>
          <p:cNvSpPr txBox="1"/>
          <p:nvPr/>
        </p:nvSpPr>
        <p:spPr>
          <a:xfrm>
            <a:off x="931177" y="1515869"/>
            <a:ext cx="104226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SET : protected BAG {	//</a:t>
            </a:r>
            <a:r>
              <a:rPr lang="zh-CN" altLang="en-US" dirty="0"/>
              <a:t>基类公开和保护成员如</a:t>
            </a:r>
            <a:r>
              <a:rPr lang="en-US" altLang="zh-CN" dirty="0"/>
              <a:t>BAG::</a:t>
            </a:r>
            <a:r>
              <a:rPr lang="en-US" altLang="zh-CN" dirty="0" err="1"/>
              <a:t>pute</a:t>
            </a:r>
            <a:r>
              <a:rPr lang="zh-CN" altLang="en-US" dirty="0"/>
              <a:t>可被派生类函数访问</a:t>
            </a:r>
            <a:r>
              <a:rPr lang="en-US" altLang="zh-CN" dirty="0"/>
              <a:t>:</a:t>
            </a:r>
            <a:r>
              <a:rPr lang="zh-CN" altLang="en-US" dirty="0"/>
              <a:t>被派生类覆盖</a:t>
            </a:r>
            <a:endParaRPr lang="en-US" altLang="zh-CN" dirty="0"/>
          </a:p>
          <a:p>
            <a:r>
              <a:rPr lang="en-US" altLang="zh-CN" dirty="0"/>
              <a:t>    using BAG::</a:t>
            </a:r>
            <a:r>
              <a:rPr lang="en-US" altLang="zh-CN" dirty="0" err="1"/>
              <a:t>pute</a:t>
            </a:r>
            <a:r>
              <a:rPr lang="en-US" altLang="zh-CN" dirty="0"/>
              <a:t>;	//</a:t>
            </a:r>
            <a:r>
              <a:rPr lang="zh-CN" altLang="en-US" dirty="0"/>
              <a:t>使基类函数成员成为私有成员，派生类还可定义同名函数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using BAG::have;	//</a:t>
            </a:r>
            <a:r>
              <a:rPr lang="zh-CN" altLang="en-US" dirty="0"/>
              <a:t>重用基类的实例函数成员</a:t>
            </a:r>
          </a:p>
          <a:p>
            <a:r>
              <a:rPr lang="en-US" altLang="zh-CN" dirty="0"/>
              <a:t>    BAG::</a:t>
            </a:r>
            <a:r>
              <a:rPr lang="en-US" altLang="zh-CN" dirty="0" err="1"/>
              <a:t>getp</a:t>
            </a:r>
            <a:r>
              <a:rPr lang="en-US" altLang="zh-CN" dirty="0"/>
              <a:t>;		//</a:t>
            </a:r>
            <a:r>
              <a:rPr lang="zh-CN" altLang="en-US" dirty="0"/>
              <a:t>等价于</a:t>
            </a:r>
            <a:r>
              <a:rPr lang="en-US" altLang="zh-CN" dirty="0"/>
              <a:t>using BAG::</a:t>
            </a:r>
            <a:r>
              <a:rPr lang="en-US" altLang="zh-CN" dirty="0" err="1"/>
              <a:t>getp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pute</a:t>
            </a:r>
            <a:r>
              <a:rPr lang="en-US" altLang="zh-CN" dirty="0"/>
              <a:t>(int f){return have(f) ? 1 : BAG::</a:t>
            </a:r>
            <a:r>
              <a:rPr lang="en-US" altLang="zh-CN" dirty="0" err="1"/>
              <a:t>pute</a:t>
            </a:r>
            <a:r>
              <a:rPr lang="en-US" altLang="zh-CN" dirty="0"/>
              <a:t>(f); }	//</a:t>
            </a:r>
            <a:r>
              <a:rPr lang="zh-CN" altLang="en-US" dirty="0"/>
              <a:t>重定义</a:t>
            </a:r>
            <a:r>
              <a:rPr lang="en-US" altLang="zh-CN" dirty="0" err="1"/>
              <a:t>pute</a:t>
            </a:r>
            <a:r>
              <a:rPr lang="zh-CN" altLang="en-US" dirty="0"/>
              <a:t>：不允许重复元素</a:t>
            </a:r>
          </a:p>
          <a:p>
            <a:r>
              <a:rPr lang="en-US" altLang="zh-CN" dirty="0"/>
              <a:t>    SET(int m) : BAG(m) { }</a:t>
            </a:r>
          </a:p>
          <a:p>
            <a:r>
              <a:rPr lang="en-US" altLang="zh-CN" dirty="0"/>
              <a:t>    SET(const SET&amp; s) : BAG(s) { }//</a:t>
            </a:r>
            <a:r>
              <a:rPr lang="zh-CN" altLang="en-US" dirty="0"/>
              <a:t>基类构造函数的父类引用形参</a:t>
            </a:r>
            <a:r>
              <a:rPr lang="en-US" altLang="zh-CN" dirty="0"/>
              <a:t>b</a:t>
            </a:r>
            <a:r>
              <a:rPr lang="zh-CN" altLang="en-US" dirty="0"/>
              <a:t>引用子类对象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  SET(SET&amp;&amp; s) : BAG((BAG&amp;&amp;)s) { }//</a:t>
            </a:r>
            <a:r>
              <a:rPr lang="zh-CN" altLang="en-US" dirty="0"/>
              <a:t>移动语义：浅拷贝构造</a:t>
            </a:r>
          </a:p>
          <a:p>
            <a:r>
              <a:rPr lang="en-US" altLang="zh-CN" dirty="0"/>
              <a:t>} s(10); //</a:t>
            </a:r>
            <a:r>
              <a:rPr lang="zh-CN" altLang="en-US" dirty="0"/>
              <a:t>可使用编译默自动生成的</a:t>
            </a:r>
            <a:r>
              <a:rPr lang="en-US" altLang="zh-CN" dirty="0"/>
              <a:t>~SET( )</a:t>
            </a:r>
            <a:r>
              <a:rPr lang="zh-CN" altLang="en-US" dirty="0"/>
              <a:t>，因为</a:t>
            </a:r>
            <a:r>
              <a:rPr lang="en-US" altLang="zh-CN" dirty="0"/>
              <a:t>SET</a:t>
            </a:r>
            <a:r>
              <a:rPr lang="zh-CN" altLang="en-US" dirty="0"/>
              <a:t>没有自定义数据成员</a:t>
            </a:r>
          </a:p>
          <a:p>
            <a:r>
              <a:rPr lang="en-US" altLang="zh-CN" dirty="0"/>
              <a:t>void main( 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s.pute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s.BAG</a:t>
            </a:r>
            <a:r>
              <a:rPr lang="en-US" altLang="zh-CN" dirty="0"/>
              <a:t>::</a:t>
            </a:r>
            <a:r>
              <a:rPr lang="en-US" altLang="zh-CN" dirty="0" err="1"/>
              <a:t>pute</a:t>
            </a:r>
            <a:r>
              <a:rPr lang="en-US" altLang="zh-CN" dirty="0"/>
              <a:t>(2); 	//</a:t>
            </a:r>
            <a:r>
              <a:rPr lang="zh-CN" altLang="en-US" dirty="0"/>
              <a:t>被隐藏不能调用：</a:t>
            </a:r>
            <a:r>
              <a:rPr lang="en-US" altLang="zh-CN" dirty="0"/>
              <a:t>SET</a:t>
            </a:r>
            <a:r>
              <a:rPr lang="zh-CN" altLang="en-US" dirty="0"/>
              <a:t>中</a:t>
            </a:r>
            <a:r>
              <a:rPr lang="en-US" altLang="zh-CN" dirty="0"/>
              <a:t>int BAG::</a:t>
            </a:r>
            <a:r>
              <a:rPr lang="en-US" altLang="zh-CN" dirty="0" err="1"/>
              <a:t>pute</a:t>
            </a:r>
            <a:r>
              <a:rPr lang="en-US" altLang="zh-CN" dirty="0"/>
              <a:t>(int)</a:t>
            </a:r>
            <a:r>
              <a:rPr lang="zh-CN" altLang="en-US" dirty="0"/>
              <a:t>为</a:t>
            </a:r>
            <a:r>
              <a:rPr lang="en-US" altLang="zh-CN" dirty="0"/>
              <a:t>private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s.BAG</a:t>
            </a:r>
            <a:r>
              <a:rPr lang="en-US" altLang="zh-CN" dirty="0"/>
              <a:t>::</a:t>
            </a:r>
            <a:r>
              <a:rPr lang="en-US" altLang="zh-CN" dirty="0" err="1"/>
              <a:t>getp</a:t>
            </a:r>
            <a:r>
              <a:rPr lang="en-US" altLang="zh-CN" dirty="0"/>
              <a:t>( );		//</a:t>
            </a:r>
            <a:r>
              <a:rPr lang="zh-CN" altLang="en-US" dirty="0"/>
              <a:t>被隐藏不能调用：</a:t>
            </a:r>
            <a:r>
              <a:rPr lang="en-US" altLang="zh-CN" dirty="0"/>
              <a:t>SET</a:t>
            </a:r>
            <a:r>
              <a:rPr lang="zh-CN" altLang="en-US" dirty="0"/>
              <a:t>中</a:t>
            </a:r>
            <a:r>
              <a:rPr lang="en-US" altLang="zh-CN" dirty="0"/>
              <a:t>int BAG::</a:t>
            </a:r>
            <a:r>
              <a:rPr lang="en-US" altLang="zh-CN" dirty="0" err="1"/>
              <a:t>getp</a:t>
            </a:r>
            <a:r>
              <a:rPr lang="en-US" altLang="zh-CN" dirty="0"/>
              <a:t>( )</a:t>
            </a:r>
            <a:r>
              <a:rPr lang="zh-CN" altLang="en-US" dirty="0"/>
              <a:t>为</a:t>
            </a:r>
            <a:r>
              <a:rPr lang="en-US" altLang="zh-CN" dirty="0"/>
              <a:t>protected </a:t>
            </a:r>
          </a:p>
          <a:p>
            <a:r>
              <a:rPr lang="en-US" altLang="zh-CN" dirty="0"/>
              <a:t>    int x = </a:t>
            </a:r>
            <a:r>
              <a:rPr lang="en-US" altLang="zh-CN" dirty="0" err="1"/>
              <a:t>s.getp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    x = </a:t>
            </a:r>
            <a:r>
              <a:rPr lang="en-US" altLang="zh-CN" dirty="0" err="1"/>
              <a:t>s.have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70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620D3-2731-49CF-97C1-62BF52ED5D6F}"/>
              </a:ext>
            </a:extLst>
          </p:cNvPr>
          <p:cNvSpPr txBox="1">
            <a:spLocks noChangeArrowheads="1"/>
          </p:cNvSpPr>
          <p:nvPr/>
        </p:nvSpPr>
        <p:spPr>
          <a:xfrm>
            <a:off x="710268" y="1549167"/>
            <a:ext cx="800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.1】定义二维及三维坐标上的点的类型。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POINT2D{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定义二维坐标点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获得点的二维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轴坐标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POINT2D (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 x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int y</a:t>
            </a:r>
            <a:r>
              <a:rPr lang="en-US" altLang="zh-CN" sz="2000" b="1" dirty="0">
                <a:latin typeface="Times New Roman" panose="02020603050405020304" pitchFamily="18" charset="0"/>
              </a:rPr>
              <a:t>){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//int 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访问优先于数据成员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POINT2D::x</a:t>
            </a:r>
            <a:r>
              <a:rPr lang="en-US" altLang="zh-CN" sz="2000" b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  //POINT2D::x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POINT2D::y</a:t>
            </a:r>
            <a:r>
              <a:rPr lang="en-US" altLang="zh-CN" sz="2000" b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27A47D8-3672-4D39-9D64-08F374DAC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068" y="206828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POINT3D{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定义三维坐标点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  x, y, z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获得点的三维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轴坐标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	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POINT3D (int x, int y, int z){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POINT3D::x=x; 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//POINT3D::x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为数据成员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POINT3D::y=y; 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POINT3D::z=z;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5A1F3310-2B27-4B69-99F4-E0B312DC7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8868" y="2130192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7" name="Rectangle 2051">
            <a:extLst>
              <a:ext uri="{FF2B5EF4-FFF2-40B4-BE49-F238E27FC236}">
                <a16:creationId xmlns:a16="http://schemas.microsoft.com/office/drawing/2014/main" id="{A7CC5FEE-7314-4FC0-A00C-DEF434EF36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00200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以下代码在类的体外定义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getx( )，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用::限定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getx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所属的类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int 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POINT2D::</a:t>
            </a:r>
            <a:r>
              <a:rPr lang="en-US" altLang="zh-CN" sz="2000" b="1">
                <a:latin typeface="Times New Roman" panose="02020603050405020304" pitchFamily="18" charset="0"/>
              </a:rPr>
              <a:t>getx( ) {return 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;}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int 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POINT3D::</a:t>
            </a:r>
            <a:r>
              <a:rPr lang="en-US" altLang="zh-CN" sz="2000" b="1">
                <a:latin typeface="Times New Roman" panose="02020603050405020304" pitchFamily="18" charset="0"/>
              </a:rPr>
              <a:t>getx( ) {return</a:t>
            </a:r>
            <a:r>
              <a:rPr lang="en-US" altLang="zh-CN" sz="2000" b="1">
                <a:solidFill>
                  <a:srgbClr val="FF00FF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000" b="1">
                <a:latin typeface="Times New Roman" panose="02020603050405020304" pitchFamily="18" charset="0"/>
              </a:rPr>
              <a:t>;}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static int 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;            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void main(int argc, char *argv[ ])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POINT2D  p(3,5);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int  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=p.POINT2D::getx( ); 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::x</a:t>
            </a:r>
            <a:r>
              <a:rPr lang="en-US" altLang="zh-CN" sz="2000" b="1">
                <a:latin typeface="Times New Roman" panose="02020603050405020304" pitchFamily="18" charset="0"/>
              </a:rPr>
              <a:t>+p.getx( ); 	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=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::x</a:t>
            </a:r>
            <a:r>
              <a:rPr lang="en-US" altLang="zh-CN" sz="2000" b="1">
                <a:latin typeface="Times New Roman" panose="02020603050405020304" pitchFamily="18" charset="0"/>
              </a:rPr>
              <a:t>+p.POINT2D::getx(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=POINT2D(4,7).getx( );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常量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POINT2D(4,7)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的作用域局限于表达式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2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7.1  </a:t>
            </a:r>
            <a:r>
              <a:rPr lang="zh-CN" altLang="zh-CN" dirty="0"/>
              <a:t>作用域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0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作用域分为面向对象的作用域、面向过程的作用域</a:t>
            </a:r>
            <a:r>
              <a:rPr lang="en-US" altLang="zh-CN" sz="2400" b="1" dirty="0">
                <a:latin typeface="Times New Roman" panose="02020603050405020304" pitchFamily="18" charset="0"/>
              </a:rPr>
              <a:t>(C</a:t>
            </a:r>
            <a:r>
              <a:rPr lang="zh-CN" altLang="en-US" sz="2400" b="1" dirty="0">
                <a:latin typeface="Times New Roman" panose="02020603050405020304" pitchFamily="18" charset="0"/>
              </a:rPr>
              <a:t>传统的作用域，含被引用的名字空间及成员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面向过程的：词法单位的作用范围从小到大可以分为四级：①作用于表达式内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，②作用于函数内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参数和局部自动变量、局部类型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，③作用于程序文件内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变量、函数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，④作用于整个程序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全局变量、函数、类型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面向对象的：词法单位的作用范围从小到大可以分为五级：①作用于表达式内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常量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，②作用于函数成员内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参数和局部自动变量、局部类型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，③作用于类或派生类内，④作用于基类内，⑤作用于虚基类内。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标识符作用域越小，被访问优先级就越高。当函数成员的参数和数据成员同名时，优先访问的是函数成员的参数。作用域层次：面向对象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面向过程。</a:t>
            </a:r>
          </a:p>
        </p:txBody>
      </p:sp>
    </p:spTree>
    <p:extLst>
      <p:ext uri="{BB962C8B-B14F-4D97-AF65-F5344CB8AC3E}">
        <p14:creationId xmlns:p14="http://schemas.microsoft.com/office/powerpoint/2010/main" val="33848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4B4EB1-7E0C-44E9-939C-D96332C74C9D}"/>
              </a:ext>
            </a:extLst>
          </p:cNvPr>
          <p:cNvSpPr txBox="1">
            <a:spLocks noChangeArrowheads="1"/>
          </p:cNvSpPr>
          <p:nvPr/>
        </p:nvSpPr>
        <p:spPr>
          <a:xfrm>
            <a:off x="725648" y="1607890"/>
            <a:ext cx="5334000" cy="4692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</a:rPr>
              <a:t>.2】用链表定义容量无限的栈。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STACK{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struct NODE{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; NODE *next; 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NODE(int v); 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}*head;  //head</a:t>
            </a:r>
            <a:r>
              <a:rPr lang="zh-CN" altLang="en-US" sz="2000" b="1" dirty="0">
                <a:latin typeface="Times New Roman" panose="02020603050405020304" pitchFamily="18" charset="0"/>
              </a:rPr>
              <a:t>为数据成员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STACK( ){head=0;}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为空指针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~</a:t>
            </a:r>
            <a:r>
              <a:rPr lang="en-US" altLang="zh-CN" sz="2000" b="1" dirty="0">
                <a:latin typeface="Times New Roman" panose="02020603050405020304" pitchFamily="18" charset="0"/>
              </a:rPr>
              <a:t>STACK( 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push(int v);  int pop(int &amp;v);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STACK::NODE::</a:t>
            </a:r>
            <a:r>
              <a:rPr lang="en-US" altLang="zh-CN" sz="2000" b="1" dirty="0">
                <a:latin typeface="Times New Roman" panose="02020603050405020304" pitchFamily="18" charset="0"/>
              </a:rPr>
              <a:t>NODE(int v){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//::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自左向右结合，函数的所属类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=v;    next=0;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385F3C-182A-4E3C-8669-2272091E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856" y="1934056"/>
            <a:ext cx="44196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STACK::~STACK( ){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NODE *p;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while(head)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{p=head-&gt;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next;delete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head;head</a:t>
            </a:r>
            <a:r>
              <a:rPr lang="en-US" altLang="zh-CN" sz="2000" b="1" dirty="0">
                <a:latin typeface="Times New Roman" panose="02020603050405020304" pitchFamily="18" charset="0"/>
              </a:rPr>
              <a:t>=p;}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STACK::push(int v){…}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STACK::pop(int &amp;v){…}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STACK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int v;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stk.push</a:t>
            </a:r>
            <a:r>
              <a:rPr lang="en-US" altLang="zh-CN" sz="2000" b="1" dirty="0">
                <a:latin typeface="Times New Roman" panose="02020603050405020304" pitchFamily="18" charset="0"/>
              </a:rPr>
              <a:t>(5)==0)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&lt;&lt;“Stack overflow”; return;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stk.pop</a:t>
            </a:r>
            <a:r>
              <a:rPr lang="en-US" altLang="zh-CN" sz="2000" b="1" dirty="0">
                <a:latin typeface="Times New Roman" panose="02020603050405020304" pitchFamily="18" charset="0"/>
              </a:rPr>
              <a:t>(v)==0)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&lt;&lt;“Stack underflow”; return;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6FFE01-6091-4156-86D7-4270D9A8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966" y="1998677"/>
            <a:ext cx="0" cy="4419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BB70F1-7331-442F-8EE9-0F1F2A8FCD07}"/>
              </a:ext>
            </a:extLst>
          </p:cNvPr>
          <p:cNvSpPr txBox="1">
            <a:spLocks noChangeArrowheads="1"/>
          </p:cNvSpPr>
          <p:nvPr/>
        </p:nvSpPr>
        <p:spPr>
          <a:xfrm>
            <a:off x="930478" y="2332651"/>
            <a:ext cx="10193323" cy="387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单目运算符::可以限定存储类型为</a:t>
            </a:r>
            <a:r>
              <a:rPr lang="en-US" altLang="zh-CN" dirty="0">
                <a:latin typeface="Times New Roman" panose="02020603050405020304" pitchFamily="18" charset="0"/>
              </a:rPr>
              <a:t>static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extern</a:t>
            </a:r>
            <a:r>
              <a:rPr lang="zh-CN" altLang="en-US" dirty="0">
                <a:latin typeface="Times New Roman" panose="02020603050405020304" pitchFamily="18" charset="0"/>
              </a:rPr>
              <a:t>的全局变量、函数、类型以及枚举元素等。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extern int fork( );//fork</a:t>
            </a:r>
            <a:r>
              <a:rPr lang="zh-CN" altLang="en-US" sz="2600" dirty="0">
                <a:latin typeface="Times New Roman" panose="02020603050405020304" pitchFamily="18" charset="0"/>
              </a:rPr>
              <a:t>外部函数</a:t>
            </a:r>
            <a:r>
              <a:rPr lang="en-US" altLang="zh-CN" sz="2600" dirty="0">
                <a:latin typeface="Times New Roman" panose="02020603050405020304" pitchFamily="18" charset="0"/>
              </a:rPr>
              <a:t>	int Process::fork( )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class Process{			{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int processes;  			     processes++; 	//</a:t>
            </a:r>
            <a:r>
              <a:rPr lang="zh-CN" altLang="en-US" sz="2600" dirty="0">
                <a:latin typeface="Times New Roman" panose="02020603050405020304" pitchFamily="18" charset="0"/>
              </a:rPr>
              <a:t>访问数据成员</a:t>
            </a:r>
            <a:r>
              <a:rPr lang="en-US" altLang="zh-CN" sz="2600" dirty="0">
                <a:latin typeface="Times New Roman" panose="02020603050405020304" pitchFamily="18" charset="0"/>
              </a:rPr>
              <a:t>processes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public:				     ::processes++; //</a:t>
            </a:r>
            <a:r>
              <a:rPr lang="zh-CN" altLang="en-US" sz="2600" dirty="0">
                <a:latin typeface="Times New Roman" panose="02020603050405020304" pitchFamily="18" charset="0"/>
              </a:rPr>
              <a:t>访问</a:t>
            </a:r>
            <a:r>
              <a:rPr lang="en-US" altLang="zh-CN" sz="2600" dirty="0">
                <a:latin typeface="Times New Roman" panose="02020603050405020304" pitchFamily="18" charset="0"/>
              </a:rPr>
              <a:t>static</a:t>
            </a:r>
            <a:r>
              <a:rPr lang="zh-CN" altLang="en-US" sz="2600" dirty="0">
                <a:latin typeface="Times New Roman" panose="02020603050405020304" pitchFamily="18" charset="0"/>
              </a:rPr>
              <a:t>变量</a:t>
            </a:r>
            <a:r>
              <a:rPr lang="en-US" altLang="zh-CN" sz="2600" dirty="0">
                <a:latin typeface="Times New Roman" panose="02020603050405020304" pitchFamily="18" charset="0"/>
              </a:rPr>
              <a:t>processes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int fork( );</a:t>
            </a: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</a:rPr>
              <a:t>自定义</a:t>
            </a:r>
            <a:r>
              <a:rPr lang="en-US" altLang="zh-CN" sz="2600" dirty="0">
                <a:latin typeface="Times New Roman" panose="02020603050405020304" pitchFamily="18" charset="0"/>
              </a:rPr>
              <a:t>fork</a:t>
            </a:r>
            <a:r>
              <a:rPr lang="zh-CN" altLang="en-US" sz="2600" dirty="0">
                <a:latin typeface="Times New Roman" panose="02020603050405020304" pitchFamily="18" charset="0"/>
              </a:rPr>
              <a:t>函数</a:t>
            </a:r>
            <a:r>
              <a:rPr lang="en-US" altLang="zh-CN" sz="2600" dirty="0">
                <a:latin typeface="Times New Roman" panose="02020603050405020304" pitchFamily="18" charset="0"/>
              </a:rPr>
              <a:t>	     return ::fork( );//</a:t>
            </a:r>
            <a:r>
              <a:rPr lang="zh-CN" altLang="en-US" sz="2600" dirty="0">
                <a:latin typeface="Times New Roman" panose="02020603050405020304" pitchFamily="18" charset="0"/>
              </a:rPr>
              <a:t>调用外部</a:t>
            </a:r>
            <a:r>
              <a:rPr lang="en-US" altLang="zh-CN" sz="2600" dirty="0">
                <a:latin typeface="Times New Roman" panose="02020603050405020304" pitchFamily="18" charset="0"/>
              </a:rPr>
              <a:t>fork</a:t>
            </a:r>
            <a:r>
              <a:rPr lang="zh-CN" altLang="en-US" sz="2600" dirty="0">
                <a:latin typeface="Times New Roman" panose="02020603050405020304" pitchFamily="18" charset="0"/>
              </a:rPr>
              <a:t>，去掉</a:t>
            </a:r>
            <a:r>
              <a:rPr lang="en-US" altLang="zh-CN" sz="2600" dirty="0">
                <a:latin typeface="Times New Roman" panose="02020603050405020304" pitchFamily="18" charset="0"/>
              </a:rPr>
              <a:t>::</a:t>
            </a:r>
            <a:r>
              <a:rPr lang="zh-CN" altLang="en-US" sz="2600" dirty="0">
                <a:latin typeface="Times New Roman" panose="02020603050405020304" pitchFamily="18" charset="0"/>
              </a:rPr>
              <a:t>会自递归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};                                                               }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static int processes=1;	//</a:t>
            </a:r>
            <a:r>
              <a:rPr lang="zh-CN" altLang="en-US" sz="2600" dirty="0">
                <a:latin typeface="Times New Roman" panose="02020603050405020304" pitchFamily="18" charset="0"/>
              </a:rPr>
              <a:t>总进程数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当同一作用域的标识符和类名同名时，可以用</a:t>
            </a:r>
            <a:r>
              <a:rPr lang="en-US" altLang="zh-CN" dirty="0" err="1">
                <a:latin typeface="Times New Roman" panose="02020603050405020304" pitchFamily="18" charset="0"/>
              </a:rPr>
              <a:t>class、struct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union</a:t>
            </a:r>
            <a:r>
              <a:rPr lang="zh-CN" altLang="en-US" dirty="0">
                <a:latin typeface="Times New Roman" panose="02020603050405020304" pitchFamily="18" charset="0"/>
              </a:rPr>
              <a:t>限定标识符为类名。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class CLERK{… }; int CLERK;   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2500" dirty="0">
                <a:latin typeface="Times New Roman" panose="02020603050405020304" pitchFamily="18" charset="0"/>
              </a:rPr>
              <a:t> CLERK v("V", 0);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F82F4-D817-43BD-813C-489CB5723310}"/>
              </a:ext>
            </a:extLst>
          </p:cNvPr>
          <p:cNvSpPr txBox="1"/>
          <p:nvPr/>
        </p:nvSpPr>
        <p:spPr>
          <a:xfrm>
            <a:off x="838200" y="1631659"/>
            <a:ext cx="6153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/>
              <a:t>7.1  </a:t>
            </a:r>
            <a:r>
              <a:rPr lang="zh-CN" altLang="zh-CN" sz="2800" dirty="0"/>
              <a:t>作用域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CA2191-7482-4E53-8D07-1873A545325B}"/>
              </a:ext>
            </a:extLst>
          </p:cNvPr>
          <p:cNvCxnSpPr/>
          <p:nvPr/>
        </p:nvCxnSpPr>
        <p:spPr>
          <a:xfrm>
            <a:off x="5184396" y="2718033"/>
            <a:ext cx="0" cy="2072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413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引入的一种新作用域，类似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Java(</a:t>
            </a:r>
            <a:r>
              <a:rPr lang="zh-CN" altLang="en-US" sz="2400" b="1" dirty="0">
                <a:latin typeface="Times New Roman" panose="02020603050405020304" pitchFamily="18" charset="0"/>
              </a:rPr>
              <a:t>只包含类的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包、类簇、主题等概念。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名字空间既面向对象又面向过程：除可包含类外，还可包含函数、变量定义。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名字空间必须在全局作用域内用</a:t>
            </a:r>
            <a:r>
              <a:rPr lang="en-US" altLang="zh-CN" sz="2400" b="1" dirty="0">
                <a:latin typeface="Times New Roman" panose="02020603050405020304" pitchFamily="18" charset="0"/>
              </a:rPr>
              <a:t>namespace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定义，不能在类、函数及函数成员内定义，最外层名字空间名称必须在全局作用域唯一。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namespace  A{int x, f( ){return 1;}; class B{/*…*/};};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class B{ </a:t>
            </a:r>
            <a:r>
              <a:rPr lang="en-US" altLang="zh-CN" b="1" dirty="0" err="1">
                <a:latin typeface="Times New Roman" panose="02020603050405020304" pitchFamily="18" charset="0"/>
              </a:rPr>
              <a:t>namespase</a:t>
            </a:r>
            <a:r>
              <a:rPr lang="en-US" altLang="zh-CN" b="1" dirty="0">
                <a:latin typeface="Times New Roman" panose="02020603050405020304" pitchFamily="18" charset="0"/>
              </a:rPr>
              <a:t> C{ int y; }; int z; };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namespace B::C{ int z; };                    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   void f( ){ namespace E{ int x}; };          //</a:t>
            </a:r>
            <a:r>
              <a:rPr lang="zh-CN" altLang="en-US" b="1" dirty="0">
                <a:latin typeface="Times New Roman" panose="02020603050405020304" pitchFamily="18" charset="0"/>
              </a:rPr>
              <a:t>错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同一名字空间内的标识符名必须唯一，不同名字空间内的标识符名可以相同。当程序引用多个名字空间的同名成员时，可以用名字空间加作用域运算符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限定</a:t>
            </a:r>
          </a:p>
        </p:txBody>
      </p:sp>
    </p:spTree>
    <p:extLst>
      <p:ext uri="{BB962C8B-B14F-4D97-AF65-F5344CB8AC3E}">
        <p14:creationId xmlns:p14="http://schemas.microsoft.com/office/powerpoint/2010/main" val="52858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可访问性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7.2   </a:t>
            </a:r>
            <a:r>
              <a:rPr lang="zh-CN" altLang="en-US" dirty="0"/>
              <a:t>名字空间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90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名字空间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包括匿名名字空间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可以分多次定义：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可以先在初始定义中定义一部分成员，然后在扩展定义中再定义另一部分成员；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或者先在初始定义中声明的函数原型，然后在扩展定义中再定义函数体；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初始定义和扩展定义的语法格式相同。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保留字</a:t>
            </a:r>
            <a:r>
              <a:rPr lang="en-US" altLang="zh-CN" sz="2400" b="1" dirty="0">
                <a:latin typeface="Times New Roman" panose="02020603050405020304" pitchFamily="18" charset="0"/>
              </a:rPr>
              <a:t>using</a:t>
            </a:r>
            <a:r>
              <a:rPr lang="zh-CN" altLang="en-US" sz="2400" b="1" dirty="0">
                <a:latin typeface="Times New Roman" panose="02020603050405020304" pitchFamily="18" charset="0"/>
              </a:rPr>
              <a:t>用于指示程序要引用的名字空间，或者用于声明程序要引用的名字空间成员。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在引用名字空间的某个成员之前，该成员必须已经在名字空间中声明了原型或进行了定义。</a:t>
            </a:r>
          </a:p>
        </p:txBody>
      </p:sp>
    </p:spTree>
    <p:extLst>
      <p:ext uri="{BB962C8B-B14F-4D97-AF65-F5344CB8AC3E}">
        <p14:creationId xmlns:p14="http://schemas.microsoft.com/office/powerpoint/2010/main" val="26415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4882</Words>
  <Application>Microsoft Office PowerPoint</Application>
  <PresentationFormat>宽屏</PresentationFormat>
  <Paragraphs>372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隶书</vt:lpstr>
      <vt:lpstr>宋体</vt:lpstr>
      <vt:lpstr>新宋体</vt:lpstr>
      <vt:lpstr>Arial</vt:lpstr>
      <vt:lpstr>Times New Roman</vt:lpstr>
      <vt:lpstr>Wingdings</vt:lpstr>
      <vt:lpstr>Office 主题​​</vt:lpstr>
      <vt:lpstr>PowerPoint 演示文稿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  <vt:lpstr>第7章  可访问性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409</cp:revision>
  <dcterms:created xsi:type="dcterms:W3CDTF">2020-04-22T10:23:54Z</dcterms:created>
  <dcterms:modified xsi:type="dcterms:W3CDTF">2020-10-04T13:36:08Z</dcterms:modified>
</cp:coreProperties>
</file>