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02" r:id="rId4"/>
    <p:sldId id="403" r:id="rId5"/>
    <p:sldId id="408" r:id="rId6"/>
    <p:sldId id="409" r:id="rId7"/>
    <p:sldId id="410" r:id="rId8"/>
    <p:sldId id="404" r:id="rId9"/>
    <p:sldId id="405" r:id="rId10"/>
    <p:sldId id="411" r:id="rId11"/>
    <p:sldId id="412" r:id="rId12"/>
    <p:sldId id="406" r:id="rId13"/>
    <p:sldId id="407" r:id="rId14"/>
    <p:sldId id="413" r:id="rId15"/>
    <p:sldId id="414" r:id="rId16"/>
    <p:sldId id="415" r:id="rId17"/>
    <p:sldId id="416" r:id="rId18"/>
    <p:sldId id="419" r:id="rId19"/>
    <p:sldId id="417" r:id="rId20"/>
    <p:sldId id="418" r:id="rId21"/>
    <p:sldId id="422" r:id="rId22"/>
    <p:sldId id="423" r:id="rId23"/>
    <p:sldId id="424" r:id="rId24"/>
    <p:sldId id="421" r:id="rId25"/>
    <p:sldId id="425" r:id="rId26"/>
    <p:sldId id="426" r:id="rId27"/>
    <p:sldId id="420" r:id="rId28"/>
    <p:sldId id="427" r:id="rId29"/>
    <p:sldId id="428" r:id="rId30"/>
    <p:sldId id="429" r:id="rId31"/>
    <p:sldId id="432" r:id="rId32"/>
    <p:sldId id="433" r:id="rId33"/>
    <p:sldId id="431" r:id="rId34"/>
    <p:sldId id="43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重载函数使用静态联编（早期绑定）机制；虚函数采用动态联编（晚期绑定）机制；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早期绑定：在程序运行之前的绑定；晚期绑定：在程序运行中，由程序自己完成的绑定。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中声明的虚函数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，若在子类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中重定义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，必须确保子类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B::f(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与父类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A::f(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具有完全相同的函数原型，才能覆盖原虚函数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而产生虚特性，执行动态联编机制。否则，只要有一个参数不同，编译系统就认为它是一个全新的（函数名相同时重载）函数，而不实现动态联编。</a:t>
            </a:r>
          </a:p>
        </p:txBody>
      </p:sp>
    </p:spTree>
    <p:extLst>
      <p:ext uri="{BB962C8B-B14F-4D97-AF65-F5344CB8AC3E}">
        <p14:creationId xmlns:p14="http://schemas.microsoft.com/office/powerpoint/2010/main" val="292112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8.2   </a:t>
            </a:r>
            <a:r>
              <a:rPr lang="zh-CN" altLang="zh-CN" dirty="0"/>
              <a:t>虚</a:t>
            </a:r>
            <a:r>
              <a:rPr lang="zh-CN" altLang="en-US" dirty="0"/>
              <a:t>析构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如果基类的析构函数定义为虚析构函数，则派生类的析构函数就会自动成为虚析构函数（原型不同）。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说明虚析构函数的目的在于在使用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运算符释放一个对象时，能够保证所执行的析构函数就是该对象的析构函数；最好将所有的析构函数都定义为虚析构函数。注意，对象数组指针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应用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[]p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注意：如果为基类和派生类的对象分配了动态内存，或者为派生类的对象成员分配了动态内存，则一定要将基类和派生类的析构函数定义为虚析构函数，否则便可能造成内存泄漏，导致系统出现内存保护错误。</a:t>
            </a:r>
          </a:p>
        </p:txBody>
      </p:sp>
    </p:spTree>
    <p:extLst>
      <p:ext uri="{BB962C8B-B14F-4D97-AF65-F5344CB8AC3E}">
        <p14:creationId xmlns:p14="http://schemas.microsoft.com/office/powerpoint/2010/main" val="9257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FBC700-5351-45C0-BE19-12EAAF577DC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0"/>
            <a:ext cx="10515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8.5】</a:t>
            </a:r>
            <a:r>
              <a:rPr lang="zh-CN" altLang="en-US" sz="2400" b="1" dirty="0"/>
              <a:t>输入职员的花名册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如果职员的姓名、编号和年龄等信息齐全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则登记该职员的个人信息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否则只登记职员的姓名。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C796ED-AACE-464A-9DBD-78C97EB8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74925"/>
            <a:ext cx="36179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string.h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STRING{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char *str;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STRING(char *s);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~STRING( ){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if (str){delete str; str=0; }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STRING::STRING(char *s){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str=new char[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(s)+1];  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8F538E0-A78B-4E68-8F6B-4C1CB891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2565400"/>
            <a:ext cx="434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strcpy</a:t>
            </a:r>
            <a:r>
              <a:rPr lang="en-US" altLang="zh-CN" sz="2000" b="1" dirty="0">
                <a:latin typeface="Times New Roman" panose="02020603050405020304" pitchFamily="18" charset="0"/>
              </a:rPr>
              <a:t>(str, s);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CLERK: public STRING{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clkid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int 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CLERK(char *n, char *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a);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~CLERK( ){ }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自动成为虚函数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自动调用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clkid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.~STRING( 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STRING::~STRING( 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CLERK::CLERK(char *n, char *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int a):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STRING(n),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clkid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age=a;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70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605D1ED-E8FE-4EC1-83EC-AC8B7AE4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5240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const  int  max=10;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 *</a:t>
            </a:r>
            <a:r>
              <a:rPr lang="en-US" altLang="zh-CN" sz="2000" b="1" dirty="0">
                <a:latin typeface="Times New Roman" panose="02020603050405020304" pitchFamily="18" charset="0"/>
              </a:rPr>
              <a:t>s[max];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花名册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a, k, m;    char n[12],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[12], t[256];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</a:rPr>
              <a:t>("Please input name, number and age:\n");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for(k=0; k&lt;max; k++) {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gets(t);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m=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sscanf</a:t>
            </a:r>
            <a:r>
              <a:rPr lang="en-US" altLang="zh-CN" sz="2000" b="1" dirty="0">
                <a:latin typeface="Times New Roman" panose="02020603050405020304" pitchFamily="18" charset="0"/>
              </a:rPr>
              <a:t>(t,“%8s %8s %d”,n,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,&amp;a)!=3;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//m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记录信息是否齐全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s[k]=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m?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STRING(n)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new CLERK(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n,i,a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for(k=0; k&lt;max; k++)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delete s[k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;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多态调用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析</a:t>
            </a:r>
            <a:r>
              <a:rPr lang="zh-CN" altLang="en-US" sz="2000" b="1" dirty="0">
                <a:latin typeface="Times New Roman" panose="02020603050405020304" pitchFamily="18" charset="0"/>
              </a:rPr>
              <a:t>构函数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s[k]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STRING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的对象，则用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s[k]-&gt;~STRING( 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析构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s[k]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CLERK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的对象，则用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s[k]-&gt;~CLERK( 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析构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1861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用父类引用实现动态多态性时需要注意，若被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引用对象自身不能析构，则必须用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析构：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		</a:t>
            </a:r>
            <a:r>
              <a:rPr lang="en-US" altLang="zh-CN" sz="2400" b="1" dirty="0">
                <a:latin typeface="Times New Roman" panose="02020603050405020304" pitchFamily="18" charset="0"/>
              </a:rPr>
              <a:t>STRING  &amp;z=*new CLERK("zang","982021",23);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 		delete &amp;z;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析构对象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并释放对象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占用的内存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上述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&amp;z</a:t>
            </a:r>
            <a:r>
              <a:rPr lang="zh-CN" altLang="en-US" sz="2400" b="1" dirty="0">
                <a:latin typeface="Times New Roman" panose="02020603050405020304" pitchFamily="18" charset="0"/>
              </a:rPr>
              <a:t>完成了两个任务：①调用该对象析构函数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~CLERK(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，释放其基类和对象成员各自为字符指针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分配的空间；②释放</a:t>
            </a:r>
            <a:r>
              <a:rPr lang="en-US" altLang="zh-CN" sz="2400" b="1" dirty="0">
                <a:latin typeface="Times New Roman" panose="02020603050405020304" pitchFamily="18" charset="0"/>
              </a:rPr>
              <a:t>CLERK</a:t>
            </a:r>
            <a:r>
              <a:rPr lang="zh-CN" altLang="en-US" sz="2400" b="1" dirty="0">
                <a:latin typeface="Times New Roman" panose="02020603050405020304" pitchFamily="18" charset="0"/>
              </a:rPr>
              <a:t>对象自身占用的存储空间。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如将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&amp;z</a:t>
            </a:r>
            <a:r>
              <a:rPr lang="zh-CN" altLang="en-US" sz="2400" b="1" dirty="0">
                <a:latin typeface="Times New Roman" panose="02020603050405020304" pitchFamily="18" charset="0"/>
              </a:rPr>
              <a:t>改为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z.~STRING</a:t>
            </a: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，则只完成任务①而没完成②；如果改为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free(&amp;z)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，则只完成任务②而没完成①。造成内存泄露。为什么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z.~STRING</a:t>
            </a:r>
            <a:r>
              <a:rPr lang="en-US" altLang="zh-CN" sz="2400" b="1" dirty="0">
                <a:latin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</a:rPr>
              <a:t>执行</a:t>
            </a:r>
            <a:r>
              <a:rPr lang="en-US" altLang="zh-CN" sz="2400" b="1" dirty="0">
                <a:latin typeface="Times New Roman" panose="02020603050405020304" pitchFamily="18" charset="0"/>
              </a:rPr>
              <a:t>~CLERK(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？ </a:t>
            </a:r>
            <a:r>
              <a:rPr lang="en-US" altLang="zh-CN" sz="2400" b="1" dirty="0">
                <a:latin typeface="Times New Roman" panose="02020603050405020304" pitchFamily="18" charset="0"/>
              </a:rPr>
              <a:t>(z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实现为指针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93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21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引用变量引用类的变量、函数参数或者常量，一般不需要引用变量负责构造和析构。由被引用的类的变量、参数或常量自动完成析构。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当用常量对象、类型为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的返回对象作为实参调用函数时，优先调用的函数是带有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常量对象既可以被有址变量引用（分配对象内存），也可以被无址变量引用（分配对象缓存），但优先被无址形参引用。</a:t>
            </a:r>
          </a:p>
        </p:txBody>
      </p:sp>
    </p:spTree>
    <p:extLst>
      <p:ext uri="{BB962C8B-B14F-4D97-AF65-F5344CB8AC3E}">
        <p14:creationId xmlns:p14="http://schemas.microsoft.com/office/powerpoint/2010/main" val="39914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3BEB5-68C9-48D8-B4FD-3A79C7CD112C}"/>
              </a:ext>
            </a:extLst>
          </p:cNvPr>
          <p:cNvSpPr txBox="1"/>
          <p:nvPr/>
        </p:nvSpPr>
        <p:spPr>
          <a:xfrm>
            <a:off x="952500" y="2407143"/>
            <a:ext cx="10515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&lt;iostream&gt;</a:t>
            </a:r>
          </a:p>
          <a:p>
            <a:r>
              <a:rPr lang="en-US" altLang="zh-CN" sz="2000" b="1" dirty="0"/>
              <a:t>using namespace std;</a:t>
            </a:r>
          </a:p>
          <a:p>
            <a:r>
              <a:rPr lang="en-US" altLang="zh-CN" sz="2000" b="1" dirty="0"/>
              <a:t>class A{</a:t>
            </a:r>
          </a:p>
          <a:p>
            <a:r>
              <a:rPr lang="en-US" altLang="zh-CN" sz="2000" b="1" dirty="0"/>
              <a:t>    int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A(int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{ A::i=i;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&lt;&lt;"A: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="&lt;&lt;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&lt;&lt;"\n"; };</a:t>
            </a:r>
          </a:p>
          <a:p>
            <a:r>
              <a:rPr lang="en-US" altLang="zh-CN" sz="2000" b="1" dirty="0"/>
              <a:t>    ~A( ) { if(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&lt;&lt;"~A: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="&lt;&lt;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&lt;&lt;"\n";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};</a:t>
            </a:r>
          </a:p>
          <a:p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void g(A &amp;a) 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 "g is running\n"; }	//</a:t>
            </a:r>
            <a:r>
              <a:rPr lang="zh-CN" altLang="en-US" sz="2000" b="1" dirty="0"/>
              <a:t>调用时初始化形参</a:t>
            </a:r>
            <a:r>
              <a:rPr lang="en-US" altLang="zh-CN" sz="2000" b="1" dirty="0"/>
              <a:t>a</a:t>
            </a:r>
          </a:p>
          <a:p>
            <a:r>
              <a:rPr lang="en-US" altLang="zh-CN" sz="2000" b="1" dirty="0"/>
              <a:t>void h(A &amp;&amp;a=A(5)) 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 "h is running\n"; }	//</a:t>
            </a:r>
            <a:r>
              <a:rPr lang="zh-CN" altLang="en-US" sz="2000" b="1" dirty="0"/>
              <a:t>调用时初始化形参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A(5)</a:t>
            </a:r>
            <a:r>
              <a:rPr lang="zh-CN" altLang="en-US" sz="2000" b="1" dirty="0"/>
              <a:t>为默认值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CCFB0-B20C-4F18-8871-9A763822EFDC}"/>
              </a:ext>
            </a:extLst>
          </p:cNvPr>
          <p:cNvSpPr txBox="1"/>
          <p:nvPr/>
        </p:nvSpPr>
        <p:spPr>
          <a:xfrm>
            <a:off x="797168" y="1837124"/>
            <a:ext cx="895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8.7】</a:t>
            </a:r>
            <a:r>
              <a:rPr lang="zh-CN" altLang="en-US" dirty="0"/>
              <a:t>应用</a:t>
            </a:r>
            <a:r>
              <a:rPr lang="en-US" altLang="zh-CN" dirty="0"/>
              <a:t>delete</a:t>
            </a:r>
            <a:r>
              <a:rPr lang="zh-CN" altLang="en-US" dirty="0"/>
              <a:t>析构有址引用变量引用的通过</a:t>
            </a:r>
            <a:r>
              <a:rPr lang="en-US" altLang="zh-CN" dirty="0"/>
              <a:t>new</a:t>
            </a:r>
            <a:r>
              <a:rPr lang="zh-CN" altLang="en-US" dirty="0"/>
              <a:t>生成的对象</a:t>
            </a:r>
          </a:p>
        </p:txBody>
      </p:sp>
    </p:spTree>
    <p:extLst>
      <p:ext uri="{BB962C8B-B14F-4D97-AF65-F5344CB8AC3E}">
        <p14:creationId xmlns:p14="http://schemas.microsoft.com/office/powerpoint/2010/main" val="351558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BD38F-50A1-434F-9261-312CFF474B9B}"/>
              </a:ext>
            </a:extLst>
          </p:cNvPr>
          <p:cNvSpPr txBox="1"/>
          <p:nvPr/>
        </p:nvSpPr>
        <p:spPr>
          <a:xfrm>
            <a:off x="996950" y="1510596"/>
            <a:ext cx="102425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void main(void)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A a(1), b(2);			//</a:t>
            </a:r>
            <a:r>
              <a:rPr lang="zh-CN" altLang="en-US" sz="2000" b="1" dirty="0"/>
              <a:t>自动调用构造函数构造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</a:p>
          <a:p>
            <a:r>
              <a:rPr lang="en-US" altLang="zh-CN" sz="2000" b="1" dirty="0"/>
              <a:t>    A &amp;p=a;			//p</a:t>
            </a:r>
            <a:r>
              <a:rPr lang="zh-CN" altLang="en-US" sz="2000" b="1" dirty="0"/>
              <a:t>本身不用负责构造和析构</a:t>
            </a:r>
            <a:r>
              <a:rPr lang="en-US" altLang="zh-CN" sz="2000" b="1" dirty="0"/>
              <a:t>a</a:t>
            </a:r>
          </a:p>
          <a:p>
            <a:r>
              <a:rPr lang="en-US" altLang="zh-CN" sz="2000" b="1" dirty="0"/>
              <a:t>    A &amp;q=*new A(3);		//q</a:t>
            </a:r>
            <a:r>
              <a:rPr lang="zh-CN" altLang="en-US" sz="2000" b="1" dirty="0"/>
              <a:t>有址引用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生成的无名对象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A &amp;r=p;			//r</a:t>
            </a:r>
            <a:r>
              <a:rPr lang="zh-CN" altLang="en-US" sz="2000" b="1" dirty="0"/>
              <a:t>有址引用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所引用的对象</a:t>
            </a:r>
            <a:r>
              <a:rPr lang="en-US" altLang="zh-CN" sz="2000" b="1" dirty="0"/>
              <a:t>a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&lt;&lt;"CALL g(b)\n";</a:t>
            </a:r>
          </a:p>
          <a:p>
            <a:r>
              <a:rPr lang="en-US" altLang="zh-CN" sz="2000" b="1" dirty="0"/>
              <a:t>    g(b);				//</a:t>
            </a:r>
            <a:r>
              <a:rPr lang="zh-CN" altLang="en-US" sz="2000" b="1" dirty="0"/>
              <a:t>使用同类型的传统左值作为实参调用函数</a:t>
            </a:r>
            <a:r>
              <a:rPr lang="en-US" altLang="zh-CN" sz="2000" b="1" dirty="0"/>
              <a:t>g()</a:t>
            </a:r>
          </a:p>
          <a:p>
            <a:r>
              <a:rPr lang="en-US" altLang="zh-CN" sz="2000" b="1" dirty="0"/>
              <a:t>    h( );				//</a:t>
            </a:r>
            <a:r>
              <a:rPr lang="zh-CN" altLang="en-US" sz="2000" b="1" dirty="0"/>
              <a:t>使用无址右值</a:t>
            </a:r>
            <a:r>
              <a:rPr lang="en-US" altLang="zh-CN" sz="2000" b="1" dirty="0"/>
              <a:t>A(5)</a:t>
            </a:r>
            <a:r>
              <a:rPr lang="zh-CN" altLang="en-US" sz="2000" b="1" dirty="0"/>
              <a:t>作为实参调用</a:t>
            </a:r>
            <a:r>
              <a:rPr lang="en-US" altLang="zh-CN" sz="2000" b="1" dirty="0"/>
              <a:t>h()</a:t>
            </a:r>
            <a:r>
              <a:rPr lang="zh-CN" altLang="en-US" sz="2000" b="1" dirty="0"/>
              <a:t>，初始化</a:t>
            </a:r>
            <a:r>
              <a:rPr lang="en-US" altLang="zh-CN" sz="2000" b="1" dirty="0"/>
              <a:t>h()</a:t>
            </a:r>
            <a:r>
              <a:rPr lang="zh-CN" altLang="en-US" sz="2000" b="1" dirty="0"/>
              <a:t>的形参</a:t>
            </a:r>
            <a:r>
              <a:rPr lang="en-US" altLang="zh-CN" sz="2000" b="1" dirty="0"/>
              <a:t>a</a:t>
            </a:r>
          </a:p>
          <a:p>
            <a:r>
              <a:rPr lang="en-US" altLang="zh-CN" sz="2000" b="1" dirty="0"/>
              <a:t>    h(A(4));			//</a:t>
            </a:r>
            <a:r>
              <a:rPr lang="zh-CN" altLang="en-US" sz="2000" b="1" dirty="0"/>
              <a:t>使用无址右值</a:t>
            </a:r>
            <a:r>
              <a:rPr lang="en-US" altLang="zh-CN" sz="2000" b="1" dirty="0"/>
              <a:t>A(4)</a:t>
            </a:r>
            <a:r>
              <a:rPr lang="zh-CN" altLang="en-US" sz="2000" b="1" dirty="0"/>
              <a:t>作为实参调用</a:t>
            </a:r>
            <a:r>
              <a:rPr lang="en-US" altLang="zh-CN" sz="2000" b="1" dirty="0"/>
              <a:t>h()</a:t>
            </a:r>
            <a:r>
              <a:rPr lang="zh-CN" altLang="en-US" sz="2000" b="1" dirty="0"/>
              <a:t>，初始化</a:t>
            </a:r>
            <a:r>
              <a:rPr lang="en-US" altLang="zh-CN" sz="2000" b="1" dirty="0"/>
              <a:t>h()</a:t>
            </a:r>
            <a:r>
              <a:rPr lang="zh-CN" altLang="en-US" sz="2000" b="1" dirty="0"/>
              <a:t>的形参</a:t>
            </a:r>
            <a:r>
              <a:rPr lang="en-US" altLang="zh-CN" sz="2000" b="1" dirty="0"/>
              <a:t>a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&lt;&lt;"main return\n";	</a:t>
            </a:r>
          </a:p>
          <a:p>
            <a:r>
              <a:rPr lang="en-US" altLang="zh-CN" sz="2000" b="1" dirty="0"/>
              <a:t>    delete &amp;q;			//q</a:t>
            </a:r>
            <a:r>
              <a:rPr lang="zh-CN" altLang="en-US" sz="2000" b="1" dirty="0"/>
              <a:t>析构并释放通过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产生的对象</a:t>
            </a:r>
            <a:r>
              <a:rPr lang="en-US" altLang="zh-CN" sz="2000" b="1" dirty="0"/>
              <a:t>A(3)</a:t>
            </a:r>
          </a:p>
          <a:p>
            <a:r>
              <a:rPr lang="en-US" altLang="zh-CN" sz="2000" b="1" dirty="0"/>
              <a:t>}				//</a:t>
            </a:r>
            <a:r>
              <a:rPr lang="zh-CN" altLang="en-US" sz="2000" b="1" dirty="0"/>
              <a:t>退出</a:t>
            </a:r>
            <a:r>
              <a:rPr lang="en-US" altLang="zh-CN" sz="2000" b="1" dirty="0"/>
              <a:t>main()</a:t>
            </a:r>
            <a:r>
              <a:rPr lang="zh-CN" altLang="en-US" sz="2000" b="1" dirty="0"/>
              <a:t>时依次自动析构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532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360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当类的内部包含指针成员时，为了防止内存泄漏，不应使用编译自动生成的构造函数、赋值运算符函数和析构函数。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对于类型为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且内部有指针的类，应自定义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A()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A(A&amp;&amp;)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noexcept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A&amp; operator=(const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 A&amp; operator=(A&amp;&amp;)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noexcept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以及</a:t>
            </a:r>
            <a:r>
              <a:rPr lang="en-US" altLang="zh-CN" sz="2400" b="1" dirty="0">
                <a:latin typeface="Times New Roman" panose="02020603050405020304" pitchFamily="18" charset="0"/>
              </a:rPr>
              <a:t>~A(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A(A&amp;&amp;)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</a:rPr>
              <a:t> A&amp; operator=(A&amp;&amp;)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通常应按移动语义实现，构造和赋值分别是浅拷贝移动构造和浅拷贝移动赋值。“移动”即将一个对象（通常是常量）内部的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分配内存的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 指针成员浅拷贝赋给新对象的内部指针成员，而前者的内部指针成员设置为空指针（即内存被移走了）。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的派生类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，在构造和赋值以基类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相关的对象时，若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类参数为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，则应对用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类参数为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的拷贝和赋值运算函数。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5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8B60F-36C9-4922-9C93-82F4D4DCA1A3}"/>
              </a:ext>
            </a:extLst>
          </p:cNvPr>
          <p:cNvSpPr txBox="1"/>
          <p:nvPr/>
        </p:nvSpPr>
        <p:spPr>
          <a:xfrm>
            <a:off x="933450" y="1551791"/>
            <a:ext cx="101028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 A {</a:t>
            </a:r>
          </a:p>
          <a:p>
            <a:r>
              <a:rPr lang="en-US" altLang="zh-CN" sz="2000" b="1" dirty="0"/>
              <a:t>    int*  p;</a:t>
            </a:r>
          </a:p>
          <a:p>
            <a:r>
              <a:rPr lang="en-US" altLang="zh-CN" sz="2000" b="1" dirty="0"/>
              <a:t>    int m;</a:t>
            </a:r>
          </a:p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A(): p(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), m(0) {}</a:t>
            </a:r>
          </a:p>
          <a:p>
            <a:r>
              <a:rPr lang="en-US" altLang="zh-CN" sz="2000" b="1" dirty="0"/>
              <a:t>    A(int m): p(new int[m]), m(p?m:0){ }</a:t>
            </a:r>
          </a:p>
          <a:p>
            <a:r>
              <a:rPr lang="en-US" altLang="zh-CN" sz="2000" b="1" dirty="0"/>
              <a:t>    A(const </a:t>
            </a:r>
            <a:r>
              <a:rPr lang="en-US" altLang="zh-CN" sz="2000" b="1" dirty="0" err="1"/>
              <a:t>A&amp;a</a:t>
            </a:r>
            <a:r>
              <a:rPr lang="en-US" altLang="zh-CN" sz="2000" b="1" dirty="0"/>
              <a:t>): p(new int[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]), m(p ?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: 0) {//</a:t>
            </a:r>
            <a:r>
              <a:rPr lang="zh-CN" altLang="en-US" sz="2000" b="1" dirty="0"/>
              <a:t>深拷贝构造必须为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for (int x = 0; x &lt; m; x++) p[x] =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[x];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A(A&amp;&amp; a) </a:t>
            </a:r>
            <a:r>
              <a:rPr lang="en-US" altLang="zh-CN" sz="2000" b="1" dirty="0" err="1"/>
              <a:t>noexcept</a:t>
            </a:r>
            <a:r>
              <a:rPr lang="en-US" altLang="zh-CN" sz="2000" b="1" dirty="0"/>
              <a:t>: p(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), m(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) {//</a:t>
            </a:r>
            <a:r>
              <a:rPr lang="zh-CN" altLang="en-US" sz="2000" b="1" dirty="0"/>
              <a:t>移动拷贝构造不要为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= 0;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/>
              <a:t>~A() { </a:t>
            </a:r>
          </a:p>
          <a:p>
            <a:r>
              <a:rPr lang="en-US" altLang="zh-CN" sz="2000" b="1" dirty="0"/>
              <a:t>        if (p){ delete p; p = 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; m = 0; } 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909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0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虚函数：即用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定义的成员函数。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几乎所有函数都默认为虚函数。当基类对象指针或引用指向或引用不同类型派生类对象时，通过虚函数到基类或派生类中同名函数的映射实现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动态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动态多态：重载函数表现的是静态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多态性，虚函数表现的是动态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运行时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多态性：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重载函数是静态多态函数，通过静态绑定调用重载函数；虚函数是动态多态函数，通过动态绑定调用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虚映射到实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函数。动态绑定是程序运行时自己完成的，静态绑定是编译或操作系统完成的。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虚函数的动态绑定通过存储在对象中的一个指针完成，因此虚函数一定有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this(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指向这个对象）。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该指针指向虚函数入口地址表</a:t>
            </a:r>
            <a:r>
              <a:rPr lang="en-US" altLang="zh-CN" sz="2400" b="1" dirty="0">
                <a:latin typeface="Times New Roman" panose="02020603050405020304" pitchFamily="18" charset="0"/>
              </a:rPr>
              <a:t>VFT)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34395-A357-4A1C-97AE-3C6B3DFB6F9E}"/>
              </a:ext>
            </a:extLst>
          </p:cNvPr>
          <p:cNvSpPr txBox="1"/>
          <p:nvPr/>
        </p:nvSpPr>
        <p:spPr>
          <a:xfrm>
            <a:off x="901700" y="1514545"/>
            <a:ext cx="10210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A&amp; operator=(const </a:t>
            </a:r>
            <a:r>
              <a:rPr lang="en-US" altLang="zh-CN" sz="2000" b="1" dirty="0" err="1"/>
              <a:t>A&amp;a</a:t>
            </a:r>
            <a:r>
              <a:rPr lang="en-US" altLang="zh-CN" sz="2000" b="1" dirty="0"/>
              <a:t>) {//</a:t>
            </a:r>
            <a:r>
              <a:rPr lang="zh-CN" altLang="en-US" sz="2000" b="1" dirty="0"/>
              <a:t>浅拷贝移动构造不为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if (&amp;a == this) return *this;</a:t>
            </a:r>
          </a:p>
          <a:p>
            <a:r>
              <a:rPr lang="en-US" altLang="zh-CN" sz="2000" b="1" dirty="0"/>
              <a:t>        if (p) delete p;</a:t>
            </a:r>
          </a:p>
          <a:p>
            <a:r>
              <a:rPr lang="en-US" altLang="zh-CN" sz="2000" b="1" dirty="0"/>
              <a:t>        p = new int[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];	</a:t>
            </a:r>
          </a:p>
          <a:p>
            <a:r>
              <a:rPr lang="en-US" altLang="zh-CN" sz="2000" b="1" dirty="0"/>
              <a:t>        m = p ?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: 0;    	 </a:t>
            </a:r>
          </a:p>
          <a:p>
            <a:r>
              <a:rPr lang="en-US" altLang="zh-CN" sz="2000" b="1"/>
              <a:t>        for </a:t>
            </a:r>
            <a:r>
              <a:rPr lang="en-US" altLang="zh-CN" sz="2000" b="1" dirty="0"/>
              <a:t>(int x = 0; x &lt; m; x++) p[x] =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[x];</a:t>
            </a:r>
          </a:p>
          <a:p>
            <a:r>
              <a:rPr lang="en-US" altLang="zh-CN" sz="2000" b="1" dirty="0"/>
              <a:t>        return *this;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A&amp; operator=(A&amp;&amp; a) </a:t>
            </a:r>
            <a:r>
              <a:rPr lang="en-US" altLang="zh-CN" sz="2000" b="1" dirty="0" err="1"/>
              <a:t>noexcept</a:t>
            </a:r>
            <a:r>
              <a:rPr lang="en-US" altLang="zh-CN" sz="2000" b="1" dirty="0"/>
              <a:t>{//</a:t>
            </a:r>
            <a:r>
              <a:rPr lang="zh-CN" altLang="en-US" sz="2000" b="1" dirty="0"/>
              <a:t>浅拷贝移动构造不为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if (&amp;a == this) return *this;</a:t>
            </a:r>
          </a:p>
          <a:p>
            <a:r>
              <a:rPr lang="en-US" altLang="zh-CN" sz="2000" b="1" dirty="0"/>
              <a:t>        if (p) delete p;</a:t>
            </a:r>
          </a:p>
          <a:p>
            <a:r>
              <a:rPr lang="en-US" altLang="zh-CN" sz="2000" b="1" dirty="0"/>
              <a:t>        p =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;    m = p ?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: 0; //</a:t>
            </a:r>
            <a:r>
              <a:rPr lang="zh-CN" altLang="en-US" sz="2000" b="1" dirty="0"/>
              <a:t>移动语义：资源</a:t>
            </a:r>
            <a:r>
              <a:rPr lang="en-US" altLang="zh-CN" sz="2000" b="1" dirty="0" err="1"/>
              <a:t>a.p</a:t>
            </a:r>
            <a:r>
              <a:rPr lang="zh-CN" altLang="en-US" sz="2000" b="1" dirty="0"/>
              <a:t>转移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; 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= 0;       //</a:t>
            </a:r>
            <a:r>
              <a:rPr lang="zh-CN" altLang="en-US" sz="2000" b="1" dirty="0"/>
              <a:t>移动语义：资源</a:t>
            </a:r>
            <a:r>
              <a:rPr lang="en-US" altLang="zh-CN" sz="2000" b="1" dirty="0" err="1"/>
              <a:t>a.p</a:t>
            </a:r>
            <a:r>
              <a:rPr lang="zh-CN" altLang="en-US" sz="2000" b="1" dirty="0"/>
              <a:t>已经转移，故资源数量设为 </a:t>
            </a:r>
            <a:r>
              <a:rPr lang="en-US" altLang="zh-CN" sz="2000" b="1" dirty="0"/>
              <a:t>0</a:t>
            </a:r>
          </a:p>
          <a:p>
            <a:r>
              <a:rPr lang="en-US" altLang="zh-CN" sz="2000" b="1" dirty="0"/>
              <a:t>        return *this;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94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9D897D-D3B9-4591-B6AB-81E3077B3EC4}"/>
              </a:ext>
            </a:extLst>
          </p:cNvPr>
          <p:cNvSpPr txBox="1"/>
          <p:nvPr/>
        </p:nvSpPr>
        <p:spPr>
          <a:xfrm>
            <a:off x="977900" y="1568880"/>
            <a:ext cx="10375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 &amp;f(A&amp;&amp; x) {</a:t>
            </a:r>
          </a:p>
          <a:p>
            <a:r>
              <a:rPr lang="en-US" altLang="zh-CN" sz="2000" b="1" dirty="0"/>
              <a:t>    //A &amp;&amp;a= </a:t>
            </a:r>
            <a:r>
              <a:rPr lang="en-US" altLang="zh-CN" sz="2000" b="1" dirty="0" err="1"/>
              <a:t>static_cast</a:t>
            </a:r>
            <a:r>
              <a:rPr lang="en-US" altLang="zh-CN" sz="2000" b="1" dirty="0"/>
              <a:t>&lt;A&amp;&amp;&gt;(x); //a</a:t>
            </a:r>
            <a:r>
              <a:rPr lang="zh-CN" altLang="en-US" sz="2000" b="1" dirty="0"/>
              <a:t>引用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所引用的对象</a:t>
            </a:r>
            <a:r>
              <a:rPr lang="en-US" altLang="zh-CN" sz="2000" b="1" dirty="0"/>
              <a:t>; </a:t>
            </a:r>
          </a:p>
          <a:p>
            <a:r>
              <a:rPr lang="en-US" altLang="zh-CN" sz="2000" b="1" dirty="0"/>
              <a:t>    //return a;    //</a:t>
            </a:r>
            <a:r>
              <a:rPr lang="zh-CN" altLang="en-US" sz="2000" b="1" dirty="0"/>
              <a:t>返回</a:t>
            </a:r>
            <a:r>
              <a:rPr lang="en-US" altLang="zh-CN" sz="2000" b="1" dirty="0"/>
              <a:t>A&amp;</a:t>
            </a:r>
            <a:r>
              <a:rPr lang="zh-CN" altLang="en-US" sz="2000" b="1" dirty="0"/>
              <a:t>：参数有名有址，类型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自动转换为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都不负责析构</a:t>
            </a:r>
            <a:endParaRPr lang="en-US" altLang="zh-CN" sz="2000" b="1" dirty="0"/>
          </a:p>
          <a:p>
            <a:r>
              <a:rPr lang="en-US" altLang="zh-CN" sz="2000" b="1" dirty="0"/>
              <a:t>    return x;       //</a:t>
            </a:r>
            <a:r>
              <a:rPr lang="zh-CN" altLang="en-US" sz="2000" b="1" dirty="0"/>
              <a:t>结果同上述两条语句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void main() {     A &amp;c=f(A(30));   /</a:t>
            </a:r>
            <a:r>
              <a:rPr lang="zh-CN" altLang="en-US" sz="2000" b="1" dirty="0"/>
              <a:t>* 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引用</a:t>
            </a:r>
            <a:r>
              <a:rPr lang="en-US" altLang="zh-CN" sz="2000" b="1" dirty="0"/>
              <a:t>A(30</a:t>
            </a:r>
            <a:r>
              <a:rPr lang="zh-CN" altLang="en-US" sz="2000" b="1" dirty="0"/>
              <a:t>） *</a:t>
            </a:r>
            <a:r>
              <a:rPr lang="en-US" altLang="zh-CN" sz="2000" b="1" dirty="0"/>
              <a:t>/ }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499EB-E99B-4091-96FB-DC4E486A4B8C}"/>
              </a:ext>
            </a:extLst>
          </p:cNvPr>
          <p:cNvSpPr txBox="1"/>
          <p:nvPr/>
        </p:nvSpPr>
        <p:spPr>
          <a:xfrm>
            <a:off x="977899" y="3362919"/>
            <a:ext cx="101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在函数</a:t>
            </a:r>
            <a:r>
              <a:rPr lang="en-US" altLang="zh-CN" sz="2400" dirty="0"/>
              <a:t>f</a:t>
            </a:r>
            <a:r>
              <a:rPr lang="zh-CN" altLang="en-US" sz="2400" dirty="0"/>
              <a:t>中，移动构造或赋值新变量，不用反复释放和申请内存，提高了程序执行效率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5AD2E8-C1D0-4161-8025-6160BF30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8" y="4558894"/>
            <a:ext cx="990748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纯虚函数：不必定义函数体的虚函数，也可以重载、缺省参数、省略参数、内联等，相当于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定义格式：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 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函数原型</a:t>
            </a:r>
            <a:r>
              <a:rPr lang="en-US" altLang="zh-CN" sz="2400" b="1" dirty="0">
                <a:latin typeface="Times New Roman" panose="02020603050405020304" pitchFamily="18" charset="0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</a:t>
            </a:r>
            <a:r>
              <a:rPr lang="en-US" altLang="zh-CN" sz="2400" b="1" dirty="0">
                <a:latin typeface="Times New Roman" panose="02020603050405020304" pitchFamily="18" charset="0"/>
              </a:rPr>
              <a:t>(0</a:t>
            </a:r>
            <a:r>
              <a:rPr lang="zh-CN" altLang="en-US" sz="2400" b="1" dirty="0">
                <a:latin typeface="Times New Roman" panose="02020603050405020304" pitchFamily="18" charset="0"/>
              </a:rPr>
              <a:t>即函数体为空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，不能同时用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表示无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构造函数不能定义为虚函数，同样也不能定义为纯虚函数。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析构函数可以定义为虚函数，也可定义为纯虚函数。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函数体定义应在派生类中实现，成为非纯虚函数。</a:t>
            </a:r>
          </a:p>
        </p:txBody>
      </p:sp>
    </p:spTree>
    <p:extLst>
      <p:ext uri="{BB962C8B-B14F-4D97-AF65-F5344CB8AC3E}">
        <p14:creationId xmlns:p14="http://schemas.microsoft.com/office/powerpoint/2010/main" val="125473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27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抽象类：含有纯虚函数的类。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抽象类常用作派生类的基类，不应该有对象或类实例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如果派生类继承了抽象类的纯虚函数，却没有在派生类中重新定义该原型虚函数，或者派生类定义了基类所没有的纯虚函数，则派生类就会自动成为抽象类。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在多级派生的过程中，如果到某个派生类为止，所有纯虚函数都已在派生类中全部重新定义，则该派生类就会成为非抽象类（具体类）。</a:t>
            </a:r>
          </a:p>
        </p:txBody>
      </p:sp>
    </p:spTree>
    <p:extLst>
      <p:ext uri="{BB962C8B-B14F-4D97-AF65-F5344CB8AC3E}">
        <p14:creationId xmlns:p14="http://schemas.microsoft.com/office/powerpoint/2010/main" val="428862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1A7D3-95D7-4531-BB2D-692321557299}"/>
              </a:ext>
            </a:extLst>
          </p:cNvPr>
          <p:cNvSpPr txBox="1">
            <a:spLocks noChangeArrowheads="1"/>
          </p:cNvSpPr>
          <p:nvPr/>
        </p:nvSpPr>
        <p:spPr>
          <a:xfrm>
            <a:off x="635000" y="1485900"/>
            <a:ext cx="784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8.10】</a:t>
            </a:r>
            <a:r>
              <a:rPr lang="zh-CN" altLang="en-US" sz="2400" b="1" dirty="0"/>
              <a:t>多级派生中的抽象类与非抽象类用法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2FC3FEF-CF0E-4906-B272-6CE95089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946275"/>
            <a:ext cx="6477000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A{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被定义为抽象类</a:t>
            </a: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 void f1( )=0;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f2( )=0;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A::f1( ){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&lt;&lt;“A1”; }//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不是在派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A::f2( ){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&lt;&lt;"A2"; }//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生类中定义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public A{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重新定义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，未定义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为抽象类</a:t>
            </a: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f2( ) { this-&gt;A::f2( );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&lt;&lt;"B2"; 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C: public B{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 f1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均重定义，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为具体类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f1( 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&lt;&lt;“C1”; }//</a:t>
            </a:r>
            <a:r>
              <a:rPr lang="zh-CN" altLang="en-US" sz="2000" b="1" dirty="0">
                <a:latin typeface="Times New Roman" panose="02020603050405020304" pitchFamily="18" charset="0"/>
              </a:rPr>
              <a:t>自动成虚函数，但内联失败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D97F7DE-165D-41BD-BAE2-397523F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2095500"/>
            <a:ext cx="2819400" cy="23463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void main(void)</a:t>
            </a:r>
          </a:p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    C c;</a:t>
            </a:r>
          </a:p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    A *p=(A *)&amp;c;//p=&amp;c</a:t>
            </a:r>
          </a:p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    p-&gt;f1( );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C::f1( )</a:t>
            </a:r>
          </a:p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    p-&gt;f2( );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B::f2( )</a:t>
            </a:r>
          </a:p>
          <a:p>
            <a:pPr>
              <a:lnSpc>
                <a:spcPct val="105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抽象类不能定义或产生任何对象，包括用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创建的对象，故不能用作函数参数的类型和函数的返回类型（调用前后要产生该类型的对象）。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抽象类可作派生类的基类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，若定义相应的基类引用和指针，就可引用或指向非抽象派生类对象。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抽象类指针或引用可调用抽象类的纯虚函数，根据多态性，实际调用的应是该类的非抽象派生类的虚函数。如果该派生类没有重新定义被调虚函数，则会导致程序出现不可意料的运行错误。调用抽象类的普通函数成员不会出现该问题。</a:t>
            </a:r>
          </a:p>
        </p:txBody>
      </p:sp>
    </p:spTree>
    <p:extLst>
      <p:ext uri="{BB962C8B-B14F-4D97-AF65-F5344CB8AC3E}">
        <p14:creationId xmlns:p14="http://schemas.microsoft.com/office/powerpoint/2010/main" val="418858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27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抽象类：含有纯虚函数的类。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抽象类常用作派生类的基类，不应该有对象或类实例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如果派生类继承了抽象类的纯虚函数，却没有在派生类中重新定义该原型虚函数，或者派生类定义了基类所没有的纯虚函数，则派生类就会自动成为抽象类。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在多级派生的过程中，如果到某个派生类为止，所有纯虚函数都已在派生类中全部重新定义，则该派生类就会成为非抽象类（具体类）。</a:t>
            </a:r>
          </a:p>
        </p:txBody>
      </p:sp>
    </p:spTree>
    <p:extLst>
      <p:ext uri="{BB962C8B-B14F-4D97-AF65-F5344CB8AC3E}">
        <p14:creationId xmlns:p14="http://schemas.microsoft.com/office/powerpoint/2010/main" val="56053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89ED8B-E3D5-47CD-A105-04FB0B246F8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8.11】</a:t>
            </a:r>
            <a:r>
              <a:rPr lang="zh-CN" altLang="en-US" sz="2400" b="1" dirty="0"/>
              <a:t>本例说明抽象类不能产生对象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EA1F91E-EC8B-4C1A-8054-3D7D5B3F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25650"/>
            <a:ext cx="3810000" cy="465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为抽象类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 void f1( )=0;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f2( ) { 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B: A{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的非抽象子类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f1( ){ 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 f( ); 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，返回类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意味着抽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象类要产生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int g(A  x);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，调用时要传递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类的对象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36D6220-03CB-432B-B35C-102984F8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81200"/>
            <a:ext cx="3962400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A &amp;h(A &amp;y);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，可以引用非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抽象子类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的对象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void main(void)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A a;   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，抽象类不能产生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对象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A *p;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//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，可以指向非抽象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子类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的对象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p-&gt;f1( );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，运行时无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A::f1( 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//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指向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类对象则正确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p-&gt;f2( );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，调用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A::f2( 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94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81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内存管理函数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可以为抽象类分配空间，但不调用构造函数，因此，内存管理函数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实质上不产生抽象类对象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没有填好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。只有成功地构造了某个类的对象，才能通过抽象类指针或引用访问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(VFT),</a:t>
            </a:r>
            <a:r>
              <a:rPr lang="zh-CN" altLang="en-US" sz="2400" b="1" dirty="0">
                <a:latin typeface="Times New Roman" panose="02020603050405020304" pitchFamily="18" charset="0"/>
              </a:rPr>
              <a:t>进而通过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调用这个类的虚函数。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作为抽象级别最高的类，主要用于定义派生类共有的数据和函数成员。抽象类的纯虚函数没有函数体，意味目前尚无法描述该函数的功能。例如，如果图形是点、线和圆等类的抽象类，那么抽象类的绘图函数就无法绘出具体的图形。 </a:t>
            </a:r>
          </a:p>
        </p:txBody>
      </p:sp>
    </p:spTree>
    <p:extLst>
      <p:ext uri="{BB962C8B-B14F-4D97-AF65-F5344CB8AC3E}">
        <p14:creationId xmlns:p14="http://schemas.microsoft.com/office/powerpoint/2010/main" val="866608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纯虚函数和虚函数都能定义成另一个类的成员友元。由于纯虚函数一般不会定义函数体，故纯虚函数一般不要定义为其他类的成员友元。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的友元，那么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就可以访问类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的所有成员，但是，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并不能访问从类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派生的类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的所有成员，除非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也定义为类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的友元或者类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就是类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。（即友元对派生不具备传递性） </a:t>
            </a:r>
          </a:p>
        </p:txBody>
      </p:sp>
    </p:spTree>
    <p:extLst>
      <p:ext uri="{BB962C8B-B14F-4D97-AF65-F5344CB8AC3E}">
        <p14:creationId xmlns:p14="http://schemas.microsoft.com/office/powerpoint/2010/main" val="11148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82173-98EC-48DA-B63F-A6AC1C9A6EED}"/>
              </a:ext>
            </a:extLst>
          </p:cNvPr>
          <p:cNvSpPr txBox="1"/>
          <p:nvPr/>
        </p:nvSpPr>
        <p:spPr>
          <a:xfrm>
            <a:off x="965200" y="2131537"/>
            <a:ext cx="105156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&lt;iostream&gt;</a:t>
            </a:r>
          </a:p>
          <a:p>
            <a:r>
              <a:rPr lang="en-US" altLang="zh-CN" sz="2000" b="1" dirty="0"/>
              <a:t>using namespace std;</a:t>
            </a:r>
          </a:p>
          <a:p>
            <a:r>
              <a:rPr lang="en-US" altLang="zh-CN" sz="2000" b="1" dirty="0"/>
              <a:t>class POINT2D{</a:t>
            </a:r>
          </a:p>
          <a:p>
            <a:r>
              <a:rPr lang="en-US" altLang="zh-CN" sz="2000" b="1" dirty="0"/>
              <a:t>    int  x, y;</a:t>
            </a:r>
          </a:p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getx</a:t>
            </a:r>
            <a:r>
              <a:rPr lang="en-US" altLang="zh-CN" sz="2000" b="1" dirty="0"/>
              <a:t>( ) { return x; }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gety</a:t>
            </a:r>
            <a:r>
              <a:rPr lang="en-US" altLang="zh-CN" sz="2000" b="1" dirty="0"/>
              <a:t>( ) { return y; }</a:t>
            </a:r>
          </a:p>
          <a:p>
            <a:r>
              <a:rPr lang="en-US" altLang="zh-CN" sz="2000" b="1" dirty="0"/>
              <a:t>    virtual POINT2D* show( 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&lt;&lt;"Show a point\n"; return this;} //</a:t>
            </a:r>
            <a:r>
              <a:rPr lang="zh-CN" altLang="en-US" sz="2000" b="1" dirty="0"/>
              <a:t>定义虚函数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POINT2D(int x, int y) { POINT2D::x=x; POINT2D::y=y; }</a:t>
            </a:r>
          </a:p>
          <a:p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class CIRCLE: public POINT2D{	//POINT2D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CIRCE</a:t>
            </a:r>
            <a:r>
              <a:rPr lang="zh-CN" altLang="en-US" sz="2000" b="1" dirty="0"/>
              <a:t>满足父子关系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int r;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0FB7CE-5805-4093-BF9E-5DEE6D03E161}"/>
              </a:ext>
            </a:extLst>
          </p:cNvPr>
          <p:cNvSpPr txBox="1"/>
          <p:nvPr/>
        </p:nvSpPr>
        <p:spPr>
          <a:xfrm>
            <a:off x="838200" y="1711045"/>
            <a:ext cx="820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8.1】</a:t>
            </a:r>
            <a:r>
              <a:rPr lang="zh-CN" altLang="en-US" dirty="0"/>
              <a:t>定义父类</a:t>
            </a:r>
            <a:r>
              <a:rPr lang="en-US" altLang="zh-CN" dirty="0"/>
              <a:t>POINT2D</a:t>
            </a:r>
            <a:r>
              <a:rPr lang="zh-CN" altLang="en-US" dirty="0"/>
              <a:t>和子类</a:t>
            </a:r>
            <a:r>
              <a:rPr lang="en-US" altLang="zh-CN" dirty="0"/>
              <a:t>CIRCLE</a:t>
            </a:r>
            <a:r>
              <a:rPr lang="zh-CN" altLang="en-US" dirty="0"/>
              <a:t>的绘图函数成员</a:t>
            </a:r>
            <a:r>
              <a:rPr lang="en-US" altLang="zh-CN" dirty="0"/>
              <a:t>show()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76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9E0FA4-4339-4772-8272-C8632B37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8.13】</a:t>
            </a:r>
            <a:r>
              <a:rPr lang="zh-CN" altLang="en-US" sz="2400" b="1" dirty="0"/>
              <a:t>说明纯虚函数和虚函数定义为友元的用法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60A8C1B-DE49-4411-B810-8977DB58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968500"/>
            <a:ext cx="4114800" cy="471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using namespace std;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f1(C &amp;c)=0;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f2(C &amp;c);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A{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f1(C &amp;c);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//f1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自动成虚函数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char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允许但无意义，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无函数体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A::f1(C &amp;c);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A::f2(C &amp;c);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2D5FFEF-3A73-4BA9-952C-C83CEF10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1943100"/>
            <a:ext cx="411480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C(char c) { C::c=c;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A::f1(C &amp;c)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&lt;&lt;"B outputs 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A::f2(C &amp;c)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&lt;&lt;"A outputs 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B::f1(C &amp;c)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;}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//×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B::f1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b="1" dirty="0">
                <a:solidFill>
                  <a:schemeClr val="hlink"/>
                </a:solidFill>
              </a:rPr>
              <a:t>C</a:t>
            </a:r>
            <a:r>
              <a:rPr lang="zh-CN" altLang="en-US" b="1" dirty="0">
                <a:solidFill>
                  <a:schemeClr val="hlink"/>
                </a:solidFill>
              </a:rPr>
              <a:t>的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友元，不能访问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c.c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 void){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B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C c('C');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*p=(A *) new B;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p-&gt;f1(c);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B::f1(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p-&gt;f2(c);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A::f2(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78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8.5  </a:t>
            </a:r>
            <a:r>
              <a:rPr lang="zh-CN" altLang="en-US" dirty="0"/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虚函数动态绑定：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使用虚函数地址表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(VFT)</a:t>
            </a:r>
            <a:r>
              <a:rPr lang="zh-CN" altLang="en-US" sz="2400" b="1" dirty="0">
                <a:latin typeface="Times New Roman" panose="02020603050405020304" pitchFamily="18" charset="0"/>
              </a:rPr>
              <a:t>来实现虚函数的动态绑定。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是一个函数指针列表，存放对象的所有虚函数的入口地址。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编译程序为有虚函数的类创建一个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，其首地址通常存放在对象的起始单元中。调用虚函数的对象通过起始单元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动态绑定相应的函数成员，从而使虚函数随调用对象的不同而表现多态特性。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动态绑定比静态绑定多一次地址访问，在一定程度上降低了程序的执行效率，但同虚函数的多态特性带来的优点相比，效率降低所产生的影响是微不足道的。</a:t>
            </a:r>
          </a:p>
        </p:txBody>
      </p:sp>
    </p:spTree>
    <p:extLst>
      <p:ext uri="{BB962C8B-B14F-4D97-AF65-F5344CB8AC3E}">
        <p14:creationId xmlns:p14="http://schemas.microsoft.com/office/powerpoint/2010/main" val="234352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8.5  </a:t>
            </a:r>
            <a:r>
              <a:rPr lang="zh-CN" altLang="en-US" dirty="0"/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3562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虚函数动态绑定过程：设基类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和派生类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对应的虚函数表分别为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VFTA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VFTB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。则派生类对象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的虚函数动态绑定过程如下：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对象构造：先将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的起始单元，在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类构造函数的函数体执行前甚至初试化前，使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绑定，可使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的虚函数；在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类构造函数的函数体执行前（甚至初试化前），将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的起始单元，使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绑定，可使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对象使用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生成期间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的起始单元指向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对象析构：由于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的起始单元已指向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，故析构函数调用的是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的虚函数；然后将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的起始单元，使基类析构函数调用的虚函数与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绑定，使基类析构函数调用基类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8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3CDF40-8FF6-45B4-8E81-765281285B93}"/>
              </a:ext>
            </a:extLst>
          </p:cNvPr>
          <p:cNvSpPr txBox="1"/>
          <p:nvPr/>
        </p:nvSpPr>
        <p:spPr>
          <a:xfrm>
            <a:off x="590550" y="1428393"/>
            <a:ext cx="6184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#include &lt;iostream&gt;//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8.14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using namespace std;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class A {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c( ){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&lt;&lt;"Construct A\n";   }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d( ){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&lt;&lt;"Deconstruct A\n"; }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e( ){ 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public: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A( ){ c( ); 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~A( ){ d( ); 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class B: A{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c( ){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&lt;&lt;"Construct B\n";   }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d( ){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&lt;&lt;"Deconstruct B\n"; }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public: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B( ){ c( ); };	//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等价于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B( ): A( ){ c( ); 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~B( ){ d( ); 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};</a:t>
            </a:r>
            <a:endParaRPr lang="zh-CN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54D404C-3189-437E-A52B-03144DF7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394557"/>
            <a:ext cx="3429000" cy="1835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main(void){  B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;  }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输出结果：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 A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 B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Deconstruct B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Deconstruct A</a:t>
            </a:r>
          </a:p>
        </p:txBody>
      </p:sp>
      <p:pic>
        <p:nvPicPr>
          <p:cNvPr id="1026" name="图片 3">
            <a:extLst>
              <a:ext uri="{FF2B5EF4-FFF2-40B4-BE49-F238E27FC236}">
                <a16:creationId xmlns:a16="http://schemas.microsoft.com/office/drawing/2014/main" id="{0178767B-7F92-44A1-A12E-872023FD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564659"/>
            <a:ext cx="3429000" cy="216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8.6   </a:t>
            </a:r>
            <a:r>
              <a:rPr lang="zh-CN" altLang="en-US" dirty="0"/>
              <a:t>有虚函数时的内存布局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派生类的存储空间由基类和派生类的非静态数据成员构成。当基类或派生类包含虚函数或纯虚函数时，派生类的存储空间还包括虚函数入口地址表首址所占存储单元。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如果基类定义了虚函数或者纯虚函数，则派生类对象将其起始单元作为共享单元，用于存放基类和派生类的虚函数地址表首址。 		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7.10】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如果基类没有定义虚函数，而派生类定义了虚函数，则派生类的存储空间由三部分组成：第一部分为基类存储空间，第二部分为派生类虚函数入口地址表首址，第三部分为该派生类新定义的数据成员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8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BE882-D48F-450F-BBE8-7578F21582BD}"/>
              </a:ext>
            </a:extLst>
          </p:cNvPr>
          <p:cNvSpPr txBox="1"/>
          <p:nvPr/>
        </p:nvSpPr>
        <p:spPr>
          <a:xfrm>
            <a:off x="965200" y="2044702"/>
            <a:ext cx="10668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getr</a:t>
            </a:r>
            <a:r>
              <a:rPr lang="en-US" altLang="zh-CN" sz="2000" b="1" dirty="0"/>
              <a:t>( ) { return r; }</a:t>
            </a:r>
          </a:p>
          <a:p>
            <a:r>
              <a:rPr lang="en-US" altLang="zh-CN" sz="2000" b="1" dirty="0"/>
              <a:t>    CIRCLE* show( 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&lt;&lt;"Show a circle\n"; return this;}//</a:t>
            </a:r>
            <a:r>
              <a:rPr lang="zh-CN" altLang="en-US" sz="2000" b="1" dirty="0"/>
              <a:t>原型“相容”，自动成为虚函数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CIRCLE(int x, int y, int r):POINT2D(x, y) { CIRCLE::r=r; }</a:t>
            </a:r>
          </a:p>
          <a:p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void main(void)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CIRCLE c(3, 7, 8);</a:t>
            </a:r>
          </a:p>
          <a:p>
            <a:r>
              <a:rPr lang="en-US" altLang="zh-CN" sz="2000" b="1" dirty="0"/>
              <a:t>    POINT2D *p=&amp;c;			//</a:t>
            </a:r>
            <a:r>
              <a:rPr lang="zh-CN" altLang="en-US" sz="2000" b="1" dirty="0"/>
              <a:t>父类指针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可以直接指向子类对象</a:t>
            </a:r>
            <a:r>
              <a:rPr lang="en-US" altLang="zh-CN" sz="2000" b="1" dirty="0"/>
              <a:t>c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&lt;&lt;"The circle with radius "&lt;&lt;</a:t>
            </a:r>
            <a:r>
              <a:rPr lang="en-US" altLang="zh-CN" sz="2000" b="1" dirty="0" err="1"/>
              <a:t>c.getr</a:t>
            </a:r>
            <a:r>
              <a:rPr lang="en-US" altLang="zh-CN" sz="2000" b="1" dirty="0"/>
              <a:t>( );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 is at ("&lt;&lt;p-&gt;</a:t>
            </a:r>
            <a:r>
              <a:rPr lang="en-US" altLang="zh-CN" sz="2000" b="1" dirty="0" err="1"/>
              <a:t>getx</a:t>
            </a:r>
            <a:r>
              <a:rPr lang="en-US" altLang="zh-CN" sz="2000" b="1" dirty="0"/>
              <a:t>( )&lt;&lt;", "&lt;&lt;p-&gt;</a:t>
            </a:r>
            <a:r>
              <a:rPr lang="en-US" altLang="zh-CN" sz="2000" b="1" dirty="0" err="1"/>
              <a:t>gety</a:t>
            </a:r>
            <a:r>
              <a:rPr lang="en-US" altLang="zh-CN" sz="2000" b="1" dirty="0"/>
              <a:t>( )&lt;&lt;")\n";</a:t>
            </a:r>
          </a:p>
          <a:p>
            <a:r>
              <a:rPr lang="en-US" altLang="zh-CN" sz="2000" b="1" dirty="0"/>
              <a:t>    p-&gt;show( );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0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虚函数必须是类的成员函数，非成员函数不能说明为虚函数，普通函数如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不能说明为虚函数（与编译器有关）。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虚函数一般在基类的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latin typeface="Times New Roman" panose="02020603050405020304" pitchFamily="18" charset="0"/>
              </a:rPr>
              <a:t>部分。在派生类中重新定义成员函数时，函数原型必须完全相同；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虚函数只有在具有继承关系的类层次结构中定义才有意义，否则引起额外开销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一般用父类指针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访问虚函数。根据父类指针所指对象类型的不同，动态绑定相应对象的虚函数；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虚函数的动态多态性</a:t>
            </a:r>
            <a:r>
              <a:rPr lang="en-US" altLang="zh-CN" sz="2400" b="1" dirty="0">
                <a:latin typeface="Times New Roman" panose="02020603050405020304" pitchFamily="18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221439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虚函数有隐含的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参数，参数表后可出现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，静态函数成员没有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参数，不能定义为虚函数：即不能有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 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之类的说明；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构造函数构造对象的类型是确定的，不需根据类型表现出多态性，故不能定义为虚函数；析构函数可通过父类指针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调用，父类指针指向的对象类型可能是不确定的，因此析构函数可定义为虚函数。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一旦父类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定义了虚函数，即使没有“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virtual”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声明，所有派生类中原型相同的非静态成员函数自动成为虚函数；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虚函数特性的无限传递性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5791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21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虚函数同普通函数成员一样，可声明为或自动成为</a:t>
            </a:r>
            <a:r>
              <a:rPr lang="en-US" altLang="zh-CN" sz="2400" b="1" dirty="0">
                <a:latin typeface="Times New Roman" panose="02020603050405020304" pitchFamily="18" charset="0"/>
              </a:rPr>
              <a:t>inline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函数，也可重载、缺省和省略参数。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虚函数能根据对象类型适当地绑定函数成员，且绑定函数成员的效率非常之高，因此，最好将普通函数成员全部定义为虚函数。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注意：虚函数主要通过基类和派生类表现出多态特性，由于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union</a:t>
            </a:r>
            <a:r>
              <a:rPr lang="zh-CN" altLang="en-US" sz="2400" b="1" dirty="0">
                <a:latin typeface="Times New Roman" panose="02020603050405020304" pitchFamily="18" charset="0"/>
              </a:rPr>
              <a:t>既不能定义基类又不能定义派生类，故不能在</a:t>
            </a:r>
            <a:r>
              <a:rPr lang="en-US" altLang="zh-CN" sz="2400" b="1" dirty="0">
                <a:latin typeface="Times New Roman" panose="02020603050405020304" pitchFamily="18" charset="0"/>
              </a:rPr>
              <a:t>union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中定义虚函数。</a:t>
            </a:r>
          </a:p>
        </p:txBody>
      </p:sp>
    </p:spTree>
    <p:extLst>
      <p:ext uri="{BB962C8B-B14F-4D97-AF65-F5344CB8AC3E}">
        <p14:creationId xmlns:p14="http://schemas.microsoft.com/office/powerpoint/2010/main" val="195216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7CCAB6-19AE-41A9-8193-91EF00EFA48E}"/>
              </a:ext>
            </a:extLst>
          </p:cNvPr>
          <p:cNvSpPr txBox="1"/>
          <p:nvPr/>
        </p:nvSpPr>
        <p:spPr>
          <a:xfrm>
            <a:off x="933450" y="1486557"/>
            <a:ext cx="103314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&lt;iostream&gt;			//【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8.2】</a:t>
            </a:r>
            <a:r>
              <a:rPr lang="zh-CN" altLang="en-US" sz="2000" b="1" dirty="0"/>
              <a:t>虚函数的使用方法</a:t>
            </a:r>
            <a:endParaRPr lang="en-US" altLang="zh-CN" sz="2000" b="1" dirty="0"/>
          </a:p>
          <a:p>
            <a:r>
              <a:rPr lang="en-US" altLang="zh-CN" sz="2000" b="1" dirty="0"/>
              <a:t>using namespace std;</a:t>
            </a:r>
          </a:p>
          <a:p>
            <a:r>
              <a:rPr lang="en-US" altLang="zh-CN" sz="2000" b="1" dirty="0"/>
              <a:t>struct A{</a:t>
            </a:r>
          </a:p>
          <a:p>
            <a:r>
              <a:rPr lang="en-US" altLang="zh-CN" sz="2000" b="1" dirty="0"/>
              <a:t>    virtual void f1( 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&lt;&lt;"A::f1\n"; };	//</a:t>
            </a:r>
            <a:r>
              <a:rPr lang="zh-CN" altLang="en-US" sz="2000" b="1" dirty="0"/>
              <a:t>定义虚函数</a:t>
            </a:r>
            <a:r>
              <a:rPr lang="en-US" altLang="zh-CN" sz="2000" b="1" dirty="0"/>
              <a:t>f1()</a:t>
            </a:r>
          </a:p>
          <a:p>
            <a:r>
              <a:rPr lang="en-US" altLang="zh-CN" sz="2000" b="1" dirty="0"/>
              <a:t>    virtual void f2( 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&lt;&lt;"A::f2\n"; };	//this</a:t>
            </a:r>
            <a:r>
              <a:rPr lang="zh-CN" altLang="en-US" sz="2000" b="1" dirty="0"/>
              <a:t>指向基类对象，定义虚函数</a:t>
            </a:r>
            <a:r>
              <a:rPr lang="en-US" altLang="zh-CN" sz="2000" b="1" dirty="0"/>
              <a:t>f2()</a:t>
            </a:r>
          </a:p>
          <a:p>
            <a:r>
              <a:rPr lang="en-US" altLang="zh-CN" sz="2000" b="1" dirty="0"/>
              <a:t>    virtual void f3( 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&lt;&lt;"A::f3\n"; };	//</a:t>
            </a:r>
            <a:r>
              <a:rPr lang="zh-CN" altLang="en-US" sz="2000" b="1" dirty="0"/>
              <a:t>定义虚函数</a:t>
            </a:r>
            <a:r>
              <a:rPr lang="en-US" altLang="zh-CN" sz="2000" b="1" dirty="0"/>
              <a:t>f3()</a:t>
            </a:r>
          </a:p>
          <a:p>
            <a:r>
              <a:rPr lang="en-US" altLang="zh-CN" sz="2000" b="1" dirty="0"/>
              <a:t>    virtual void f4( 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&lt;&lt;"A::f4\n"; };	//</a:t>
            </a:r>
            <a:r>
              <a:rPr lang="zh-CN" altLang="en-US" sz="2000" b="1" dirty="0"/>
              <a:t>定义虚函数</a:t>
            </a:r>
            <a:r>
              <a:rPr lang="en-US" altLang="zh-CN" sz="2000" b="1" dirty="0"/>
              <a:t>f4()</a:t>
            </a:r>
          </a:p>
          <a:p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class B: public A{   //A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满足父子关系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virtual void f1( ){//virtual</a:t>
            </a:r>
            <a:r>
              <a:rPr lang="zh-CN" altLang="en-US" sz="2000" b="1" dirty="0"/>
              <a:t>可省略，</a:t>
            </a:r>
            <a:r>
              <a:rPr lang="en-US" altLang="zh-CN" sz="2000" b="1" dirty="0"/>
              <a:t>f1()</a:t>
            </a:r>
            <a:r>
              <a:rPr lang="zh-CN" altLang="en-US" sz="2000" b="1" dirty="0"/>
              <a:t>自动成为虚函数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&lt;&lt;"B::f1\n"; </a:t>
            </a:r>
          </a:p>
          <a:p>
            <a:r>
              <a:rPr lang="en-US" altLang="zh-CN" sz="2000" b="1" dirty="0"/>
              <a:t>    };</a:t>
            </a:r>
          </a:p>
          <a:p>
            <a:r>
              <a:rPr lang="en-US" altLang="zh-CN" sz="2000" b="1" dirty="0"/>
              <a:t>    void f2( ) { 	     //</a:t>
            </a:r>
            <a:r>
              <a:rPr lang="zh-CN" altLang="en-US" sz="2000" b="1" dirty="0"/>
              <a:t>除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指向派生类对象外，</a:t>
            </a:r>
            <a:r>
              <a:rPr lang="en-US" altLang="zh-CN" sz="2000" b="1" dirty="0"/>
              <a:t>f2()</a:t>
            </a:r>
            <a:r>
              <a:rPr lang="zh-CN" altLang="en-US" sz="2000" b="1" dirty="0"/>
              <a:t>和基类函数原型相同，自动成为虚函数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&lt;&lt;"B::f2\n"; </a:t>
            </a:r>
          </a:p>
          <a:p>
            <a:r>
              <a:rPr lang="en-US" altLang="zh-CN" sz="2000" b="1" dirty="0"/>
              <a:t>    };</a:t>
            </a:r>
          </a:p>
          <a:p>
            <a:r>
              <a:rPr lang="en-US" altLang="zh-CN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633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305F6-96A4-41B4-BD64-FF5E8D3E695F}"/>
              </a:ext>
            </a:extLst>
          </p:cNvPr>
          <p:cNvSpPr txBox="1"/>
          <p:nvPr/>
        </p:nvSpPr>
        <p:spPr>
          <a:xfrm>
            <a:off x="838200" y="1601788"/>
            <a:ext cx="1008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 C: B{	     //B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不满足父子关系，故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也不满足父子关系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void f4( ) { 	     //f4()</a:t>
            </a:r>
            <a:r>
              <a:rPr lang="zh-CN" altLang="en-US" sz="2000" b="1" dirty="0"/>
              <a:t>自动成为虚函数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&lt;&lt;"C::f4\n"; </a:t>
            </a:r>
          </a:p>
          <a:p>
            <a:r>
              <a:rPr lang="en-US" altLang="zh-CN" sz="2000" b="1" dirty="0"/>
              <a:t>    };</a:t>
            </a:r>
          </a:p>
          <a:p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void main(void)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C  </a:t>
            </a:r>
            <a:r>
              <a:rPr lang="en-US" altLang="zh-CN" sz="2000" b="1" dirty="0" err="1"/>
              <a:t>c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A *p=(A *)&amp;c;	//A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不满足父子关系，需要进行强制类型转换</a:t>
            </a:r>
            <a:endParaRPr lang="en-US" altLang="zh-CN" sz="2000" b="1" dirty="0"/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p-&gt;f1(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B::f1( )</a:t>
            </a:r>
          </a:p>
          <a:p>
            <a:r>
              <a:rPr lang="en-US" altLang="zh-CN" sz="2000" b="1" dirty="0"/>
              <a:t>    p-&gt;f2(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B::f2( )</a:t>
            </a:r>
          </a:p>
          <a:p>
            <a:r>
              <a:rPr lang="en-US" altLang="zh-CN" sz="2000" b="1" dirty="0"/>
              <a:t>    p-&gt;f3(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A::f3( )</a:t>
            </a:r>
          </a:p>
          <a:p>
            <a:r>
              <a:rPr lang="en-US" altLang="zh-CN" sz="2000" b="1" dirty="0"/>
              <a:t>    p-&gt;f4(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C::f4( )</a:t>
            </a:r>
          </a:p>
          <a:p>
            <a:r>
              <a:rPr lang="en-US" altLang="zh-CN" sz="2000" b="1" dirty="0"/>
              <a:t>    p-&gt;A::f2( );		//</a:t>
            </a:r>
            <a:r>
              <a:rPr lang="zh-CN" altLang="en-US" sz="2000" b="1" dirty="0"/>
              <a:t>明确调用实函数</a:t>
            </a:r>
            <a:r>
              <a:rPr lang="en-US" altLang="zh-CN" sz="2000" b="1" dirty="0"/>
              <a:t>A::f2( )</a:t>
            </a:r>
          </a:p>
          <a:p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3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5681</Words>
  <Application>Microsoft Office PowerPoint</Application>
  <PresentationFormat>宽屏</PresentationFormat>
  <Paragraphs>383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隶书</vt:lpstr>
      <vt:lpstr>新宋体</vt:lpstr>
      <vt:lpstr>Arial</vt:lpstr>
      <vt:lpstr>Times New Roman</vt:lpstr>
      <vt:lpstr>Wingdings</vt:lpstr>
      <vt:lpstr>Office 主题​​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450</cp:revision>
  <dcterms:created xsi:type="dcterms:W3CDTF">2020-04-22T10:23:54Z</dcterms:created>
  <dcterms:modified xsi:type="dcterms:W3CDTF">2020-10-04T13:55:28Z</dcterms:modified>
</cp:coreProperties>
</file>