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1" r:id="rId3"/>
    <p:sldId id="372" r:id="rId4"/>
    <p:sldId id="376" r:id="rId5"/>
    <p:sldId id="377" r:id="rId6"/>
    <p:sldId id="373" r:id="rId7"/>
    <p:sldId id="375" r:id="rId8"/>
    <p:sldId id="399" r:id="rId9"/>
    <p:sldId id="400" r:id="rId10"/>
    <p:sldId id="398" r:id="rId11"/>
    <p:sldId id="401" r:id="rId12"/>
    <p:sldId id="402" r:id="rId13"/>
    <p:sldId id="403" r:id="rId14"/>
    <p:sldId id="378" r:id="rId15"/>
    <p:sldId id="379" r:id="rId16"/>
    <p:sldId id="380" r:id="rId17"/>
    <p:sldId id="381" r:id="rId18"/>
    <p:sldId id="404" r:id="rId19"/>
    <p:sldId id="382" r:id="rId20"/>
    <p:sldId id="405" r:id="rId21"/>
    <p:sldId id="406" r:id="rId22"/>
    <p:sldId id="38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0CF0C-C475-4597-B975-761023AE0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B7B5FE-657F-4D8B-84E3-E536CCD64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FAACB-5D95-4341-8E03-190B0476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D607A-C6EE-4D13-8E7B-0EDF0431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8F028-0370-44F9-A9C1-3B00EA53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7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B3D22-F3CA-4388-B307-CD410D37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48CEA9-13AA-475A-A86D-2F07E97FD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7C104-755C-4E0D-9F81-A888604E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0B4F1-94C5-4B38-8BBC-AB306924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26C39-16EC-4296-BF5E-FEB96E71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80373B-42B1-4F77-9762-3C13FFB14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7513F6-E5B9-47AB-AE23-22C67255A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5392D-DCDE-4D68-B1E9-730B2BE2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3CDE0-0D96-4F89-9406-34623574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9C6AB-9F40-41ED-A2EF-05E41758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FC112-8DDA-424A-8687-9B08C0F2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B34B4-F529-479F-8D3D-638208EC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F4AA9-D021-46EA-92FF-75A1EE98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398F7-9E36-4728-B2D9-613DBB61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505C4-5F65-4F3A-BC56-CDC583E1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0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DAFFF-1FD0-49A4-ABC8-C6B3BCCF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89BB2-69D8-4AEC-9DA6-59545E60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21129-1CE0-4747-9A14-F9136DD5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FE072-2FB1-43AE-920C-5C7CFCFB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E1053-7032-4F3B-953F-99BEA37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6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29E13-2A25-4E8A-8D6A-3D8F0087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7B380-0545-4A23-A627-821B53F64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A65105-301E-4376-9902-AA7FB720E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762A9-08E1-40A9-8209-F190BB32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84DA0-3903-4EED-941D-4CD4068B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55038-3152-49B8-B12B-6C0C2561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2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3C9AB-7816-46C9-8626-C82D5599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8DD6A-22B3-42BE-86F7-5571FCAF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4259E3-A6F7-4163-B36C-A0CD3161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05018B-3435-4D69-9FE6-C24A90CA8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8F1995-AA67-4C7F-953C-F1D51CF79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ADC97C-91A9-41E5-BC8F-23F7B4CC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59A81E-6710-4AB7-8C28-B9F5FAB1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5CB70-63F3-44A8-AA4B-0F3D6898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2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2E9F9-1E38-4E49-80E4-243A184B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ECDB1F-C0A8-481F-BC96-1D0BA310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46FF67-8CFB-454F-B47C-BB280741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E252D3-E73D-48DD-9431-DE99E94C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0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654011-230D-4A0C-AF29-B14A77EF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8A4FE-5206-4BB1-AB85-473ED288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50D088-C531-48B5-AE41-2B221EC7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C78DB-51CF-4FA9-B53E-FE1F9320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B8352-0694-4CBC-83D4-FAB43289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9AA069-C76B-484B-AE2F-2B81413B1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3AAC2-59E6-47B2-A4C9-A7653A73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25DDE-C59F-48F4-B077-0BB817E3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0200E-8EA2-45D8-959D-94A11256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60032-65D6-4CF1-BE29-B7AAF208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4ADBB6-84E9-4DFE-AF51-FD1D931C3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DEF10-CA04-4BD5-9028-E99698393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71394-226A-4C6E-8662-5A59A2E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0503B-4B4C-4709-BEA5-E0D3B3E5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6B1C9-2E73-40D7-84DE-8722119B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3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62292C-D63E-43C6-BEE6-7859A615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D22FE6-45C3-4A8F-957E-C710D2A1B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21465-63E9-43E4-AFA8-64101752F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32EFA-BE2A-40A7-A0E8-44F720E634F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B7F57-5C28-44F9-BD9D-A46592A8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604EA-7B0E-4EE1-90EB-A235A0EEC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2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53150-BEC9-4ECB-B4DD-8BAF2D565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6D3A65-6862-43F3-B0B7-10205FFD7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0254CA-192B-4969-915C-E83C3C3AB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C9F472-CBA2-4177-8CA7-DD302FC90870}"/>
              </a:ext>
            </a:extLst>
          </p:cNvPr>
          <p:cNvSpPr/>
          <p:nvPr/>
        </p:nvSpPr>
        <p:spPr>
          <a:xfrm>
            <a:off x="3573710" y="1359673"/>
            <a:ext cx="83806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程序设计精要教程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F85761-B2E6-4E27-8353-63D7D448F057}"/>
              </a:ext>
            </a:extLst>
          </p:cNvPr>
          <p:cNvSpPr/>
          <p:nvPr/>
        </p:nvSpPr>
        <p:spPr>
          <a:xfrm>
            <a:off x="6600253" y="4703544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华中科技大学</a:t>
            </a:r>
          </a:p>
        </p:txBody>
      </p:sp>
    </p:spTree>
    <p:extLst>
      <p:ext uri="{BB962C8B-B14F-4D97-AF65-F5344CB8AC3E}">
        <p14:creationId xmlns:p14="http://schemas.microsoft.com/office/powerpoint/2010/main" val="171399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67DAD3A-7A54-43F6-985A-29E1C1DD0BE3}"/>
              </a:ext>
            </a:extLst>
          </p:cNvPr>
          <p:cNvSpPr txBox="1">
            <a:spLocks noChangeArrowheads="1"/>
          </p:cNvSpPr>
          <p:nvPr/>
        </p:nvSpPr>
        <p:spPr>
          <a:xfrm>
            <a:off x="684402" y="1464578"/>
            <a:ext cx="6302375" cy="47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9.3】</a:t>
            </a:r>
            <a:r>
              <a:rPr lang="zh-CN" altLang="en-US" sz="2400" b="1" dirty="0"/>
              <a:t>说明虚基类的二义性访问问题。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E90CA0D9-3DE3-45DF-B0AD-D3C10D413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349" y="1997978"/>
            <a:ext cx="40386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#include &lt;iostream&gt;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using namespace std;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struct A{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a;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  A(int x){ a=x; }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struct </a:t>
            </a:r>
            <a:r>
              <a:rPr lang="en-US" altLang="zh-CN" sz="20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B:</a:t>
            </a:r>
            <a:r>
              <a:rPr lang="en-US" altLang="zh-CN" sz="2000" b="1" dirty="0">
                <a:solidFill>
                  <a:srgbClr val="00FF00"/>
                </a:solidFill>
                <a:latin typeface="Times New Roman" panose="02020603050405020304" pitchFamily="18" charset="0"/>
              </a:rPr>
              <a:t> A</a:t>
            </a:r>
            <a:r>
              <a:rPr lang="en-US" altLang="zh-CN" sz="2000" b="1" dirty="0">
                <a:latin typeface="Times New Roman" panose="02020603050405020304" pitchFamily="18" charset="0"/>
              </a:rPr>
              <a:t>{//</a:t>
            </a:r>
            <a:r>
              <a:rPr lang="zh-CN" altLang="en-US" sz="2000" b="1" dirty="0">
                <a:latin typeface="Times New Roman" panose="02020603050405020304" pitchFamily="18" charset="0"/>
              </a:rPr>
              <a:t>等于</a:t>
            </a:r>
            <a:r>
              <a:rPr lang="en-US" altLang="zh-CN" sz="2000" b="1" dirty="0">
                <a:latin typeface="Times New Roman" panose="02020603050405020304" pitchFamily="18" charset="0"/>
              </a:rPr>
              <a:t>struct B:public A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  B(int x):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A(x)</a:t>
            </a:r>
            <a:r>
              <a:rPr lang="en-US" altLang="zh-CN" sz="2000" b="1" dirty="0">
                <a:latin typeface="Times New Roman" panose="02020603050405020304" pitchFamily="18" charset="0"/>
              </a:rPr>
              <a:t>{ }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struct C{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C( )</a:t>
            </a:r>
            <a:r>
              <a:rPr lang="en-US" altLang="zh-CN" sz="2000" b="1" dirty="0">
                <a:latin typeface="Times New Roman" panose="02020603050405020304" pitchFamily="18" charset="0"/>
              </a:rPr>
              <a:t>{ }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struct D: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virtual A</a:t>
            </a:r>
            <a:r>
              <a:rPr lang="en-US" altLang="zh-CN" sz="2000" b="1" dirty="0">
                <a:latin typeface="Times New Roman" panose="02020603050405020304" pitchFamily="18" charset="0"/>
              </a:rPr>
              <a:t>, 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000" b="1" dirty="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  D(int x):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A(x)</a:t>
            </a:r>
            <a:r>
              <a:rPr lang="en-US" altLang="zh-CN" sz="2000" b="1" dirty="0">
                <a:latin typeface="Times New Roman" panose="02020603050405020304" pitchFamily="18" charset="0"/>
              </a:rPr>
              <a:t>   { } //</a:t>
            </a:r>
            <a:r>
              <a:rPr lang="zh-CN" altLang="en-US" sz="2000" b="1" dirty="0">
                <a:latin typeface="Times New Roman" panose="02020603050405020304" pitchFamily="18" charset="0"/>
              </a:rPr>
              <a:t>同样调用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C( )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struct E: B, D{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  E(int x):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A(x)</a:t>
            </a:r>
            <a:r>
              <a:rPr lang="en-US" altLang="zh-CN" sz="2000" b="1" dirty="0">
                <a:latin typeface="Times New Roman" panose="02020603050405020304" pitchFamily="18" charset="0"/>
              </a:rPr>
              <a:t>, B(x+5), D(x+10){ }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  <a:endParaRPr lang="en-US" altLang="zh-CN" sz="2000" b="1" dirty="0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B616239E-6A4B-473A-8E99-2C5214321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9101" y="1997978"/>
            <a:ext cx="3963987" cy="20256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void main(void){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  E  e(0);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//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000" b="1" dirty="0">
                <a:latin typeface="Times New Roman" panose="02020603050405020304" pitchFamily="18" charset="0"/>
              </a:rPr>
              <a:t>&lt;&lt;"a="&lt;&lt;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e.a</a:t>
            </a:r>
            <a:r>
              <a:rPr lang="en-US" altLang="zh-CN" sz="2000" b="1" dirty="0">
                <a:latin typeface="Times New Roman" panose="02020603050405020304" pitchFamily="18" charset="0"/>
              </a:rPr>
              <a:t>;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二义性访问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000" b="1" dirty="0">
                <a:latin typeface="Times New Roman" panose="02020603050405020304" pitchFamily="18" charset="0"/>
              </a:rPr>
              <a:t>&lt;&lt;"a="&lt;&lt;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e.B</a:t>
            </a:r>
            <a:r>
              <a:rPr lang="en-US" altLang="zh-CN" sz="2000" b="1" dirty="0">
                <a:latin typeface="Times New Roman" panose="02020603050405020304" pitchFamily="18" charset="0"/>
              </a:rPr>
              <a:t>::a;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000" b="1" dirty="0">
                <a:latin typeface="Times New Roman" panose="02020603050405020304" pitchFamily="18" charset="0"/>
              </a:rPr>
              <a:t>&lt;&lt;"a="&lt;&lt;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e.D</a:t>
            </a:r>
            <a:r>
              <a:rPr lang="en-US" altLang="zh-CN" sz="2000" b="1" dirty="0">
                <a:latin typeface="Times New Roman" panose="02020603050405020304" pitchFamily="18" charset="0"/>
              </a:rPr>
              <a:t>::a;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905E2FA3-569D-44AE-B564-885E8BA05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7513" y="4174441"/>
            <a:ext cx="3978275" cy="21113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为解决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e.a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产生的二义性，要么将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的基类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说明为对象成员，要么将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的基类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说明为虚基类。若将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的基类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说明为虚基类，则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e.a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e.B::a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及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e.D::a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都表示虚基类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的</a:t>
            </a: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成员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7959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9.3  </a:t>
            </a:r>
            <a:r>
              <a:rPr lang="zh-CN" altLang="en-US" dirty="0"/>
              <a:t>派生类成员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89235" y="2447300"/>
            <a:ext cx="10515600" cy="2675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当派生类有多个基类或虚基类时，基类或虚基类的成员之间可能出现同名；派生类和基类或虚基类的成员之间也可能出现同名。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出现上述同名问题时，必须通过面向对象的作用域解析，或者用作用域运算符</a:t>
            </a:r>
            <a:r>
              <a:rPr lang="en-US" altLang="zh-CN" sz="2400" b="1" dirty="0">
                <a:latin typeface="Times New Roman" panose="02020603050405020304" pitchFamily="18" charset="0"/>
              </a:rPr>
              <a:t>::</a:t>
            </a:r>
            <a:r>
              <a:rPr lang="zh-CN" altLang="en-US" sz="2400" b="1" dirty="0">
                <a:latin typeface="Times New Roman" panose="02020603050405020304" pitchFamily="18" charset="0"/>
              </a:rPr>
              <a:t>指定要访问的成员，否则就会引起二义性问题。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【</a:t>
            </a:r>
            <a:r>
              <a:rPr lang="zh-CN" altLang="en-US" sz="2400" b="1" dirty="0"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latin typeface="Times New Roman" panose="02020603050405020304" pitchFamily="18" charset="0"/>
              </a:rPr>
              <a:t>9.2】</a:t>
            </a:r>
            <a:r>
              <a:rPr lang="zh-CN" altLang="en-US" sz="2400" b="1" dirty="0">
                <a:latin typeface="Times New Roman" panose="02020603050405020304" pitchFamily="18" charset="0"/>
              </a:rPr>
              <a:t>基类成员间的同名问题。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【</a:t>
            </a:r>
            <a:r>
              <a:rPr lang="zh-CN" altLang="en-US" sz="2400" b="1" dirty="0"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latin typeface="Times New Roman" panose="02020603050405020304" pitchFamily="18" charset="0"/>
              </a:rPr>
              <a:t>9.4】</a:t>
            </a:r>
            <a:r>
              <a:rPr lang="zh-CN" altLang="en-US" sz="2400" b="1" dirty="0">
                <a:latin typeface="Times New Roman" panose="02020603050405020304" pitchFamily="18" charset="0"/>
              </a:rPr>
              <a:t>派生类成员与基类成员同名问题。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【</a:t>
            </a:r>
            <a:r>
              <a:rPr lang="zh-CN" altLang="en-US" sz="2400" b="1" dirty="0"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latin typeface="Times New Roman" panose="02020603050405020304" pitchFamily="18" charset="0"/>
              </a:rPr>
              <a:t>9.5】</a:t>
            </a:r>
            <a:r>
              <a:rPr lang="zh-CN" altLang="en-US" sz="2400" b="1" dirty="0">
                <a:latin typeface="Times New Roman" panose="02020603050405020304" pitchFamily="18" charset="0"/>
              </a:rPr>
              <a:t>虚基类与基类的成员同名问题。</a:t>
            </a:r>
          </a:p>
        </p:txBody>
      </p:sp>
    </p:spTree>
    <p:extLst>
      <p:ext uri="{BB962C8B-B14F-4D97-AF65-F5344CB8AC3E}">
        <p14:creationId xmlns:p14="http://schemas.microsoft.com/office/powerpoint/2010/main" val="3928934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9.4  </a:t>
            </a:r>
            <a:r>
              <a:rPr lang="zh-CN" altLang="en-US" dirty="0"/>
              <a:t>单重及多重继承的构造与析构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89235" y="2447300"/>
            <a:ext cx="10515600" cy="3148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在考虑多继承派生类构造函数的执行顺序时，必须注意派生类可能有虚基类、基类、对象成员、</a:t>
            </a:r>
            <a:r>
              <a:rPr lang="en-US" altLang="zh-CN" sz="2400" b="1" dirty="0">
                <a:latin typeface="Times New Roman" panose="02020603050405020304" pitchFamily="18" charset="0"/>
              </a:rPr>
              <a:t>const</a:t>
            </a:r>
            <a:r>
              <a:rPr lang="zh-CN" altLang="en-US" sz="2400" b="1" dirty="0">
                <a:latin typeface="Times New Roman" panose="02020603050405020304" pitchFamily="18" charset="0"/>
              </a:rPr>
              <a:t>成员以及引用成员。当虚基类、基类和对象成员只有带参数的构造函数时，派生类必须定义自己的构造函数，而不能利用</a:t>
            </a:r>
            <a:r>
              <a:rPr lang="en-US" altLang="zh-CN" sz="2400" b="1" dirty="0">
                <a:latin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</a:rPr>
              <a:t>提供的缺省构造函数。类有非静态对象成员、</a:t>
            </a:r>
            <a:r>
              <a:rPr lang="en-US" altLang="zh-CN" sz="2400" b="1" dirty="0">
                <a:latin typeface="Times New Roman" panose="02020603050405020304" pitchFamily="18" charset="0"/>
              </a:rPr>
              <a:t>const</a:t>
            </a:r>
            <a:r>
              <a:rPr lang="zh-CN" altLang="en-US" sz="2400" b="1" dirty="0">
                <a:latin typeface="Times New Roman" panose="02020603050405020304" pitchFamily="18" charset="0"/>
              </a:rPr>
              <a:t>成员时，也必须定义构造函数。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对于虚基类、基类和对象成员来说，如果它们没有定义自己的构造函数，则编译程序就会为它们提供缺省的无参构造函数。对于虚基类、基类和对象成员的无参构造函数，无论它们是自定义的还是由编译程序提供的，可被派生类构造函数按定义顺序自动地调用。</a:t>
            </a:r>
          </a:p>
        </p:txBody>
      </p:sp>
    </p:spTree>
    <p:extLst>
      <p:ext uri="{BB962C8B-B14F-4D97-AF65-F5344CB8AC3E}">
        <p14:creationId xmlns:p14="http://schemas.microsoft.com/office/powerpoint/2010/main" val="3644579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9.4  </a:t>
            </a:r>
            <a:r>
              <a:rPr lang="zh-CN" altLang="en-US" dirty="0"/>
              <a:t>单重及多重继承的构造与析构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89235" y="2447300"/>
            <a:ext cx="10515600" cy="3801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派生类对象的构造顺序描述：</a:t>
            </a:r>
          </a:p>
          <a:p>
            <a:pPr marL="914400" lvl="1" indent="-457200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按定义顺序自左至右、自下而上地构造所有虚基类；</a:t>
            </a:r>
          </a:p>
          <a:p>
            <a:pPr marL="914400" lvl="1" indent="-457200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按定义顺序构造派生类的所有直接基类；</a:t>
            </a:r>
          </a:p>
          <a:p>
            <a:pPr marL="914400" lvl="1" indent="-457200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按定义顺序构造（初始化）派生类的所有数据成员，包括对象成员、</a:t>
            </a:r>
            <a:r>
              <a:rPr lang="en-US" altLang="zh-CN" sz="2400" b="1" dirty="0">
                <a:latin typeface="Times New Roman" panose="02020603050405020304" pitchFamily="18" charset="0"/>
              </a:rPr>
              <a:t>const</a:t>
            </a:r>
            <a:r>
              <a:rPr lang="zh-CN" altLang="en-US" sz="2400" b="1" dirty="0">
                <a:latin typeface="Times New Roman" panose="02020603050405020304" pitchFamily="18" charset="0"/>
              </a:rPr>
              <a:t>成员和引用成员；</a:t>
            </a:r>
          </a:p>
          <a:p>
            <a:pPr marL="914400" lvl="1" indent="-457200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执行派生类自身的构造函数体；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如果虚基类、基类、对象成员、</a:t>
            </a:r>
            <a:r>
              <a:rPr lang="en-US" altLang="zh-CN" sz="2400" b="1" dirty="0">
                <a:latin typeface="Times New Roman" panose="02020603050405020304" pitchFamily="18" charset="0"/>
              </a:rPr>
              <a:t>const</a:t>
            </a:r>
            <a:r>
              <a:rPr lang="zh-CN" altLang="en-US" sz="2400" b="1" dirty="0">
                <a:latin typeface="Times New Roman" panose="02020603050405020304" pitchFamily="18" charset="0"/>
              </a:rPr>
              <a:t>成员以及引用成员又是派生类对象，重复上述派生类对象的构造过程，但同名虚基类对象在同一棵派生树中仅构造一次。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析构派生类对象的顺序同构造逆序。</a:t>
            </a:r>
          </a:p>
        </p:txBody>
      </p:sp>
    </p:spTree>
    <p:extLst>
      <p:ext uri="{BB962C8B-B14F-4D97-AF65-F5344CB8AC3E}">
        <p14:creationId xmlns:p14="http://schemas.microsoft.com/office/powerpoint/2010/main" val="1199372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66A5198-BD31-4A55-8E84-80D67D1D18D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371600"/>
            <a:ext cx="5715000" cy="533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9.6】</a:t>
            </a:r>
            <a:r>
              <a:rPr lang="zh-CN" altLang="en-US" sz="2400" b="1" dirty="0"/>
              <a:t>多继承派生类的构造过程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E35722F-F65F-4D11-8FBA-E32B82B51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2033588"/>
            <a:ext cx="3063875" cy="4539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#include &lt;iostream&gt;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using namespace std;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struct A {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  A( ) {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000" b="1" dirty="0">
                <a:latin typeface="Times New Roman" panose="02020603050405020304" pitchFamily="18" charset="0"/>
              </a:rPr>
              <a:t>&lt;&lt;'A';}   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struct B {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  B( ) {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000" b="1" dirty="0">
                <a:latin typeface="Times New Roman" panose="02020603050405020304" pitchFamily="18" charset="0"/>
              </a:rPr>
              <a:t>&lt;&lt;'B';}   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struct C {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a;   int &amp;b;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  const int c;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  C(char d): </a:t>
            </a:r>
            <a:r>
              <a:rPr lang="en-US" altLang="zh-CN" sz="20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c(d), b(a)</a:t>
            </a:r>
            <a:br>
              <a:rPr lang="en-US" altLang="zh-CN" sz="2000" b="1" dirty="0">
                <a:latin typeface="Times New Roman" panose="02020603050405020304" pitchFamily="18" charset="0"/>
              </a:rPr>
            </a:br>
            <a:r>
              <a:rPr lang="en-US" altLang="zh-CN" sz="2000" b="1" dirty="0">
                <a:latin typeface="Times New Roman" panose="02020603050405020304" pitchFamily="18" charset="0"/>
              </a:rPr>
              <a:t>    { a=d;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000" b="1" dirty="0">
                <a:latin typeface="Times New Roman" panose="02020603050405020304" pitchFamily="18" charset="0"/>
              </a:rPr>
              <a:t>&lt;&lt;d;}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struct D{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  D( ) {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000" b="1" dirty="0">
                <a:latin typeface="Times New Roman" panose="02020603050405020304" pitchFamily="18" charset="0"/>
              </a:rPr>
              <a:t>&lt;&lt;'D';}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797AEFCF-FFDF-4763-9FD9-406156D0D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683" y="1965325"/>
            <a:ext cx="3992563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struct E: A, virtual B, C, virtual D{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    A x, y;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    B z;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    E( ):z( ), y( ), C('C')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    {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000" b="1" dirty="0">
                <a:latin typeface="Times New Roman" panose="02020603050405020304" pitchFamily="18" charset="0"/>
              </a:rPr>
              <a:t>&lt;&lt;'E';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    }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 eaLnBrk="1" hangingPunct="1"/>
            <a:endParaRPr lang="en-US" altLang="zh-CN" sz="2000" b="1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2000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void main(void)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{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    E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e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9" name="Line 20">
            <a:extLst>
              <a:ext uri="{FF2B5EF4-FFF2-40B4-BE49-F238E27FC236}">
                <a16:creationId xmlns:a16="http://schemas.microsoft.com/office/drawing/2014/main" id="{2881BC9F-0364-49D3-9803-80809CE678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4283" y="2057400"/>
            <a:ext cx="0" cy="4343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322AB8C8-6CF2-4729-93CD-C1211147D2A0}"/>
              </a:ext>
            </a:extLst>
          </p:cNvPr>
          <p:cNvGrpSpPr>
            <a:grpSpLocks/>
          </p:cNvGrpSpPr>
          <p:nvPr/>
        </p:nvGrpSpPr>
        <p:grpSpPr bwMode="auto">
          <a:xfrm>
            <a:off x="8460300" y="3809272"/>
            <a:ext cx="2847975" cy="1260475"/>
            <a:chOff x="3878" y="1865"/>
            <a:chExt cx="1794" cy="794"/>
          </a:xfrm>
        </p:grpSpPr>
        <p:grpSp>
          <p:nvGrpSpPr>
            <p:cNvPr id="11" name="Group 7">
              <a:extLst>
                <a:ext uri="{FF2B5EF4-FFF2-40B4-BE49-F238E27FC236}">
                  <a16:creationId xmlns:a16="http://schemas.microsoft.com/office/drawing/2014/main" id="{8B6FBC33-BB56-43AD-A5D6-C48F73C12A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8" y="1865"/>
              <a:ext cx="1105" cy="794"/>
              <a:chOff x="3952" y="1865"/>
              <a:chExt cx="1105" cy="794"/>
            </a:xfrm>
          </p:grpSpPr>
          <p:sp>
            <p:nvSpPr>
              <p:cNvPr id="13" name="Text Box 8">
                <a:extLst>
                  <a:ext uri="{FF2B5EF4-FFF2-40B4-BE49-F238E27FC236}">
                    <a16:creationId xmlns:a16="http://schemas.microsoft.com/office/drawing/2014/main" id="{8AE8C803-8B53-47EA-A26F-F376943C43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2" y="1865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4" name="Text Box 9">
                <a:extLst>
                  <a:ext uri="{FF2B5EF4-FFF2-40B4-BE49-F238E27FC236}">
                    <a16:creationId xmlns:a16="http://schemas.microsoft.com/office/drawing/2014/main" id="{2676C7D6-A071-4106-8647-799E9BDA56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9" y="1865"/>
                <a:ext cx="229" cy="2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5" name="Text Box 10">
                <a:extLst>
                  <a:ext uri="{FF2B5EF4-FFF2-40B4-BE49-F238E27FC236}">
                    <a16:creationId xmlns:a16="http://schemas.microsoft.com/office/drawing/2014/main" id="{0EC4181E-AE06-42B5-AE6B-5C465C2518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1" y="1865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16" name="Text Box 11">
                <a:extLst>
                  <a:ext uri="{FF2B5EF4-FFF2-40B4-BE49-F238E27FC236}">
                    <a16:creationId xmlns:a16="http://schemas.microsoft.com/office/drawing/2014/main" id="{B087CB9B-EDB3-4BBA-ACFA-E43E0AB25A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9" y="1865"/>
                <a:ext cx="238" cy="2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7" name="Text Box 12">
                <a:extLst>
                  <a:ext uri="{FF2B5EF4-FFF2-40B4-BE49-F238E27FC236}">
                    <a16:creationId xmlns:a16="http://schemas.microsoft.com/office/drawing/2014/main" id="{7A9E72BD-98FF-47D5-B922-3F57059923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9" y="2409"/>
                <a:ext cx="2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18" name="Line 13">
                <a:extLst>
                  <a:ext uri="{FF2B5EF4-FFF2-40B4-BE49-F238E27FC236}">
                    <a16:creationId xmlns:a16="http://schemas.microsoft.com/office/drawing/2014/main" id="{B7E1C941-0903-4338-82B1-9D3112F17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3" y="2137"/>
                <a:ext cx="318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4">
                <a:extLst>
                  <a:ext uri="{FF2B5EF4-FFF2-40B4-BE49-F238E27FC236}">
                    <a16:creationId xmlns:a16="http://schemas.microsoft.com/office/drawing/2014/main" id="{3A9D5E39-CCEB-4DBA-9748-2AF5E3B3E0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1" y="2137"/>
                <a:ext cx="45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15">
                <a:extLst>
                  <a:ext uri="{FF2B5EF4-FFF2-40B4-BE49-F238E27FC236}">
                    <a16:creationId xmlns:a16="http://schemas.microsoft.com/office/drawing/2014/main" id="{62281919-665A-4027-AC5C-25EA81D10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01" y="2092"/>
                <a:ext cx="137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16">
                <a:extLst>
                  <a:ext uri="{FF2B5EF4-FFF2-40B4-BE49-F238E27FC236}">
                    <a16:creationId xmlns:a16="http://schemas.microsoft.com/office/drawing/2014/main" id="{09221FEA-5CF1-4E16-9483-C6B44F02D0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47" y="2137"/>
                <a:ext cx="363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" name="Text Box 17">
              <a:extLst>
                <a:ext uri="{FF2B5EF4-FFF2-40B4-BE49-F238E27FC236}">
                  <a16:creationId xmlns:a16="http://schemas.microsoft.com/office/drawing/2014/main" id="{FD83D6F9-B5E6-487D-9096-4F9F762952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2409"/>
              <a:ext cx="12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{x(A)  y(A) z(B)}</a:t>
              </a:r>
            </a:p>
          </p:txBody>
        </p:sp>
      </p:grpSp>
      <p:sp>
        <p:nvSpPr>
          <p:cNvPr id="22" name="Text Box 18">
            <a:extLst>
              <a:ext uri="{FF2B5EF4-FFF2-40B4-BE49-F238E27FC236}">
                <a16:creationId xmlns:a16="http://schemas.microsoft.com/office/drawing/2014/main" id="{6299BFB7-0E49-4E45-93D6-8239889B8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6725" y="5161822"/>
            <a:ext cx="16144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000" b="1">
                <a:solidFill>
                  <a:srgbClr val="CC3300"/>
                </a:solidFill>
                <a:latin typeface="Times New Roman" panose="02020603050405020304" pitchFamily="18" charset="0"/>
              </a:rPr>
              <a:t>输出：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b="1">
                <a:solidFill>
                  <a:srgbClr val="CC3300"/>
                </a:solidFill>
                <a:latin typeface="Times New Roman" panose="02020603050405020304" pitchFamily="18" charset="0"/>
              </a:rPr>
              <a:t>BDACAABE</a:t>
            </a:r>
          </a:p>
        </p:txBody>
      </p:sp>
    </p:spTree>
    <p:extLst>
      <p:ext uri="{BB962C8B-B14F-4D97-AF65-F5344CB8AC3E}">
        <p14:creationId xmlns:p14="http://schemas.microsoft.com/office/powerpoint/2010/main" val="116949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FB2DF5-3C21-48E4-866E-4950432503FB}"/>
              </a:ext>
            </a:extLst>
          </p:cNvPr>
          <p:cNvSpPr txBox="1">
            <a:spLocks noChangeArrowheads="1"/>
          </p:cNvSpPr>
          <p:nvPr/>
        </p:nvSpPr>
        <p:spPr>
          <a:xfrm>
            <a:off x="670136" y="1582738"/>
            <a:ext cx="8077200" cy="46656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华康简宋" charset="-122"/>
              </a:rPr>
              <a:t>【</a:t>
            </a:r>
            <a:r>
              <a:rPr lang="zh-CN" altLang="en-US" dirty="0">
                <a:ea typeface="华康简宋" charset="-122"/>
              </a:rPr>
              <a:t>例</a:t>
            </a:r>
            <a:r>
              <a:rPr lang="en-US" altLang="zh-CN" dirty="0">
                <a:ea typeface="华康简宋" charset="-122"/>
              </a:rPr>
              <a:t>9.7】</a:t>
            </a:r>
            <a:r>
              <a:rPr lang="zh-CN" altLang="en-US" dirty="0">
                <a:ea typeface="华康简宋" charset="-122"/>
              </a:rPr>
              <a:t>多继承派生类的构造过程。</a:t>
            </a:r>
          </a:p>
          <a:p>
            <a:pPr marL="457200" lvl="1" indent="0" algn="just">
              <a:lnSpc>
                <a:spcPct val="110000"/>
              </a:lnSpc>
              <a:buNone/>
            </a:pPr>
            <a:r>
              <a:rPr lang="en-US" altLang="zh-CN" sz="2800" dirty="0">
                <a:ea typeface="华康简宋" charset="-122"/>
              </a:rPr>
              <a:t>#include &lt;iostream&gt;</a:t>
            </a:r>
          </a:p>
          <a:p>
            <a:pPr marL="457200" lvl="1" indent="0" algn="just">
              <a:lnSpc>
                <a:spcPct val="110000"/>
              </a:lnSpc>
              <a:buNone/>
            </a:pPr>
            <a:r>
              <a:rPr lang="en-US" altLang="zh-CN" sz="2800" dirty="0">
                <a:ea typeface="华康简宋" charset="-122"/>
              </a:rPr>
              <a:t>using namespace std;</a:t>
            </a:r>
          </a:p>
          <a:p>
            <a:pPr marL="457200" lvl="1" indent="0" algn="just">
              <a:lnSpc>
                <a:spcPct val="110000"/>
              </a:lnSpc>
              <a:buNone/>
            </a:pPr>
            <a:r>
              <a:rPr lang="en-US" altLang="zh-CN" sz="2800" dirty="0">
                <a:ea typeface="华康简宋" charset="-122"/>
              </a:rPr>
              <a:t>struct A{ A( ) { </a:t>
            </a:r>
            <a:r>
              <a:rPr lang="en-US" altLang="zh-CN" sz="2800" dirty="0" err="1">
                <a:ea typeface="华康简宋" charset="-122"/>
              </a:rPr>
              <a:t>cout</a:t>
            </a:r>
            <a:r>
              <a:rPr lang="en-US" altLang="zh-CN" sz="2800" dirty="0">
                <a:ea typeface="华康简宋" charset="-122"/>
              </a:rPr>
              <a:t>&lt;&lt;'A';} };</a:t>
            </a:r>
          </a:p>
          <a:p>
            <a:pPr marL="457200" lvl="1" indent="0" algn="just">
              <a:lnSpc>
                <a:spcPct val="110000"/>
              </a:lnSpc>
              <a:buNone/>
            </a:pPr>
            <a:r>
              <a:rPr lang="en-US" altLang="zh-CN" sz="2800" dirty="0">
                <a:ea typeface="华康简宋" charset="-122"/>
              </a:rPr>
              <a:t>struct B { const A </a:t>
            </a:r>
            <a:r>
              <a:rPr lang="en-US" altLang="zh-CN" sz="2800" dirty="0" err="1">
                <a:ea typeface="华康简宋" charset="-122"/>
              </a:rPr>
              <a:t>a</a:t>
            </a:r>
            <a:r>
              <a:rPr lang="en-US" altLang="zh-CN" sz="2800" dirty="0">
                <a:ea typeface="华康简宋" charset="-122"/>
              </a:rPr>
              <a:t>;  B( ) { </a:t>
            </a:r>
            <a:r>
              <a:rPr lang="en-US" altLang="zh-CN" sz="2800" dirty="0" err="1">
                <a:ea typeface="华康简宋" charset="-122"/>
              </a:rPr>
              <a:t>cout</a:t>
            </a:r>
            <a:r>
              <a:rPr lang="en-US" altLang="zh-CN" sz="2800" dirty="0">
                <a:ea typeface="华康简宋" charset="-122"/>
              </a:rPr>
              <a:t>&lt;&lt;'B';} };</a:t>
            </a:r>
          </a:p>
          <a:p>
            <a:pPr marL="457200" lvl="1" indent="0" algn="just">
              <a:lnSpc>
                <a:spcPct val="110000"/>
              </a:lnSpc>
              <a:buNone/>
            </a:pPr>
            <a:r>
              <a:rPr lang="en-US" altLang="zh-CN" sz="2800" dirty="0">
                <a:ea typeface="华康简宋" charset="-122"/>
              </a:rPr>
              <a:t>struct C{ C( ) { </a:t>
            </a:r>
            <a:r>
              <a:rPr lang="en-US" altLang="zh-CN" sz="2800" dirty="0" err="1">
                <a:ea typeface="华康简宋" charset="-122"/>
              </a:rPr>
              <a:t>cout</a:t>
            </a:r>
            <a:r>
              <a:rPr lang="en-US" altLang="zh-CN" sz="2800" dirty="0">
                <a:ea typeface="华康简宋" charset="-122"/>
              </a:rPr>
              <a:t>&lt;&lt;'C';} };</a:t>
            </a:r>
          </a:p>
          <a:p>
            <a:pPr marL="457200" lvl="1" indent="0" algn="just">
              <a:lnSpc>
                <a:spcPct val="110000"/>
              </a:lnSpc>
              <a:buNone/>
            </a:pPr>
            <a:r>
              <a:rPr lang="en-US" altLang="zh-CN" sz="2800" dirty="0">
                <a:ea typeface="华康简宋" charset="-122"/>
              </a:rPr>
              <a:t>struct D{ D( ) { </a:t>
            </a:r>
            <a:r>
              <a:rPr lang="en-US" altLang="zh-CN" sz="2800" dirty="0" err="1">
                <a:ea typeface="华康简宋" charset="-122"/>
              </a:rPr>
              <a:t>cout</a:t>
            </a:r>
            <a:r>
              <a:rPr lang="en-US" altLang="zh-CN" sz="2800" dirty="0">
                <a:ea typeface="华康简宋" charset="-122"/>
              </a:rPr>
              <a:t>&lt;&lt;'D';} };</a:t>
            </a:r>
          </a:p>
          <a:p>
            <a:pPr marL="457200" lvl="1" indent="0" algn="just">
              <a:lnSpc>
                <a:spcPct val="110000"/>
              </a:lnSpc>
              <a:buNone/>
            </a:pPr>
            <a:r>
              <a:rPr lang="en-US" altLang="zh-CN" sz="2800" dirty="0">
                <a:ea typeface="华康简宋" charset="-122"/>
              </a:rPr>
              <a:t>struct E</a:t>
            </a:r>
            <a:r>
              <a:rPr lang="zh-CN" altLang="en-US" sz="2800" dirty="0"/>
              <a:t>：</a:t>
            </a:r>
            <a:r>
              <a:rPr lang="en-US" altLang="zh-CN" sz="2800" dirty="0">
                <a:ea typeface="华康简宋" charset="-122"/>
              </a:rPr>
              <a:t>A{ E( ) { </a:t>
            </a:r>
            <a:r>
              <a:rPr lang="en-US" altLang="zh-CN" sz="2800" dirty="0" err="1">
                <a:ea typeface="华康简宋" charset="-122"/>
              </a:rPr>
              <a:t>cout</a:t>
            </a:r>
            <a:r>
              <a:rPr lang="en-US" altLang="zh-CN" sz="2800" dirty="0">
                <a:ea typeface="华康简宋" charset="-122"/>
              </a:rPr>
              <a:t>&lt;&lt;'E';} };</a:t>
            </a:r>
          </a:p>
          <a:p>
            <a:pPr marL="457200" lvl="1" indent="0" algn="just">
              <a:lnSpc>
                <a:spcPct val="110000"/>
              </a:lnSpc>
              <a:buNone/>
            </a:pPr>
            <a:r>
              <a:rPr lang="en-US" altLang="zh-CN" sz="2800" dirty="0">
                <a:ea typeface="华康简宋" charset="-122"/>
              </a:rPr>
              <a:t>struct F</a:t>
            </a:r>
            <a:r>
              <a:rPr lang="zh-CN" altLang="en-US" sz="2800" dirty="0"/>
              <a:t>：</a:t>
            </a:r>
            <a:r>
              <a:rPr lang="en-US" altLang="zh-CN" sz="2800" dirty="0">
                <a:ea typeface="华康简宋" charset="-122"/>
              </a:rPr>
              <a:t>B, virtual C{ F( ) { </a:t>
            </a:r>
            <a:r>
              <a:rPr lang="en-US" altLang="zh-CN" sz="2800" dirty="0" err="1">
                <a:ea typeface="华康简宋" charset="-122"/>
              </a:rPr>
              <a:t>cout</a:t>
            </a:r>
            <a:r>
              <a:rPr lang="en-US" altLang="zh-CN" sz="2800" dirty="0">
                <a:ea typeface="华康简宋" charset="-122"/>
              </a:rPr>
              <a:t>&lt;&lt;'F';} };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771922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EF47862-42AF-46D1-A66C-6130814A6ED8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610170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zh-CN" dirty="0">
                <a:ea typeface="华康简宋" charset="-122"/>
              </a:rPr>
              <a:t>struct G</a:t>
            </a:r>
            <a:r>
              <a:rPr lang="zh-CN" altLang="en-US" dirty="0"/>
              <a:t>：</a:t>
            </a:r>
            <a:r>
              <a:rPr lang="en-US" altLang="zh-CN" dirty="0">
                <a:ea typeface="华康简宋" charset="-122"/>
              </a:rPr>
              <a:t>B{ G( ) { </a:t>
            </a:r>
            <a:r>
              <a:rPr lang="en-US" altLang="zh-CN" dirty="0" err="1">
                <a:ea typeface="华康简宋" charset="-122"/>
              </a:rPr>
              <a:t>cout</a:t>
            </a:r>
            <a:r>
              <a:rPr lang="en-US" altLang="zh-CN" dirty="0">
                <a:ea typeface="华康简宋" charset="-122"/>
              </a:rPr>
              <a:t>&lt;&lt;'G';} };</a:t>
            </a:r>
          </a:p>
          <a:p>
            <a:pPr marL="0" indent="0" algn="just">
              <a:buNone/>
            </a:pPr>
            <a:r>
              <a:rPr lang="en-US" altLang="zh-CN" dirty="0">
                <a:ea typeface="华康简宋" charset="-122"/>
              </a:rPr>
              <a:t>struct H</a:t>
            </a:r>
            <a:r>
              <a:rPr lang="zh-CN" altLang="en-US" dirty="0"/>
              <a:t>：</a:t>
            </a:r>
            <a:r>
              <a:rPr lang="en-US" altLang="zh-CN" dirty="0">
                <a:ea typeface="华康简宋" charset="-122"/>
              </a:rPr>
              <a:t>virtual C, virtual D</a:t>
            </a:r>
          </a:p>
          <a:p>
            <a:pPr marL="0" indent="0" algn="just">
              <a:buNone/>
            </a:pPr>
            <a:r>
              <a:rPr lang="en-US" altLang="zh-CN" dirty="0">
                <a:ea typeface="华康简宋" charset="-122"/>
              </a:rPr>
              <a:t>{ H( ) { </a:t>
            </a:r>
            <a:r>
              <a:rPr lang="en-US" altLang="zh-CN" dirty="0" err="1">
                <a:ea typeface="华康简宋" charset="-122"/>
              </a:rPr>
              <a:t>cout</a:t>
            </a:r>
            <a:r>
              <a:rPr lang="en-US" altLang="zh-CN" dirty="0">
                <a:ea typeface="华康简宋" charset="-122"/>
              </a:rPr>
              <a:t>&lt;&lt;'H';} };</a:t>
            </a:r>
          </a:p>
          <a:p>
            <a:pPr marL="0" indent="0" algn="just">
              <a:buNone/>
            </a:pPr>
            <a:r>
              <a:rPr lang="en-US" altLang="zh-CN" dirty="0">
                <a:ea typeface="华康简宋" charset="-122"/>
              </a:rPr>
              <a:t>struct I</a:t>
            </a:r>
            <a:r>
              <a:rPr lang="zh-CN" altLang="en-US" dirty="0"/>
              <a:t>：</a:t>
            </a:r>
            <a:r>
              <a:rPr lang="en-US" altLang="zh-CN" dirty="0">
                <a:ea typeface="华康简宋" charset="-122"/>
              </a:rPr>
              <a:t>E, F, virtual G, H{</a:t>
            </a:r>
          </a:p>
          <a:p>
            <a:pPr marL="0" indent="0" algn="just">
              <a:buNone/>
            </a:pPr>
            <a:r>
              <a:rPr lang="en-US" altLang="zh-CN" dirty="0">
                <a:ea typeface="华康简宋" charset="-122"/>
              </a:rPr>
              <a:t>    E  </a:t>
            </a:r>
            <a:r>
              <a:rPr lang="en-US" altLang="zh-CN" dirty="0" err="1">
                <a:ea typeface="华康简宋" charset="-122"/>
              </a:rPr>
              <a:t>e</a:t>
            </a:r>
            <a:r>
              <a:rPr lang="en-US" altLang="zh-CN" dirty="0">
                <a:ea typeface="华康简宋" charset="-122"/>
              </a:rPr>
              <a:t>;</a:t>
            </a:r>
          </a:p>
          <a:p>
            <a:pPr marL="0" indent="0" algn="just">
              <a:buNone/>
            </a:pPr>
            <a:r>
              <a:rPr lang="en-US" altLang="zh-CN" dirty="0">
                <a:ea typeface="华康简宋" charset="-122"/>
              </a:rPr>
              <a:t>    F  </a:t>
            </a:r>
            <a:r>
              <a:rPr lang="en-US" altLang="zh-CN" dirty="0" err="1">
                <a:ea typeface="华康简宋" charset="-122"/>
              </a:rPr>
              <a:t>f</a:t>
            </a:r>
            <a:r>
              <a:rPr lang="en-US" altLang="zh-CN" dirty="0">
                <a:ea typeface="华康简宋" charset="-122"/>
              </a:rPr>
              <a:t>;</a:t>
            </a:r>
          </a:p>
          <a:p>
            <a:pPr marL="0" indent="0" algn="just">
              <a:buNone/>
            </a:pPr>
            <a:r>
              <a:rPr lang="en-US" altLang="zh-CN" dirty="0">
                <a:ea typeface="华康简宋" charset="-122"/>
              </a:rPr>
              <a:t>    I( ):f( ), e( ) , F( ), E( ){ </a:t>
            </a:r>
            <a:r>
              <a:rPr lang="en-US" altLang="zh-CN" dirty="0" err="1">
                <a:ea typeface="华康简宋" charset="-122"/>
              </a:rPr>
              <a:t>cout</a:t>
            </a:r>
            <a:r>
              <a:rPr lang="en-US" altLang="zh-CN" dirty="0">
                <a:ea typeface="华康简宋" charset="-122"/>
              </a:rPr>
              <a:t>&lt;&lt;'I';}</a:t>
            </a:r>
          </a:p>
          <a:p>
            <a:pPr marL="0" indent="0" algn="just">
              <a:buNone/>
            </a:pPr>
            <a:r>
              <a:rPr lang="en-US" altLang="zh-CN" dirty="0">
                <a:ea typeface="华康简宋" charset="-122"/>
              </a:rPr>
              <a:t>};</a:t>
            </a:r>
          </a:p>
          <a:p>
            <a:pPr marL="0" indent="0" algn="just">
              <a:buNone/>
            </a:pPr>
            <a:r>
              <a:rPr lang="en-US" altLang="zh-CN" dirty="0">
                <a:ea typeface="华康简宋" charset="-122"/>
              </a:rPr>
              <a:t>void main(void) { I  </a:t>
            </a:r>
            <a:r>
              <a:rPr lang="en-US" altLang="zh-CN" dirty="0" err="1">
                <a:ea typeface="华康简宋" charset="-122"/>
              </a:rPr>
              <a:t>i</a:t>
            </a:r>
            <a:r>
              <a:rPr lang="en-US" altLang="zh-CN" dirty="0">
                <a:ea typeface="华康简宋" charset="-122"/>
              </a:rPr>
              <a:t>; 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9386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04AA08B5-C99C-42E3-A4E6-E667DF9F7A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522413"/>
          <a:ext cx="7315200" cy="381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Picture2" r:id="rId4" imgW="4457700" imgH="1824228" progId="Word.Picture.8">
                  <p:embed/>
                </p:oleObj>
              </mc:Choice>
              <mc:Fallback>
                <p:oleObj name="Picture2" r:id="rId4" imgW="4457700" imgH="1824228" progId="Word.Picture.8">
                  <p:embed/>
                  <p:pic>
                    <p:nvPicPr>
                      <p:cNvPr id="21509" name="Object 4">
                        <a:extLst>
                          <a:ext uri="{FF2B5EF4-FFF2-40B4-BE49-F238E27FC236}">
                            <a16:creationId xmlns:a16="http://schemas.microsoft.com/office/drawing/2014/main" id="{A709E109-329D-4CE6-A20C-FCCDEBBB17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4063"/>
                      <a:stretch>
                        <a:fillRect/>
                      </a:stretch>
                    </p:blipFill>
                    <p:spPr bwMode="auto">
                      <a:xfrm>
                        <a:off x="1066800" y="1522413"/>
                        <a:ext cx="7315200" cy="381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BF94999-9104-41E0-B0AE-CC35ECCEC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221" y="5503178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400" dirty="0">
                <a:latin typeface="Times New Roman" panose="02020603050405020304" pitchFamily="18" charset="0"/>
                <a:ea typeface="华康简宋" charset="-122"/>
              </a:rPr>
              <a:t>例</a:t>
            </a:r>
            <a:r>
              <a:rPr lang="en-US" altLang="zh-CN" sz="2400" dirty="0">
                <a:latin typeface="Times New Roman" panose="02020603050405020304" pitchFamily="18" charset="0"/>
                <a:ea typeface="华康简宋" charset="-122"/>
              </a:rPr>
              <a:t>9.7</a:t>
            </a:r>
            <a:r>
              <a:rPr lang="zh-CN" altLang="en-US" sz="2400" dirty="0">
                <a:latin typeface="Times New Roman" panose="02020603050405020304" pitchFamily="18" charset="0"/>
                <a:ea typeface="华康简宋" charset="-122"/>
              </a:rPr>
              <a:t>六棵派生树</a:t>
            </a:r>
            <a:r>
              <a:rPr lang="en-US" altLang="zh-CN" sz="2400" dirty="0">
                <a:latin typeface="Times New Roman" panose="02020603050405020304" pitchFamily="18" charset="0"/>
                <a:ea typeface="华康简宋" charset="-122"/>
              </a:rPr>
              <a:t>(</a:t>
            </a:r>
            <a:r>
              <a:rPr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  <a:ea typeface="华康简宋" charset="-122"/>
              </a:rPr>
              <a:t>根红色</a:t>
            </a:r>
            <a:r>
              <a:rPr lang="en-US" altLang="zh-CN" sz="2400" dirty="0">
                <a:latin typeface="Times New Roman" panose="02020603050405020304" pitchFamily="18" charset="0"/>
                <a:ea typeface="华康简宋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华康简宋" charset="-122"/>
              </a:rPr>
              <a:t>，</a:t>
            </a:r>
            <a:r>
              <a:rPr lang="zh-CN" altLang="en-US" sz="2400" dirty="0">
                <a:latin typeface="宋体" panose="02010600030101010101" pitchFamily="2" charset="-122"/>
              </a:rPr>
              <a:t>输出：</a:t>
            </a:r>
            <a:r>
              <a:rPr lang="en-US" altLang="zh-CN" sz="2400" dirty="0">
                <a:latin typeface="宋体" panose="02010600030101010101" pitchFamily="2" charset="-122"/>
              </a:rPr>
              <a:t>CABGDAEABFHAECABFI </a:t>
            </a:r>
          </a:p>
        </p:txBody>
      </p:sp>
    </p:spTree>
    <p:extLst>
      <p:ext uri="{BB962C8B-B14F-4D97-AF65-F5344CB8AC3E}">
        <p14:creationId xmlns:p14="http://schemas.microsoft.com/office/powerpoint/2010/main" val="388161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9.5  </a:t>
            </a:r>
            <a:r>
              <a:rPr lang="zh-CN" altLang="en-US" dirty="0"/>
              <a:t>类的存储空间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89235" y="2447300"/>
            <a:ext cx="10268123" cy="2943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派生类无虚基类的情况下：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若派生类的第一个基类建立了虚函数入口地址表（</a:t>
            </a:r>
            <a:r>
              <a:rPr lang="en-US" altLang="zh-CN" sz="2400" b="1" dirty="0">
                <a:latin typeface="Times New Roman" panose="02020603050405020304" pitchFamily="18" charset="0"/>
              </a:rPr>
              <a:t>VFT</a:t>
            </a:r>
            <a:r>
              <a:rPr lang="zh-CN" altLang="en-US" sz="2400" b="1" dirty="0">
                <a:latin typeface="Times New Roman" panose="02020603050405020304" pitchFamily="18" charset="0"/>
              </a:rPr>
              <a:t>），则派生类就共用该表首址所占用的存储单元；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若派生类的第一个基类没有定义虚函数，派生类就在建立完所有基类的存储空间之后，根据派生类中是否定义了新的虚函数，确定是否为</a:t>
            </a:r>
            <a:r>
              <a:rPr lang="en-US" altLang="zh-CN" sz="2400" b="1" dirty="0">
                <a:latin typeface="Times New Roman" panose="02020603050405020304" pitchFamily="18" charset="0"/>
              </a:rPr>
              <a:t>VFT</a:t>
            </a:r>
            <a:r>
              <a:rPr lang="zh-CN" altLang="en-US" sz="2400" b="1" dirty="0">
                <a:latin typeface="Times New Roman" panose="02020603050405020304" pitchFamily="18" charset="0"/>
              </a:rPr>
              <a:t>表首址分配一个存储单元，然后为新定义的数据成员建立存储空间。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静态数据成员不包括在内。</a:t>
            </a:r>
          </a:p>
        </p:txBody>
      </p:sp>
    </p:spTree>
    <p:extLst>
      <p:ext uri="{BB962C8B-B14F-4D97-AF65-F5344CB8AC3E}">
        <p14:creationId xmlns:p14="http://schemas.microsoft.com/office/powerpoint/2010/main" val="4274399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379963B-5E84-46FE-B1D9-89A00B9338A0}"/>
              </a:ext>
            </a:extLst>
          </p:cNvPr>
          <p:cNvSpPr txBox="1">
            <a:spLocks noChangeArrowheads="1"/>
          </p:cNvSpPr>
          <p:nvPr/>
        </p:nvSpPr>
        <p:spPr>
          <a:xfrm>
            <a:off x="735756" y="1504151"/>
            <a:ext cx="8243888" cy="446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400" dirty="0"/>
              <a:t>【</a:t>
            </a:r>
            <a:r>
              <a:rPr lang="zh-CN" altLang="en-US" sz="2400" dirty="0"/>
              <a:t>例</a:t>
            </a:r>
            <a:r>
              <a:rPr lang="en-US" altLang="zh-CN" sz="2400" dirty="0"/>
              <a:t>9.8】</a:t>
            </a:r>
            <a:r>
              <a:rPr lang="zh-CN" altLang="en-US" sz="2400" dirty="0"/>
              <a:t>无虚基类的多继承派生类存储空间的建立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9C24ECE-68E1-4F2A-8829-27EC9D9E4E4F}"/>
              </a:ext>
            </a:extLst>
          </p:cNvPr>
          <p:cNvSpPr txBox="1">
            <a:spLocks noChangeArrowheads="1"/>
          </p:cNvSpPr>
          <p:nvPr/>
        </p:nvSpPr>
        <p:spPr>
          <a:xfrm>
            <a:off x="1070719" y="2021677"/>
            <a:ext cx="3021012" cy="456406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FF3300"/>
                </a:solidFill>
              </a:rPr>
              <a:t>class A</a:t>
            </a:r>
            <a:r>
              <a:rPr lang="en-US" altLang="zh-CN" sz="1600" b="1" dirty="0"/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/>
              <a:t>    int a;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/>
              <a:t>public: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/>
              <a:t>    virtual void f1( ) { 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/>
              <a:t>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FF3300"/>
                </a:solidFill>
              </a:rPr>
              <a:t>class B</a:t>
            </a:r>
            <a:r>
              <a:rPr lang="en-US" altLang="zh-CN" sz="1600" b="1" dirty="0"/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/>
              <a:t>    int b, c;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/>
              <a:t>public: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/>
              <a:t>    virtual void f2( ) { 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/>
              <a:t>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FF3300"/>
                </a:solidFill>
              </a:rPr>
              <a:t>class C</a:t>
            </a:r>
            <a:r>
              <a:rPr lang="en-US" altLang="zh-CN" sz="1600" b="1" dirty="0"/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/>
              <a:t>    int d;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/>
              <a:t>public: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/>
              <a:t>    void f3( ) { 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/>
              <a:t>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FF3300"/>
                </a:solidFill>
              </a:rPr>
              <a:t>class D: A, B, C</a:t>
            </a:r>
            <a:r>
              <a:rPr lang="en-US" altLang="zh-CN" sz="1600" b="1" dirty="0"/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/>
              <a:t>    int 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/>
              <a:t>public: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/>
              <a:t>    virtual void f4( ) { 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/>
              <a:t>};</a:t>
            </a:r>
          </a:p>
        </p:txBody>
      </p:sp>
      <p:grpSp>
        <p:nvGrpSpPr>
          <p:cNvPr id="7" name="Group 58">
            <a:extLst>
              <a:ext uri="{FF2B5EF4-FFF2-40B4-BE49-F238E27FC236}">
                <a16:creationId xmlns:a16="http://schemas.microsoft.com/office/drawing/2014/main" id="{818B2C51-525F-4371-A011-5D827996C75E}"/>
              </a:ext>
            </a:extLst>
          </p:cNvPr>
          <p:cNvGrpSpPr>
            <a:grpSpLocks/>
          </p:cNvGrpSpPr>
          <p:nvPr/>
        </p:nvGrpSpPr>
        <p:grpSpPr bwMode="auto">
          <a:xfrm>
            <a:off x="4226674" y="2115338"/>
            <a:ext cx="3303593" cy="3329117"/>
            <a:chOff x="2245" y="450"/>
            <a:chExt cx="2081" cy="2622"/>
          </a:xfrm>
        </p:grpSpPr>
        <p:grpSp>
          <p:nvGrpSpPr>
            <p:cNvPr id="8" name="Group 57">
              <a:extLst>
                <a:ext uri="{FF2B5EF4-FFF2-40B4-BE49-F238E27FC236}">
                  <a16:creationId xmlns:a16="http://schemas.microsoft.com/office/drawing/2014/main" id="{862B2DAE-69A2-4A07-A4E0-C04297EED6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0" y="450"/>
              <a:ext cx="1954" cy="2346"/>
              <a:chOff x="2310" y="450"/>
              <a:chExt cx="1954" cy="2346"/>
            </a:xfrm>
          </p:grpSpPr>
          <p:grpSp>
            <p:nvGrpSpPr>
              <p:cNvPr id="25" name="Group 50">
                <a:extLst>
                  <a:ext uri="{FF2B5EF4-FFF2-40B4-BE49-F238E27FC236}">
                    <a16:creationId xmlns:a16="http://schemas.microsoft.com/office/drawing/2014/main" id="{2760CDA8-244B-407C-9FE3-CDB04E2F4A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10" y="450"/>
                <a:ext cx="1954" cy="2346"/>
                <a:chOff x="2426" y="404"/>
                <a:chExt cx="1954" cy="2346"/>
              </a:xfrm>
            </p:grpSpPr>
            <p:sp>
              <p:nvSpPr>
                <p:cNvPr id="27" name="Rectangle 6">
                  <a:extLst>
                    <a:ext uri="{FF2B5EF4-FFF2-40B4-BE49-F238E27FC236}">
                      <a16:creationId xmlns:a16="http://schemas.microsoft.com/office/drawing/2014/main" id="{B231CFC4-3766-4181-9B10-AB832D3EE0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6" y="404"/>
                  <a:ext cx="1954" cy="234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8" name="Rectangle 7">
                  <a:extLst>
                    <a:ext uri="{FF2B5EF4-FFF2-40B4-BE49-F238E27FC236}">
                      <a16:creationId xmlns:a16="http://schemas.microsoft.com/office/drawing/2014/main" id="{816720C3-7D49-433E-9E38-B386DCBB20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6" y="404"/>
                  <a:ext cx="1954" cy="2346"/>
                </a:xfrm>
                <a:prstGeom prst="rect">
                  <a:avLst/>
                </a:prstGeom>
                <a:noFill/>
                <a:ln w="206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9" name="Rectangle 9">
                  <a:extLst>
                    <a:ext uri="{FF2B5EF4-FFF2-40B4-BE49-F238E27FC236}">
                      <a16:creationId xmlns:a16="http://schemas.microsoft.com/office/drawing/2014/main" id="{03767A6F-9A1A-4144-B707-FF190F93EC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6" y="2228"/>
                  <a:ext cx="1653" cy="261"/>
                </a:xfrm>
                <a:prstGeom prst="rect">
                  <a:avLst/>
                </a:prstGeom>
                <a:noFill/>
                <a:ln w="206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0" name="Rectangle 11">
                  <a:extLst>
                    <a:ext uri="{FF2B5EF4-FFF2-40B4-BE49-F238E27FC236}">
                      <a16:creationId xmlns:a16="http://schemas.microsoft.com/office/drawing/2014/main" id="{3B9DCB23-2081-496C-9B45-77D54D1C2A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6" y="404"/>
                  <a:ext cx="1653" cy="782"/>
                </a:xfrm>
                <a:prstGeom prst="rect">
                  <a:avLst/>
                </a:prstGeom>
                <a:noFill/>
                <a:ln w="206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1" name="Rectangle 13">
                  <a:extLst>
                    <a:ext uri="{FF2B5EF4-FFF2-40B4-BE49-F238E27FC236}">
                      <a16:creationId xmlns:a16="http://schemas.microsoft.com/office/drawing/2014/main" id="{80103890-A9D8-4200-BA23-82DC1255B4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6" y="1186"/>
                  <a:ext cx="1653" cy="1042"/>
                </a:xfrm>
                <a:prstGeom prst="rect">
                  <a:avLst/>
                </a:prstGeom>
                <a:noFill/>
                <a:ln w="206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2" name="Rectangle 15">
                  <a:extLst>
                    <a:ext uri="{FF2B5EF4-FFF2-40B4-BE49-F238E27FC236}">
                      <a16:creationId xmlns:a16="http://schemas.microsoft.com/office/drawing/2014/main" id="{0E89A3B3-883E-4155-8F7C-E17FB94EE8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6" y="404"/>
                  <a:ext cx="1203" cy="782"/>
                </a:xfrm>
                <a:prstGeom prst="rect">
                  <a:avLst/>
                </a:prstGeom>
                <a:noFill/>
                <a:ln w="206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3" name="Rectangle 19">
                  <a:extLst>
                    <a:ext uri="{FF2B5EF4-FFF2-40B4-BE49-F238E27FC236}">
                      <a16:creationId xmlns:a16="http://schemas.microsoft.com/office/drawing/2014/main" id="{C8530B54-15F7-4DE6-BF9F-2EC4FB8C80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6" y="2228"/>
                  <a:ext cx="1203" cy="261"/>
                </a:xfrm>
                <a:prstGeom prst="rect">
                  <a:avLst/>
                </a:prstGeom>
                <a:noFill/>
                <a:ln w="206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4" name="Rectangle 21">
                  <a:extLst>
                    <a:ext uri="{FF2B5EF4-FFF2-40B4-BE49-F238E27FC236}">
                      <a16:creationId xmlns:a16="http://schemas.microsoft.com/office/drawing/2014/main" id="{8E08F736-5589-48AA-B572-756150B0D0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6" y="2489"/>
                  <a:ext cx="1203" cy="261"/>
                </a:xfrm>
                <a:prstGeom prst="rect">
                  <a:avLst/>
                </a:prstGeom>
                <a:noFill/>
                <a:ln w="206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5" name="Rectangle 23">
                  <a:extLst>
                    <a:ext uri="{FF2B5EF4-FFF2-40B4-BE49-F238E27FC236}">
                      <a16:creationId xmlns:a16="http://schemas.microsoft.com/office/drawing/2014/main" id="{B412FCEC-A8FA-43A0-ACCD-EF74F038AE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6" y="1186"/>
                  <a:ext cx="1203" cy="521"/>
                </a:xfrm>
                <a:prstGeom prst="rect">
                  <a:avLst/>
                </a:prstGeom>
                <a:noFill/>
                <a:ln w="206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6" name="Rectangle 25">
                  <a:extLst>
                    <a:ext uri="{FF2B5EF4-FFF2-40B4-BE49-F238E27FC236}">
                      <a16:creationId xmlns:a16="http://schemas.microsoft.com/office/drawing/2014/main" id="{DB7FA481-870E-47CA-9EB4-29BE7AA69D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6" y="1707"/>
                  <a:ext cx="1203" cy="261"/>
                </a:xfrm>
                <a:prstGeom prst="rect">
                  <a:avLst/>
                </a:prstGeom>
                <a:noFill/>
                <a:ln w="206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7" name="Rectangle 27">
                  <a:extLst>
                    <a:ext uri="{FF2B5EF4-FFF2-40B4-BE49-F238E27FC236}">
                      <a16:creationId xmlns:a16="http://schemas.microsoft.com/office/drawing/2014/main" id="{A92FADC5-3972-4271-9402-5AD42F31F5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6" y="404"/>
                  <a:ext cx="1203" cy="521"/>
                </a:xfrm>
                <a:prstGeom prst="rect">
                  <a:avLst/>
                </a:prstGeom>
                <a:noFill/>
                <a:ln w="2063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26" name="Line 54">
                <a:extLst>
                  <a:ext uri="{FF2B5EF4-FFF2-40B4-BE49-F238E27FC236}">
                    <a16:creationId xmlns:a16="http://schemas.microsoft.com/office/drawing/2014/main" id="{5B5D1F42-9DEF-4D2F-91CC-1DE58857DA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3" y="2016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" name="Group 52">
              <a:extLst>
                <a:ext uri="{FF2B5EF4-FFF2-40B4-BE49-F238E27FC236}">
                  <a16:creationId xmlns:a16="http://schemas.microsoft.com/office/drawing/2014/main" id="{FA83F38D-E64D-4784-9DD2-740E213539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5" y="490"/>
              <a:ext cx="2081" cy="2582"/>
              <a:chOff x="2335" y="444"/>
              <a:chExt cx="2081" cy="2582"/>
            </a:xfrm>
          </p:grpSpPr>
          <p:grpSp>
            <p:nvGrpSpPr>
              <p:cNvPr id="10" name="Group 51">
                <a:extLst>
                  <a:ext uri="{FF2B5EF4-FFF2-40B4-BE49-F238E27FC236}">
                    <a16:creationId xmlns:a16="http://schemas.microsoft.com/office/drawing/2014/main" id="{49871F26-1C44-4D3E-8224-547C5A0E96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29" y="444"/>
                <a:ext cx="1987" cy="2271"/>
                <a:chOff x="2429" y="444"/>
                <a:chExt cx="1987" cy="2271"/>
              </a:xfrm>
            </p:grpSpPr>
            <p:sp>
              <p:nvSpPr>
                <p:cNvPr id="12" name="Rectangle 28">
                  <a:extLst>
                    <a:ext uri="{FF2B5EF4-FFF2-40B4-BE49-F238E27FC236}">
                      <a16:creationId xmlns:a16="http://schemas.microsoft.com/office/drawing/2014/main" id="{5DC0D08B-E242-4EF6-83ED-217BB34813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07" y="444"/>
                  <a:ext cx="732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b="1" dirty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虚函数入口</a:t>
                  </a:r>
                  <a:endParaRPr lang="zh-CN" altLang="en-US" b="1" dirty="0"/>
                </a:p>
              </p:txBody>
            </p:sp>
            <p:sp>
              <p:nvSpPr>
                <p:cNvPr id="13" name="Rectangle 29">
                  <a:extLst>
                    <a:ext uri="{FF2B5EF4-FFF2-40B4-BE49-F238E27FC236}">
                      <a16:creationId xmlns:a16="http://schemas.microsoft.com/office/drawing/2014/main" id="{124797AC-B9EB-47C4-A985-97B1843DD8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07" y="705"/>
                  <a:ext cx="732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b="1" dirty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地址表首址</a:t>
                  </a:r>
                  <a:endParaRPr lang="zh-CN" altLang="en-US" b="1" dirty="0"/>
                </a:p>
              </p:txBody>
            </p:sp>
            <p:sp>
              <p:nvSpPr>
                <p:cNvPr id="14" name="Rectangle 30">
                  <a:extLst>
                    <a:ext uri="{FF2B5EF4-FFF2-40B4-BE49-F238E27FC236}">
                      <a16:creationId xmlns:a16="http://schemas.microsoft.com/office/drawing/2014/main" id="{7A7FAB54-1AD0-444E-A141-A82DFCEBB9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9" y="956"/>
                  <a:ext cx="586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  int  a    </a:t>
                  </a:r>
                  <a:endParaRPr lang="en-US" altLang="zh-CN" sz="2000" b="1" dirty="0"/>
                </a:p>
              </p:txBody>
            </p:sp>
            <p:sp>
              <p:nvSpPr>
                <p:cNvPr id="15" name="Rectangle 31">
                  <a:extLst>
                    <a:ext uri="{FF2B5EF4-FFF2-40B4-BE49-F238E27FC236}">
                      <a16:creationId xmlns:a16="http://schemas.microsoft.com/office/drawing/2014/main" id="{1A097F9A-6615-4E39-BD4F-5002977C7A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6" y="956"/>
                  <a:ext cx="356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A      </a:t>
                  </a:r>
                  <a:endParaRPr lang="en-US" altLang="zh-CN" sz="2000" b="1"/>
                </a:p>
              </p:txBody>
            </p:sp>
            <p:sp>
              <p:nvSpPr>
                <p:cNvPr id="16" name="Rectangle 32">
                  <a:extLst>
                    <a:ext uri="{FF2B5EF4-FFF2-40B4-BE49-F238E27FC236}">
                      <a16:creationId xmlns:a16="http://schemas.microsoft.com/office/drawing/2014/main" id="{EA05F75C-B2AA-449C-AA8E-DA89BCA9F7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07" y="1226"/>
                  <a:ext cx="732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b="1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虚函数入口</a:t>
                  </a:r>
                  <a:endParaRPr lang="zh-CN" altLang="en-US" b="1"/>
                </a:p>
              </p:txBody>
            </p:sp>
            <p:sp>
              <p:nvSpPr>
                <p:cNvPr id="17" name="Rectangle 33">
                  <a:extLst>
                    <a:ext uri="{FF2B5EF4-FFF2-40B4-BE49-F238E27FC236}">
                      <a16:creationId xmlns:a16="http://schemas.microsoft.com/office/drawing/2014/main" id="{3777981D-4696-4567-80F7-147CDF2759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07" y="1486"/>
                  <a:ext cx="732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b="1" dirty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地址表首址</a:t>
                  </a:r>
                  <a:endParaRPr lang="zh-CN" altLang="en-US" b="1" dirty="0"/>
                </a:p>
              </p:txBody>
            </p:sp>
            <p:sp>
              <p:nvSpPr>
                <p:cNvPr id="18" name="Rectangle 34">
                  <a:extLst>
                    <a:ext uri="{FF2B5EF4-FFF2-40B4-BE49-F238E27FC236}">
                      <a16:creationId xmlns:a16="http://schemas.microsoft.com/office/drawing/2014/main" id="{D2B26F07-89F3-44F5-8134-422477BD5E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9" y="1738"/>
                  <a:ext cx="681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  int  b                       </a:t>
                  </a:r>
                  <a:endParaRPr lang="en-US" altLang="zh-CN" sz="2000" b="1"/>
                </a:p>
              </p:txBody>
            </p:sp>
            <p:sp>
              <p:nvSpPr>
                <p:cNvPr id="19" name="Rectangle 35">
                  <a:extLst>
                    <a:ext uri="{FF2B5EF4-FFF2-40B4-BE49-F238E27FC236}">
                      <a16:creationId xmlns:a16="http://schemas.microsoft.com/office/drawing/2014/main" id="{3B9BA223-058B-4E43-AE06-EE4E10C889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9" y="1998"/>
                  <a:ext cx="57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  int  c    </a:t>
                  </a:r>
                  <a:endParaRPr lang="en-US" altLang="zh-CN" sz="2000" b="1"/>
                </a:p>
              </p:txBody>
            </p:sp>
            <p:sp>
              <p:nvSpPr>
                <p:cNvPr id="20" name="Rectangle 36">
                  <a:extLst>
                    <a:ext uri="{FF2B5EF4-FFF2-40B4-BE49-F238E27FC236}">
                      <a16:creationId xmlns:a16="http://schemas.microsoft.com/office/drawing/2014/main" id="{4E768B87-F48E-4E5D-B179-D9B2BF0CC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6" y="1998"/>
                  <a:ext cx="216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B              </a:t>
                  </a:r>
                  <a:endParaRPr lang="en-US" altLang="zh-CN" sz="2000" b="1"/>
                </a:p>
              </p:txBody>
            </p:sp>
            <p:sp>
              <p:nvSpPr>
                <p:cNvPr id="21" name="Rectangle 37">
                  <a:extLst>
                    <a:ext uri="{FF2B5EF4-FFF2-40B4-BE49-F238E27FC236}">
                      <a16:creationId xmlns:a16="http://schemas.microsoft.com/office/drawing/2014/main" id="{947CBF09-C7AD-460A-BD47-B376BE2CB7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9" y="2262"/>
                  <a:ext cx="595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  int  d    </a:t>
                  </a:r>
                  <a:endParaRPr lang="en-US" altLang="zh-CN" sz="2000" b="1"/>
                </a:p>
              </p:txBody>
            </p:sp>
            <p:sp>
              <p:nvSpPr>
                <p:cNvPr id="22" name="Rectangle 38">
                  <a:extLst>
                    <a:ext uri="{FF2B5EF4-FFF2-40B4-BE49-F238E27FC236}">
                      <a16:creationId xmlns:a16="http://schemas.microsoft.com/office/drawing/2014/main" id="{EC126D9A-39BE-45CD-B4D8-D1440D3411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6" y="2262"/>
                  <a:ext cx="35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C             </a:t>
                  </a:r>
                  <a:endParaRPr lang="en-US" altLang="zh-CN" sz="2000" b="1"/>
                </a:p>
              </p:txBody>
            </p:sp>
            <p:sp>
              <p:nvSpPr>
                <p:cNvPr id="23" name="Rectangle 39">
                  <a:extLst>
                    <a:ext uri="{FF2B5EF4-FFF2-40B4-BE49-F238E27FC236}">
                      <a16:creationId xmlns:a16="http://schemas.microsoft.com/office/drawing/2014/main" id="{908E6E18-7FD9-4F0F-98B0-7E4B04CED0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9" y="2523"/>
                  <a:ext cx="61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  int  e     </a:t>
                  </a:r>
                  <a:endParaRPr lang="en-US" altLang="zh-CN" sz="2000" b="1"/>
                </a:p>
              </p:txBody>
            </p:sp>
            <p:sp>
              <p:nvSpPr>
                <p:cNvPr id="24" name="Rectangle 40">
                  <a:extLst>
                    <a:ext uri="{FF2B5EF4-FFF2-40B4-BE49-F238E27FC236}">
                      <a16:creationId xmlns:a16="http://schemas.microsoft.com/office/drawing/2014/main" id="{FF528E8F-5985-4336-A1C4-319D414E7C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4" y="2523"/>
                  <a:ext cx="26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D             </a:t>
                  </a:r>
                  <a:endParaRPr lang="en-US" altLang="zh-CN" sz="2000" b="1"/>
                </a:p>
              </p:txBody>
            </p:sp>
          </p:grpSp>
          <p:sp>
            <p:nvSpPr>
              <p:cNvPr id="11" name="Text Box 41">
                <a:extLst>
                  <a:ext uri="{FF2B5EF4-FFF2-40B4-BE49-F238E27FC236}">
                    <a16:creationId xmlns:a16="http://schemas.microsoft.com/office/drawing/2014/main" id="{5D27B6FF-E17E-47D3-9599-F62023F71D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5" y="2795"/>
                <a:ext cx="190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派生类</a:t>
                </a:r>
                <a:r>
                  <a:rPr lang="en-US" altLang="zh-CN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</a:t>
                </a:r>
                <a:r>
                  <a:rPr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的存储空间示意图</a:t>
                </a:r>
              </a:p>
            </p:txBody>
          </p:sp>
        </p:grpSp>
      </p:grpSp>
      <p:grpSp>
        <p:nvGrpSpPr>
          <p:cNvPr id="38" name="Group 59">
            <a:extLst>
              <a:ext uri="{FF2B5EF4-FFF2-40B4-BE49-F238E27FC236}">
                <a16:creationId xmlns:a16="http://schemas.microsoft.com/office/drawing/2014/main" id="{8F19AC42-C2DD-42F6-903E-944685AE0955}"/>
              </a:ext>
            </a:extLst>
          </p:cNvPr>
          <p:cNvGrpSpPr>
            <a:grpSpLocks/>
          </p:cNvGrpSpPr>
          <p:nvPr/>
        </p:nvGrpSpPr>
        <p:grpSpPr bwMode="auto">
          <a:xfrm>
            <a:off x="4258827" y="5417761"/>
            <a:ext cx="5470525" cy="1090098"/>
            <a:chOff x="2149" y="3027"/>
            <a:chExt cx="3446" cy="925"/>
          </a:xfrm>
        </p:grpSpPr>
        <p:sp>
          <p:nvSpPr>
            <p:cNvPr id="39" name="Text Box 44">
              <a:extLst>
                <a:ext uri="{FF2B5EF4-FFF2-40B4-BE49-F238E27FC236}">
                  <a16:creationId xmlns:a16="http://schemas.microsoft.com/office/drawing/2014/main" id="{92FB22FE-E9BC-45FC-84B8-4A2C61B0D5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3027"/>
              <a:ext cx="344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2000" b="1" dirty="0" err="1">
                  <a:latin typeface="Times New Roman" panose="02020603050405020304" pitchFamily="18" charset="0"/>
                </a:rPr>
                <a:t>sizeof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(D)=</a:t>
              </a:r>
              <a:r>
                <a:rPr lang="en-US" altLang="zh-CN" sz="2000" b="1" dirty="0" err="1">
                  <a:latin typeface="Times New Roman" panose="02020603050405020304" pitchFamily="18" charset="0"/>
                </a:rPr>
                <a:t>sizeof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(A)+</a:t>
              </a:r>
              <a:r>
                <a:rPr lang="en-US" altLang="zh-CN" sz="2000" b="1" dirty="0" err="1">
                  <a:latin typeface="Times New Roman" panose="02020603050405020304" pitchFamily="18" charset="0"/>
                </a:rPr>
                <a:t>sizeof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(B)+</a:t>
              </a:r>
              <a:r>
                <a:rPr lang="en-US" altLang="zh-CN" sz="2000" b="1" dirty="0" err="1">
                  <a:latin typeface="Times New Roman" panose="02020603050405020304" pitchFamily="18" charset="0"/>
                </a:rPr>
                <a:t>sizeof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(C)+</a:t>
              </a:r>
              <a:r>
                <a:rPr lang="en-US" altLang="zh-CN" sz="2000" b="1" dirty="0" err="1">
                  <a:latin typeface="Times New Roman" panose="02020603050405020304" pitchFamily="18" charset="0"/>
                </a:rPr>
                <a:t>sizeof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(e)</a:t>
              </a:r>
            </a:p>
          </p:txBody>
        </p:sp>
        <p:sp>
          <p:nvSpPr>
            <p:cNvPr id="40" name="Text Box 46">
              <a:extLst>
                <a:ext uri="{FF2B5EF4-FFF2-40B4-BE49-F238E27FC236}">
                  <a16:creationId xmlns:a16="http://schemas.microsoft.com/office/drawing/2014/main" id="{533DB88A-485C-4E91-88E4-E13604FAF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3271"/>
              <a:ext cx="23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 err="1">
                  <a:latin typeface="Times New Roman" panose="02020603050405020304" pitchFamily="18" charset="0"/>
                </a:rPr>
                <a:t>sizeof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(A)=</a:t>
              </a:r>
              <a:r>
                <a:rPr lang="en-US" altLang="zh-CN" sz="2000" b="1" dirty="0" err="1">
                  <a:latin typeface="Times New Roman" panose="02020603050405020304" pitchFamily="18" charset="0"/>
                </a:rPr>
                <a:t>sizeof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(void *)+</a:t>
              </a:r>
              <a:r>
                <a:rPr lang="en-US" altLang="zh-CN" sz="2000" b="1" dirty="0" err="1">
                  <a:latin typeface="Times New Roman" panose="02020603050405020304" pitchFamily="18" charset="0"/>
                </a:rPr>
                <a:t>sizeof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(a)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41" name="Text Box 47">
              <a:extLst>
                <a:ext uri="{FF2B5EF4-FFF2-40B4-BE49-F238E27FC236}">
                  <a16:creationId xmlns:a16="http://schemas.microsoft.com/office/drawing/2014/main" id="{97CD5131-2235-4A22-AA50-C8489F76E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9" y="3484"/>
              <a:ext cx="30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 err="1">
                  <a:latin typeface="Times New Roman" panose="02020603050405020304" pitchFamily="18" charset="0"/>
                </a:rPr>
                <a:t>sizeof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(B)=</a:t>
              </a:r>
              <a:r>
                <a:rPr lang="en-US" altLang="zh-CN" sz="2000" b="1" dirty="0" err="1">
                  <a:latin typeface="Times New Roman" panose="02020603050405020304" pitchFamily="18" charset="0"/>
                </a:rPr>
                <a:t>sizeof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(void *)+</a:t>
              </a:r>
              <a:r>
                <a:rPr lang="en-US" altLang="zh-CN" sz="2000" b="1" dirty="0" err="1">
                  <a:latin typeface="Times New Roman" panose="02020603050405020304" pitchFamily="18" charset="0"/>
                </a:rPr>
                <a:t>sizeof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(b)+</a:t>
              </a:r>
              <a:r>
                <a:rPr lang="en-US" altLang="zh-CN" sz="2000" b="1" dirty="0" err="1">
                  <a:latin typeface="Times New Roman" panose="02020603050405020304" pitchFamily="18" charset="0"/>
                </a:rPr>
                <a:t>sizeof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(c)</a:t>
              </a:r>
            </a:p>
          </p:txBody>
        </p:sp>
        <p:sp>
          <p:nvSpPr>
            <p:cNvPr id="42" name="Text Box 48">
              <a:extLst>
                <a:ext uri="{FF2B5EF4-FFF2-40B4-BE49-F238E27FC236}">
                  <a16:creationId xmlns:a16="http://schemas.microsoft.com/office/drawing/2014/main" id="{2D3EC156-48CB-4225-9F51-26DAFC9AA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6" y="3702"/>
              <a:ext cx="13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sizeof(C)=sizeof(d)</a:t>
              </a:r>
            </a:p>
          </p:txBody>
        </p:sp>
      </p:grpSp>
      <p:sp>
        <p:nvSpPr>
          <p:cNvPr id="43" name="Text Box 49">
            <a:extLst>
              <a:ext uri="{FF2B5EF4-FFF2-40B4-BE49-F238E27FC236}">
                <a16:creationId xmlns:a16="http://schemas.microsoft.com/office/drawing/2014/main" id="{07982784-338F-4473-9EBC-5C88A84F1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9571" y="2050251"/>
            <a:ext cx="1973263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D</a:t>
            </a:r>
            <a:r>
              <a:rPr lang="zh-CN" altLang="en-US" sz="2000" b="1" dirty="0">
                <a:latin typeface="Times New Roman" panose="02020603050405020304" pitchFamily="18" charset="0"/>
              </a:rPr>
              <a:t>的第</a:t>
            </a:r>
            <a:r>
              <a:rPr lang="en-US" altLang="zh-CN" sz="2000" b="1" dirty="0"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</a:rPr>
              <a:t>个基类</a:t>
            </a: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z="2000" b="1" dirty="0">
                <a:latin typeface="Times New Roman" panose="02020603050405020304" pitchFamily="18" charset="0"/>
              </a:rPr>
              <a:t>已建立了</a:t>
            </a:r>
            <a:r>
              <a:rPr lang="en-US" altLang="zh-CN" sz="2000" b="1" dirty="0">
                <a:latin typeface="Times New Roman" panose="02020603050405020304" pitchFamily="18" charset="0"/>
              </a:rPr>
              <a:t>VFT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z="2000" b="1" dirty="0">
                <a:latin typeface="Times New Roman" panose="02020603050405020304" pitchFamily="18" charset="0"/>
              </a:rPr>
              <a:t>首址。</a:t>
            </a:r>
            <a:r>
              <a:rPr lang="en-US" altLang="zh-CN" sz="2000" b="1" dirty="0">
                <a:latin typeface="Times New Roman" panose="02020603050405020304" pitchFamily="18" charset="0"/>
              </a:rPr>
              <a:t>D</a:t>
            </a:r>
            <a:r>
              <a:rPr lang="zh-CN" altLang="en-US" sz="2000" b="1" dirty="0"/>
              <a:t>共用该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z="2000" b="1" dirty="0"/>
              <a:t>表首址所占用的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z="2000" b="1" dirty="0"/>
              <a:t>存储单元。</a:t>
            </a:r>
          </a:p>
        </p:txBody>
      </p:sp>
    </p:spTree>
    <p:extLst>
      <p:ext uri="{BB962C8B-B14F-4D97-AF65-F5344CB8AC3E}">
        <p14:creationId xmlns:p14="http://schemas.microsoft.com/office/powerpoint/2010/main" val="395986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9.1    </a:t>
            </a:r>
            <a:r>
              <a:rPr lang="zh-CN" altLang="en-US" dirty="0"/>
              <a:t>多继承类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89235" y="2447300"/>
            <a:ext cx="10515600" cy="2666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单继承是多继承的一种特例，多继承派生类具有更强的类型表达能力。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多继承派生类有多个基类或虚基类。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派生类继承所有基类的数据成员和成员函数。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派生类在继承基类时，不同的基类可以采用不同的派生控制。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基类之间的成员可能同名，基类与派生类的成员也可能同名。在出现同名时，如面向对象的作用域不能解析，应该使用作用域运算符来指明所要访问的类的成员。</a:t>
            </a:r>
          </a:p>
        </p:txBody>
      </p:sp>
    </p:spTree>
    <p:extLst>
      <p:ext uri="{BB962C8B-B14F-4D97-AF65-F5344CB8AC3E}">
        <p14:creationId xmlns:p14="http://schemas.microsoft.com/office/powerpoint/2010/main" val="1769782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9.5  </a:t>
            </a:r>
            <a:r>
              <a:rPr lang="zh-CN" altLang="en-US" dirty="0"/>
              <a:t>类的存储空间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89235" y="2405355"/>
            <a:ext cx="1026812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 eaLnBrk="1" hangingPunct="1"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派生类有虚基类的情况下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</a:rPr>
              <a:t>虚基类的存储空间建于派生类的尾部，且按虚基类的构造顺序建立：</a:t>
            </a:r>
          </a:p>
          <a:p>
            <a:pPr lvl="1" algn="just" eaLnBrk="1" hangingPunct="1">
              <a:buClr>
                <a:schemeClr val="hlink"/>
              </a:buClr>
              <a:buFont typeface="Times New Roman" panose="02020603050405020304" pitchFamily="18" charset="0"/>
              <a:buChar char="①"/>
            </a:pPr>
            <a:r>
              <a:rPr lang="zh-CN" altLang="en-US" sz="2400" dirty="0">
                <a:latin typeface="Times New Roman" panose="02020603050405020304" pitchFamily="18" charset="0"/>
              </a:rPr>
              <a:t>派生类依次处理每个直接基类或虚基类，如果为直接基类，则为其建立存储空间，如果为直接虚基类则建立一个到虚基类的偏移。</a:t>
            </a:r>
          </a:p>
          <a:p>
            <a:pPr lvl="1" algn="just" eaLnBrk="1" hangingPunct="1">
              <a:buClr>
                <a:schemeClr val="hlink"/>
              </a:buClr>
              <a:buFont typeface="Times New Roman" panose="02020603050405020304" pitchFamily="18" charset="0"/>
              <a:buChar char="②"/>
            </a:pPr>
            <a:r>
              <a:rPr lang="zh-CN" altLang="en-US" sz="2400" dirty="0">
                <a:latin typeface="Times New Roman" panose="02020603050405020304" pitchFamily="18" charset="0"/>
              </a:rPr>
              <a:t>如果派生类继承的第一个类为非虚基类，且该基类定义了虚函数地址表，则派生类就共享该表首址占用的存储单元。对于其他任何情形，派生类在处理完所有基类或虚基类后，根据派生类是否新定义了虚函数，确定是否为该表首址分配存储单元。</a:t>
            </a:r>
          </a:p>
        </p:txBody>
      </p:sp>
    </p:spTree>
    <p:extLst>
      <p:ext uri="{BB962C8B-B14F-4D97-AF65-F5344CB8AC3E}">
        <p14:creationId xmlns:p14="http://schemas.microsoft.com/office/powerpoint/2010/main" val="2738809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9.5  </a:t>
            </a:r>
            <a:r>
              <a:rPr lang="zh-CN" altLang="en-US" dirty="0"/>
              <a:t>类的存储空间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89235" y="2405355"/>
            <a:ext cx="10268123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 eaLnBrk="1" hangingPunct="1"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派生类有虚基类的情况下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</a:rPr>
              <a:t>虚基类的存储空间建于派生类的尾部，且按虚基类的构造顺序建立：</a:t>
            </a:r>
          </a:p>
          <a:p>
            <a:pPr lvl="1" algn="just" eaLnBrk="1" hangingPunct="1">
              <a:buClr>
                <a:schemeClr val="hlink"/>
              </a:buClr>
              <a:buFont typeface="Times New Roman" panose="02020603050405020304" pitchFamily="18" charset="0"/>
              <a:buChar char="③"/>
            </a:pPr>
            <a:r>
              <a:rPr lang="zh-CN" altLang="en-US" sz="2400" dirty="0">
                <a:latin typeface="Times New Roman" panose="02020603050405020304" pitchFamily="18" charset="0"/>
              </a:rPr>
              <a:t>派生类依次处理自定义的数据成员，为每个数据成员建立相应的存储空间。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 algn="just" eaLnBrk="1" hangingPunct="1">
              <a:buClr>
                <a:schemeClr val="hlink"/>
              </a:buClr>
            </a:pPr>
            <a:r>
              <a:rPr lang="zh-CN" altLang="en-US" sz="2400" dirty="0">
                <a:latin typeface="Times New Roman" panose="02020603050405020304" pitchFamily="18" charset="0"/>
              </a:rPr>
              <a:t>④派生类根据虚基类偏移的建立顺序，依次为虚基类建立存储空间，同名虚基类仅在派生类存储空间内建立一次。</a:t>
            </a:r>
          </a:p>
          <a:p>
            <a:pPr lvl="1" algn="just" eaLnBrk="1" hangingPunct="1">
              <a:buClr>
                <a:schemeClr val="hlink"/>
              </a:buClr>
            </a:pPr>
            <a:r>
              <a:rPr lang="zh-CN" altLang="en-US" sz="2400" dirty="0">
                <a:latin typeface="Times New Roman" panose="02020603050405020304" pitchFamily="18" charset="0"/>
              </a:rPr>
              <a:t>⑤如果直接基类和虚基类又是派生类，则在派生类的存储空间内重复步骤①至⑤。如果数据成员又为派生类类型，则在数据成员的存储空间内重复步骤①至⑤。</a:t>
            </a:r>
          </a:p>
          <a:p>
            <a:pPr lvl="1" algn="just" eaLnBrk="1" hangingPunct="1">
              <a:buClr>
                <a:schemeClr val="hlink"/>
              </a:buClr>
              <a:buFont typeface="Times New Roman" panose="02020603050405020304" pitchFamily="18" charset="0"/>
              <a:buChar char="③"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560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0635F57-F572-4DB8-B8F8-7D4D06604A5A}"/>
              </a:ext>
            </a:extLst>
          </p:cNvPr>
          <p:cNvSpPr txBox="1">
            <a:spLocks noChangeArrowheads="1"/>
          </p:cNvSpPr>
          <p:nvPr/>
        </p:nvSpPr>
        <p:spPr>
          <a:xfrm>
            <a:off x="720347" y="1403483"/>
            <a:ext cx="7705312" cy="446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400" dirty="0"/>
              <a:t>【</a:t>
            </a:r>
            <a:r>
              <a:rPr lang="zh-CN" altLang="en-US" sz="2400" dirty="0"/>
              <a:t>例</a:t>
            </a:r>
            <a:r>
              <a:rPr lang="en-US" altLang="zh-CN" sz="2400" dirty="0"/>
              <a:t>】</a:t>
            </a:r>
            <a:r>
              <a:rPr lang="zh-CN" altLang="en-US" sz="2400" dirty="0"/>
              <a:t>含有虚基类的多继承派生类存储空间的建立</a:t>
            </a:r>
          </a:p>
        </p:txBody>
      </p:sp>
      <p:sp>
        <p:nvSpPr>
          <p:cNvPr id="6" name="Rectangle 140">
            <a:extLst>
              <a:ext uri="{FF2B5EF4-FFF2-40B4-BE49-F238E27FC236}">
                <a16:creationId xmlns:a16="http://schemas.microsoft.com/office/drawing/2014/main" id="{D335D250-641A-454C-A8F0-6E59781E5417}"/>
              </a:ext>
            </a:extLst>
          </p:cNvPr>
          <p:cNvSpPr txBox="1">
            <a:spLocks noChangeArrowheads="1"/>
          </p:cNvSpPr>
          <p:nvPr/>
        </p:nvSpPr>
        <p:spPr>
          <a:xfrm>
            <a:off x="987426" y="1895841"/>
            <a:ext cx="3355975" cy="4756629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/>
              <a:t>#include &lt;iostream&gt;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000" b="1"/>
              <a:t>using namespace std;</a:t>
            </a:r>
            <a:endParaRPr lang="en-US" altLang="zh-CN" sz="2000" b="1" dirty="0"/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struct A</a:t>
            </a:r>
            <a:r>
              <a:rPr lang="en-US" altLang="zh-CN" sz="2000" b="1" dirty="0"/>
              <a:t>{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/>
              <a:t>    virtual void fa( ) { };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/>
              <a:t>};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struct B</a:t>
            </a:r>
            <a:r>
              <a:rPr lang="en-US" altLang="zh-CN" sz="2000" b="1" dirty="0"/>
              <a:t>{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/>
              <a:t>    int b;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/>
              <a:t>    void fb( );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/>
              <a:t>};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struct E: virtual A</a:t>
            </a:r>
            <a:r>
              <a:rPr lang="en-US" altLang="zh-CN" sz="2000" b="1" dirty="0"/>
              <a:t>{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/>
              <a:t>    int  x;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/>
              <a:t>    virtual void </a:t>
            </a:r>
            <a:r>
              <a:rPr lang="en-US" altLang="zh-CN" sz="2000" b="1" dirty="0" err="1"/>
              <a:t>fe</a:t>
            </a:r>
            <a:r>
              <a:rPr lang="en-US" altLang="zh-CN" sz="2000" b="1" dirty="0"/>
              <a:t>( ) { };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/>
              <a:t>};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struct F:virtual A, virtual B</a:t>
            </a:r>
            <a:r>
              <a:rPr lang="en-US" altLang="zh-CN" sz="2000" b="1" dirty="0"/>
              <a:t>{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zh-CN" sz="2000" b="1" dirty="0"/>
              <a:t>    int  x;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zh-CN" sz="2000" b="1" dirty="0"/>
              <a:t>    void ff( ) { };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altLang="zh-CN" sz="2000" b="1" dirty="0"/>
              <a:t>};</a:t>
            </a:r>
          </a:p>
        </p:txBody>
      </p:sp>
      <p:grpSp>
        <p:nvGrpSpPr>
          <p:cNvPr id="7" name="Group 251">
            <a:extLst>
              <a:ext uri="{FF2B5EF4-FFF2-40B4-BE49-F238E27FC236}">
                <a16:creationId xmlns:a16="http://schemas.microsoft.com/office/drawing/2014/main" id="{38D055A9-843F-43AD-B904-11CB009D8FE0}"/>
              </a:ext>
            </a:extLst>
          </p:cNvPr>
          <p:cNvGrpSpPr>
            <a:grpSpLocks/>
          </p:cNvGrpSpPr>
          <p:nvPr/>
        </p:nvGrpSpPr>
        <p:grpSpPr bwMode="auto">
          <a:xfrm>
            <a:off x="4799957" y="3678560"/>
            <a:ext cx="2555875" cy="2696869"/>
            <a:chOff x="2268" y="391"/>
            <a:chExt cx="1610" cy="1648"/>
          </a:xfrm>
        </p:grpSpPr>
        <p:sp>
          <p:nvSpPr>
            <p:cNvPr id="8" name="Rectangle 141">
              <a:extLst>
                <a:ext uri="{FF2B5EF4-FFF2-40B4-BE49-F238E27FC236}">
                  <a16:creationId xmlns:a16="http://schemas.microsoft.com/office/drawing/2014/main" id="{7A5CB30D-DC0D-4713-9996-8C9C70CCD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" y="391"/>
              <a:ext cx="1610" cy="164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9" name="Rectangle 142">
              <a:extLst>
                <a:ext uri="{FF2B5EF4-FFF2-40B4-BE49-F238E27FC236}">
                  <a16:creationId xmlns:a16="http://schemas.microsoft.com/office/drawing/2014/main" id="{075C5B7F-93AD-4BA8-B57D-C8FE2CFCA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" y="1404"/>
              <a:ext cx="975" cy="50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Rectangle 143">
              <a:extLst>
                <a:ext uri="{FF2B5EF4-FFF2-40B4-BE49-F238E27FC236}">
                  <a16:creationId xmlns:a16="http://schemas.microsoft.com/office/drawing/2014/main" id="{F9C27548-017F-4857-98C0-4319014F4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" y="644"/>
              <a:ext cx="970" cy="50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Rectangle 144">
              <a:extLst>
                <a:ext uri="{FF2B5EF4-FFF2-40B4-BE49-F238E27FC236}">
                  <a16:creationId xmlns:a16="http://schemas.microsoft.com/office/drawing/2014/main" id="{3E9B9CB3-9BFD-4729-8259-D424C7617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" y="391"/>
              <a:ext cx="975" cy="25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Rectangle 145">
              <a:extLst>
                <a:ext uri="{FF2B5EF4-FFF2-40B4-BE49-F238E27FC236}">
                  <a16:creationId xmlns:a16="http://schemas.microsoft.com/office/drawing/2014/main" id="{E460967B-2D9D-4519-89CC-A0E8F30FB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" y="1151"/>
              <a:ext cx="975" cy="25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Rectangle 147">
              <a:extLst>
                <a:ext uri="{FF2B5EF4-FFF2-40B4-BE49-F238E27FC236}">
                  <a16:creationId xmlns:a16="http://schemas.microsoft.com/office/drawing/2014/main" id="{DA0BA3F9-2BEE-49C7-9C0A-AE57EBE03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406"/>
              <a:ext cx="5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dirty="0">
                  <a:solidFill>
                    <a:srgbClr val="000000"/>
                  </a:solidFill>
                  <a:latin typeface="宋体" panose="02010600030101010101" pitchFamily="2" charset="-122"/>
                </a:rPr>
                <a:t>的偏移</a:t>
              </a:r>
              <a:endParaRPr lang="zh-CN" altLang="en-US" dirty="0"/>
            </a:p>
          </p:txBody>
        </p:sp>
        <p:sp>
          <p:nvSpPr>
            <p:cNvPr id="14" name="Rectangle 149">
              <a:extLst>
                <a:ext uri="{FF2B5EF4-FFF2-40B4-BE49-F238E27FC236}">
                  <a16:creationId xmlns:a16="http://schemas.microsoft.com/office/drawing/2014/main" id="{934802E2-1985-4B22-A1FB-21BD4AB75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677"/>
              <a:ext cx="16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E:</a:t>
              </a:r>
              <a:endParaRPr lang="en-US" altLang="zh-CN" b="1">
                <a:solidFill>
                  <a:srgbClr val="FF3300"/>
                </a:solidFill>
              </a:endParaRPr>
            </a:p>
          </p:txBody>
        </p:sp>
        <p:sp>
          <p:nvSpPr>
            <p:cNvPr id="15" name="Rectangle 150">
              <a:extLst>
                <a:ext uri="{FF2B5EF4-FFF2-40B4-BE49-F238E27FC236}">
                  <a16:creationId xmlns:a16="http://schemas.microsoft.com/office/drawing/2014/main" id="{7BDEFEB5-BF10-42F0-A931-995E58B0E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679"/>
              <a:ext cx="7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0000"/>
                  </a:solidFill>
                  <a:latin typeface="宋体" panose="02010600030101010101" pitchFamily="2" charset="-122"/>
                </a:rPr>
                <a:t>虚函数入口</a:t>
              </a:r>
              <a:endParaRPr lang="zh-CN" altLang="en-US"/>
            </a:p>
          </p:txBody>
        </p:sp>
        <p:sp>
          <p:nvSpPr>
            <p:cNvPr id="16" name="Rectangle 151">
              <a:extLst>
                <a:ext uri="{FF2B5EF4-FFF2-40B4-BE49-F238E27FC236}">
                  <a16:creationId xmlns:a16="http://schemas.microsoft.com/office/drawing/2014/main" id="{A91BA044-0AAE-4C4E-91F1-CF557B482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4" y="677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17" name="Rectangle 152">
              <a:extLst>
                <a:ext uri="{FF2B5EF4-FFF2-40B4-BE49-F238E27FC236}">
                  <a16:creationId xmlns:a16="http://schemas.microsoft.com/office/drawing/2014/main" id="{E6E6C8DA-379F-4B27-88D9-AEAE3AE98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" y="975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endParaRPr lang="en-US" altLang="zh-CN"/>
            </a:p>
          </p:txBody>
        </p:sp>
        <p:sp>
          <p:nvSpPr>
            <p:cNvPr id="18" name="Rectangle 153">
              <a:extLst>
                <a:ext uri="{FF2B5EF4-FFF2-40B4-BE49-F238E27FC236}">
                  <a16:creationId xmlns:a16="http://schemas.microsoft.com/office/drawing/2014/main" id="{EF8C8836-F970-4764-A78B-D31B75BD5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951"/>
              <a:ext cx="7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0000"/>
                  </a:solidFill>
                  <a:latin typeface="宋体" panose="02010600030101010101" pitchFamily="2" charset="-122"/>
                </a:rPr>
                <a:t>地址表首址</a:t>
              </a:r>
              <a:endParaRPr lang="zh-CN" altLang="en-US"/>
            </a:p>
          </p:txBody>
        </p:sp>
        <p:sp>
          <p:nvSpPr>
            <p:cNvPr id="19" name="Rectangle 155">
              <a:extLst>
                <a:ext uri="{FF2B5EF4-FFF2-40B4-BE49-F238E27FC236}">
                  <a16:creationId xmlns:a16="http://schemas.microsoft.com/office/drawing/2014/main" id="{EAB98643-31EB-4200-ADE4-FC5212B33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1184"/>
              <a:ext cx="5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E:</a:t>
              </a:r>
              <a:r>
                <a:rPr lang="en-US" altLang="zh-CN" sz="2100">
                  <a:solidFill>
                    <a:srgbClr val="FF33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int  x</a:t>
              </a:r>
              <a:endParaRPr lang="en-US" altLang="zh-CN"/>
            </a:p>
          </p:txBody>
        </p:sp>
        <p:sp>
          <p:nvSpPr>
            <p:cNvPr id="20" name="Rectangle 156">
              <a:extLst>
                <a:ext uri="{FF2B5EF4-FFF2-40B4-BE49-F238E27FC236}">
                  <a16:creationId xmlns:a16="http://schemas.microsoft.com/office/drawing/2014/main" id="{911C06FE-EAC3-4CF9-A875-3CAE0D74F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" y="1184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21" name="Rectangle 157">
              <a:extLst>
                <a:ext uri="{FF2B5EF4-FFF2-40B4-BE49-F238E27FC236}">
                  <a16:creationId xmlns:a16="http://schemas.microsoft.com/office/drawing/2014/main" id="{83F312D4-EDD1-4BD1-8F48-A98AC3613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8" y="1184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22" name="Rectangle 158">
              <a:extLst>
                <a:ext uri="{FF2B5EF4-FFF2-40B4-BE49-F238E27FC236}">
                  <a16:creationId xmlns:a16="http://schemas.microsoft.com/office/drawing/2014/main" id="{4B3DF831-3ECB-450C-A1BB-8D0F4BE31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2" y="1439"/>
              <a:ext cx="16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A:</a:t>
              </a:r>
              <a:endParaRPr lang="en-US" altLang="zh-CN" sz="2000" b="1">
                <a:solidFill>
                  <a:srgbClr val="FF3300"/>
                </a:solidFill>
              </a:endParaRPr>
            </a:p>
          </p:txBody>
        </p:sp>
        <p:sp>
          <p:nvSpPr>
            <p:cNvPr id="23" name="Rectangle 159">
              <a:extLst>
                <a:ext uri="{FF2B5EF4-FFF2-40B4-BE49-F238E27FC236}">
                  <a16:creationId xmlns:a16="http://schemas.microsoft.com/office/drawing/2014/main" id="{F8BE6CF2-A285-40A8-811D-BE4DAC268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1450"/>
              <a:ext cx="7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0000"/>
                  </a:solidFill>
                  <a:latin typeface="宋体" panose="02010600030101010101" pitchFamily="2" charset="-122"/>
                </a:rPr>
                <a:t>虚函数入口</a:t>
              </a:r>
              <a:endParaRPr lang="zh-CN" altLang="en-US"/>
            </a:p>
          </p:txBody>
        </p:sp>
        <p:sp>
          <p:nvSpPr>
            <p:cNvPr id="24" name="Rectangle 160">
              <a:extLst>
                <a:ext uri="{FF2B5EF4-FFF2-40B4-BE49-F238E27FC236}">
                  <a16:creationId xmlns:a16="http://schemas.microsoft.com/office/drawing/2014/main" id="{D95C7ACB-CF50-4470-9F27-BF2364AE2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6" y="1437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25" name="Rectangle 161">
              <a:extLst>
                <a:ext uri="{FF2B5EF4-FFF2-40B4-BE49-F238E27FC236}">
                  <a16:creationId xmlns:a16="http://schemas.microsoft.com/office/drawing/2014/main" id="{DCD03826-4034-4706-A7C2-AD6925A26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" y="1713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endParaRPr lang="en-US" altLang="zh-CN"/>
            </a:p>
          </p:txBody>
        </p:sp>
        <p:sp>
          <p:nvSpPr>
            <p:cNvPr id="26" name="Rectangle 162">
              <a:extLst>
                <a:ext uri="{FF2B5EF4-FFF2-40B4-BE49-F238E27FC236}">
                  <a16:creationId xmlns:a16="http://schemas.microsoft.com/office/drawing/2014/main" id="{72EC54A7-5805-47EF-B5F9-9699125DD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1722"/>
              <a:ext cx="7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0000"/>
                  </a:solidFill>
                  <a:latin typeface="宋体" panose="02010600030101010101" pitchFamily="2" charset="-122"/>
                </a:rPr>
                <a:t>地址表首址</a:t>
              </a:r>
              <a:endParaRPr lang="zh-CN" altLang="en-US"/>
            </a:p>
          </p:txBody>
        </p:sp>
        <p:sp>
          <p:nvSpPr>
            <p:cNvPr id="27" name="Rectangle 163">
              <a:extLst>
                <a:ext uri="{FF2B5EF4-FFF2-40B4-BE49-F238E27FC236}">
                  <a16:creationId xmlns:a16="http://schemas.microsoft.com/office/drawing/2014/main" id="{060AD170-D413-446C-B4E2-913842055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0" y="1690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28" name="Rectangle 164">
              <a:extLst>
                <a:ext uri="{FF2B5EF4-FFF2-40B4-BE49-F238E27FC236}">
                  <a16:creationId xmlns:a16="http://schemas.microsoft.com/office/drawing/2014/main" id="{61EFB6EB-73C4-4CAB-8384-D353148AC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690"/>
              <a:ext cx="10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/>
            </a:p>
          </p:txBody>
        </p:sp>
        <p:sp>
          <p:nvSpPr>
            <p:cNvPr id="29" name="Line 165">
              <a:extLst>
                <a:ext uri="{FF2B5EF4-FFF2-40B4-BE49-F238E27FC236}">
                  <a16:creationId xmlns:a16="http://schemas.microsoft.com/office/drawing/2014/main" id="{A695FD53-1FAB-4206-A3FA-3726A6700A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519"/>
              <a:ext cx="18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66">
              <a:extLst>
                <a:ext uri="{FF2B5EF4-FFF2-40B4-BE49-F238E27FC236}">
                  <a16:creationId xmlns:a16="http://schemas.microsoft.com/office/drawing/2014/main" id="{4CF8A189-6DCF-4CD6-83F6-F0868D4B09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497"/>
              <a:ext cx="0" cy="11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" name="Group 173">
              <a:extLst>
                <a:ext uri="{FF2B5EF4-FFF2-40B4-BE49-F238E27FC236}">
                  <a16:creationId xmlns:a16="http://schemas.microsoft.com/office/drawing/2014/main" id="{9E6D7862-28F2-4793-888C-2F3A8CD6E2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2" y="1540"/>
              <a:ext cx="182" cy="127"/>
              <a:chOff x="3242" y="1692"/>
              <a:chExt cx="293" cy="127"/>
            </a:xfrm>
          </p:grpSpPr>
          <p:sp>
            <p:nvSpPr>
              <p:cNvPr id="32" name="Line 174">
                <a:extLst>
                  <a:ext uri="{FF2B5EF4-FFF2-40B4-BE49-F238E27FC236}">
                    <a16:creationId xmlns:a16="http://schemas.microsoft.com/office/drawing/2014/main" id="{BE45601C-4B9A-4416-AD83-154EF88E0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65" y="1754"/>
                <a:ext cx="170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175">
                <a:extLst>
                  <a:ext uri="{FF2B5EF4-FFF2-40B4-BE49-F238E27FC236}">
                    <a16:creationId xmlns:a16="http://schemas.microsoft.com/office/drawing/2014/main" id="{F7E38F6B-3F3E-4CE1-9795-DA8E364EFC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2" y="1692"/>
                <a:ext cx="129" cy="127"/>
              </a:xfrm>
              <a:custGeom>
                <a:avLst/>
                <a:gdLst>
                  <a:gd name="T0" fmla="*/ 129 w 129"/>
                  <a:gd name="T1" fmla="*/ 0 h 127"/>
                  <a:gd name="T2" fmla="*/ 0 w 129"/>
                  <a:gd name="T3" fmla="*/ 64 h 127"/>
                  <a:gd name="T4" fmla="*/ 129 w 129"/>
                  <a:gd name="T5" fmla="*/ 127 h 127"/>
                  <a:gd name="T6" fmla="*/ 129 w 129"/>
                  <a:gd name="T7" fmla="*/ 0 h 12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9" h="127">
                    <a:moveTo>
                      <a:pt x="129" y="0"/>
                    </a:moveTo>
                    <a:lnTo>
                      <a:pt x="0" y="64"/>
                    </a:lnTo>
                    <a:lnTo>
                      <a:pt x="129" y="127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4" name="Group 288">
            <a:extLst>
              <a:ext uri="{FF2B5EF4-FFF2-40B4-BE49-F238E27FC236}">
                <a16:creationId xmlns:a16="http://schemas.microsoft.com/office/drawing/2014/main" id="{92378221-0BAE-489F-9B66-6EF986E1AB07}"/>
              </a:ext>
            </a:extLst>
          </p:cNvPr>
          <p:cNvGrpSpPr>
            <a:grpSpLocks/>
          </p:cNvGrpSpPr>
          <p:nvPr/>
        </p:nvGrpSpPr>
        <p:grpSpPr bwMode="auto">
          <a:xfrm>
            <a:off x="8728871" y="921277"/>
            <a:ext cx="2570163" cy="2507723"/>
            <a:chOff x="4049" y="376"/>
            <a:chExt cx="1619" cy="1603"/>
          </a:xfrm>
        </p:grpSpPr>
        <p:sp>
          <p:nvSpPr>
            <p:cNvPr id="35" name="Rectangle 176">
              <a:extLst>
                <a:ext uri="{FF2B5EF4-FFF2-40B4-BE49-F238E27FC236}">
                  <a16:creationId xmlns:a16="http://schemas.microsoft.com/office/drawing/2014/main" id="{0852C8F8-1D71-4088-AB0F-1A29E18EC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9" y="376"/>
              <a:ext cx="1619" cy="160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Rectangle 177">
              <a:extLst>
                <a:ext uri="{FF2B5EF4-FFF2-40B4-BE49-F238E27FC236}">
                  <a16:creationId xmlns:a16="http://schemas.microsoft.com/office/drawing/2014/main" id="{6F2C5284-AF1E-4178-9E91-CD1FBF733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2" y="1152"/>
              <a:ext cx="960" cy="50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Rectangle 178">
              <a:extLst>
                <a:ext uri="{FF2B5EF4-FFF2-40B4-BE49-F238E27FC236}">
                  <a16:creationId xmlns:a16="http://schemas.microsoft.com/office/drawing/2014/main" id="{0E474DD7-2255-4E2A-9236-F1B1DF8B7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2" y="1658"/>
              <a:ext cx="960" cy="25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" name="Rectangle 179">
              <a:extLst>
                <a:ext uri="{FF2B5EF4-FFF2-40B4-BE49-F238E27FC236}">
                  <a16:creationId xmlns:a16="http://schemas.microsoft.com/office/drawing/2014/main" id="{C2958109-D231-4618-A0CE-AA5A62208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2" y="898"/>
              <a:ext cx="960" cy="25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Rectangle 180">
              <a:extLst>
                <a:ext uri="{FF2B5EF4-FFF2-40B4-BE49-F238E27FC236}">
                  <a16:creationId xmlns:a16="http://schemas.microsoft.com/office/drawing/2014/main" id="{CC540EB9-9136-4B4A-BAEB-7BFE1855F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2" y="645"/>
              <a:ext cx="960" cy="25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Rectangle 181">
              <a:extLst>
                <a:ext uri="{FF2B5EF4-FFF2-40B4-BE49-F238E27FC236}">
                  <a16:creationId xmlns:a16="http://schemas.microsoft.com/office/drawing/2014/main" id="{87018E31-8748-4394-95B3-3CE818885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2" y="391"/>
              <a:ext cx="960" cy="25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41" name="Rectangle 182">
              <a:extLst>
                <a:ext uri="{FF2B5EF4-FFF2-40B4-BE49-F238E27FC236}">
                  <a16:creationId xmlns:a16="http://schemas.microsoft.com/office/drawing/2014/main" id="{FC1BAE3B-5F6E-4D14-BE05-606BA1180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7" y="425"/>
              <a:ext cx="12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b="1" dirty="0">
                <a:solidFill>
                  <a:srgbClr val="FF3300"/>
                </a:solidFill>
              </a:endParaRPr>
            </a:p>
          </p:txBody>
        </p:sp>
        <p:sp>
          <p:nvSpPr>
            <p:cNvPr id="42" name="Rectangle 183">
              <a:extLst>
                <a:ext uri="{FF2B5EF4-FFF2-40B4-BE49-F238E27FC236}">
                  <a16:creationId xmlns:a16="http://schemas.microsoft.com/office/drawing/2014/main" id="{58588CBF-E50D-408D-AD11-BF515D413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436"/>
              <a:ext cx="4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0000"/>
                  </a:solidFill>
                  <a:latin typeface="宋体" panose="02010600030101010101" pitchFamily="2" charset="-122"/>
                </a:rPr>
                <a:t>的偏移</a:t>
              </a:r>
              <a:endParaRPr lang="zh-CN" altLang="en-US"/>
            </a:p>
          </p:txBody>
        </p:sp>
        <p:sp>
          <p:nvSpPr>
            <p:cNvPr id="43" name="Rectangle 184">
              <a:extLst>
                <a:ext uri="{FF2B5EF4-FFF2-40B4-BE49-F238E27FC236}">
                  <a16:creationId xmlns:a16="http://schemas.microsoft.com/office/drawing/2014/main" id="{C678F234-D441-4704-BB81-638240BF8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3" y="425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44" name="Rectangle 186">
              <a:extLst>
                <a:ext uri="{FF2B5EF4-FFF2-40B4-BE49-F238E27FC236}">
                  <a16:creationId xmlns:a16="http://schemas.microsoft.com/office/drawing/2014/main" id="{63249536-4E63-494B-BDA9-E7BDC41B9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2" y="425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45" name="Rectangle 188">
              <a:extLst>
                <a:ext uri="{FF2B5EF4-FFF2-40B4-BE49-F238E27FC236}">
                  <a16:creationId xmlns:a16="http://schemas.microsoft.com/office/drawing/2014/main" id="{BCB91CA8-CA5C-463D-B577-E579D0AB3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" y="678"/>
              <a:ext cx="11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b="1">
                <a:solidFill>
                  <a:srgbClr val="FF3300"/>
                </a:solidFill>
              </a:endParaRPr>
            </a:p>
          </p:txBody>
        </p:sp>
        <p:sp>
          <p:nvSpPr>
            <p:cNvPr id="46" name="Rectangle 189">
              <a:extLst>
                <a:ext uri="{FF2B5EF4-FFF2-40B4-BE49-F238E27FC236}">
                  <a16:creationId xmlns:a16="http://schemas.microsoft.com/office/drawing/2014/main" id="{48C0E459-005C-420C-B6FA-77968B2E2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672"/>
              <a:ext cx="4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0000"/>
                  </a:solidFill>
                  <a:latin typeface="宋体" panose="02010600030101010101" pitchFamily="2" charset="-122"/>
                </a:rPr>
                <a:t>的偏移</a:t>
              </a:r>
              <a:endParaRPr lang="zh-CN" altLang="en-US"/>
            </a:p>
          </p:txBody>
        </p:sp>
        <p:sp>
          <p:nvSpPr>
            <p:cNvPr id="47" name="Rectangle 190">
              <a:extLst>
                <a:ext uri="{FF2B5EF4-FFF2-40B4-BE49-F238E27FC236}">
                  <a16:creationId xmlns:a16="http://schemas.microsoft.com/office/drawing/2014/main" id="{1E9AA20D-A0F1-476D-9170-64A13AFDB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678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48" name="Rectangle 192">
              <a:extLst>
                <a:ext uri="{FF2B5EF4-FFF2-40B4-BE49-F238E27FC236}">
                  <a16:creationId xmlns:a16="http://schemas.microsoft.com/office/drawing/2014/main" id="{078850F7-87C7-49CD-9BE4-06A777582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678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49" name="Rectangle 194">
              <a:extLst>
                <a:ext uri="{FF2B5EF4-FFF2-40B4-BE49-F238E27FC236}">
                  <a16:creationId xmlns:a16="http://schemas.microsoft.com/office/drawing/2014/main" id="{B2814733-2B4B-46B7-BDB8-0A86C72D1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1" y="932"/>
              <a:ext cx="54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F:</a:t>
              </a:r>
              <a:r>
                <a:rPr lang="en-US" altLang="zh-CN" sz="2100">
                  <a:solidFill>
                    <a:srgbClr val="FF33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int  x</a:t>
              </a:r>
              <a:endParaRPr lang="en-US" altLang="zh-CN"/>
            </a:p>
          </p:txBody>
        </p:sp>
        <p:sp>
          <p:nvSpPr>
            <p:cNvPr id="50" name="Rectangle 195">
              <a:extLst>
                <a:ext uri="{FF2B5EF4-FFF2-40B4-BE49-F238E27FC236}">
                  <a16:creationId xmlns:a16="http://schemas.microsoft.com/office/drawing/2014/main" id="{40D282B0-402D-4508-AD6C-3A627E86B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" y="932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51" name="Rectangle 197">
              <a:extLst>
                <a:ext uri="{FF2B5EF4-FFF2-40B4-BE49-F238E27FC236}">
                  <a16:creationId xmlns:a16="http://schemas.microsoft.com/office/drawing/2014/main" id="{B197E8D7-6150-494F-8D0F-36CAB64B0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932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52" name="Rectangle 199">
              <a:extLst>
                <a:ext uri="{FF2B5EF4-FFF2-40B4-BE49-F238E27FC236}">
                  <a16:creationId xmlns:a16="http://schemas.microsoft.com/office/drawing/2014/main" id="{D31505A1-549B-47A4-B0F3-9402D6A92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7" y="1185"/>
              <a:ext cx="17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A:</a:t>
              </a:r>
              <a:endParaRPr lang="en-US" altLang="zh-CN" b="1">
                <a:solidFill>
                  <a:srgbClr val="FF3300"/>
                </a:solidFill>
              </a:endParaRPr>
            </a:p>
          </p:txBody>
        </p:sp>
        <p:sp>
          <p:nvSpPr>
            <p:cNvPr id="53" name="Rectangle 200">
              <a:extLst>
                <a:ext uri="{FF2B5EF4-FFF2-40B4-BE49-F238E27FC236}">
                  <a16:creationId xmlns:a16="http://schemas.microsoft.com/office/drawing/2014/main" id="{29DC1F89-5AB3-465C-82C7-E181CE6C9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9" y="1171"/>
              <a:ext cx="7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rgbClr val="000000"/>
                  </a:solidFill>
                  <a:latin typeface="宋体" panose="02010600030101010101" pitchFamily="2" charset="-122"/>
                </a:rPr>
                <a:t>虚函数入口</a:t>
              </a:r>
              <a:endParaRPr lang="zh-CN" altLang="en-US" dirty="0"/>
            </a:p>
          </p:txBody>
        </p:sp>
        <p:sp>
          <p:nvSpPr>
            <p:cNvPr id="54" name="Rectangle 202">
              <a:extLst>
                <a:ext uri="{FF2B5EF4-FFF2-40B4-BE49-F238E27FC236}">
                  <a16:creationId xmlns:a16="http://schemas.microsoft.com/office/drawing/2014/main" id="{A5A0EA8D-DCEE-478F-9D13-AC70437E4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1185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55" name="Rectangle 204">
              <a:extLst>
                <a:ext uri="{FF2B5EF4-FFF2-40B4-BE49-F238E27FC236}">
                  <a16:creationId xmlns:a16="http://schemas.microsoft.com/office/drawing/2014/main" id="{AA67298A-49DB-4E15-80FD-A4B83D041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7" y="143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endParaRPr lang="en-US" altLang="zh-CN"/>
            </a:p>
          </p:txBody>
        </p:sp>
        <p:sp>
          <p:nvSpPr>
            <p:cNvPr id="56" name="Rectangle 205">
              <a:extLst>
                <a:ext uri="{FF2B5EF4-FFF2-40B4-BE49-F238E27FC236}">
                  <a16:creationId xmlns:a16="http://schemas.microsoft.com/office/drawing/2014/main" id="{C7939FDA-95F0-42EC-B930-D0EAA54F2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9" y="1434"/>
              <a:ext cx="7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rgbClr val="000000"/>
                  </a:solidFill>
                  <a:latin typeface="宋体" panose="02010600030101010101" pitchFamily="2" charset="-122"/>
                </a:rPr>
                <a:t>地址表首址</a:t>
              </a:r>
              <a:endParaRPr lang="zh-CN" altLang="en-US" dirty="0"/>
            </a:p>
          </p:txBody>
        </p:sp>
        <p:sp>
          <p:nvSpPr>
            <p:cNvPr id="57" name="Rectangle 207">
              <a:extLst>
                <a:ext uri="{FF2B5EF4-FFF2-40B4-BE49-F238E27FC236}">
                  <a16:creationId xmlns:a16="http://schemas.microsoft.com/office/drawing/2014/main" id="{E6B38435-F410-4AD3-BBB0-E16028E00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1438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58" name="Rectangle 209">
              <a:extLst>
                <a:ext uri="{FF2B5EF4-FFF2-40B4-BE49-F238E27FC236}">
                  <a16:creationId xmlns:a16="http://schemas.microsoft.com/office/drawing/2014/main" id="{AECD206F-F1D7-4AC9-8150-4D2E246AF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9" y="1691"/>
              <a:ext cx="5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B:</a:t>
              </a:r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int  b</a:t>
              </a:r>
              <a:endParaRPr lang="en-US" altLang="zh-CN"/>
            </a:p>
          </p:txBody>
        </p:sp>
        <p:sp>
          <p:nvSpPr>
            <p:cNvPr id="59" name="Rectangle 210">
              <a:extLst>
                <a:ext uri="{FF2B5EF4-FFF2-40B4-BE49-F238E27FC236}">
                  <a16:creationId xmlns:a16="http://schemas.microsoft.com/office/drawing/2014/main" id="{E7944F32-4A77-4A0D-9697-5F79B1151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6" y="1691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60" name="Rectangle 212">
              <a:extLst>
                <a:ext uri="{FF2B5EF4-FFF2-40B4-BE49-F238E27FC236}">
                  <a16:creationId xmlns:a16="http://schemas.microsoft.com/office/drawing/2014/main" id="{0CF31B95-8D54-409C-9900-8A9E647F8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1691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61" name="Rectangle 213">
              <a:extLst>
                <a:ext uri="{FF2B5EF4-FFF2-40B4-BE49-F238E27FC236}">
                  <a16:creationId xmlns:a16="http://schemas.microsoft.com/office/drawing/2014/main" id="{B9228055-EC65-4F73-8E48-E1724D20C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1" y="1691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/>
            </a:p>
          </p:txBody>
        </p:sp>
        <p:sp>
          <p:nvSpPr>
            <p:cNvPr id="62" name="Rectangle 214">
              <a:extLst>
                <a:ext uri="{FF2B5EF4-FFF2-40B4-BE49-F238E27FC236}">
                  <a16:creationId xmlns:a16="http://schemas.microsoft.com/office/drawing/2014/main" id="{54ABBFB4-C5AD-4868-884C-329DF69DE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9" y="1691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grpSp>
          <p:nvGrpSpPr>
            <p:cNvPr id="63" name="Group 215">
              <a:extLst>
                <a:ext uri="{FF2B5EF4-FFF2-40B4-BE49-F238E27FC236}">
                  <a16:creationId xmlns:a16="http://schemas.microsoft.com/office/drawing/2014/main" id="{C4C41617-4283-4216-BB1F-B17506966E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2" y="1216"/>
              <a:ext cx="146" cy="126"/>
              <a:chOff x="3242" y="1186"/>
              <a:chExt cx="146" cy="126"/>
            </a:xfrm>
          </p:grpSpPr>
          <p:sp>
            <p:nvSpPr>
              <p:cNvPr id="71" name="Line 216">
                <a:extLst>
                  <a:ext uri="{FF2B5EF4-FFF2-40B4-BE49-F238E27FC236}">
                    <a16:creationId xmlns:a16="http://schemas.microsoft.com/office/drawing/2014/main" id="{E3EF3581-549E-4CDB-BEE8-5C7CCF4D03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65" y="1248"/>
                <a:ext cx="23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Freeform 217">
                <a:extLst>
                  <a:ext uri="{FF2B5EF4-FFF2-40B4-BE49-F238E27FC236}">
                    <a16:creationId xmlns:a16="http://schemas.microsoft.com/office/drawing/2014/main" id="{5FDFE020-4FB4-492B-8E96-5EE12726D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2" y="1186"/>
                <a:ext cx="129" cy="126"/>
              </a:xfrm>
              <a:custGeom>
                <a:avLst/>
                <a:gdLst>
                  <a:gd name="T0" fmla="*/ 129 w 129"/>
                  <a:gd name="T1" fmla="*/ 0 h 126"/>
                  <a:gd name="T2" fmla="*/ 0 w 129"/>
                  <a:gd name="T3" fmla="*/ 64 h 126"/>
                  <a:gd name="T4" fmla="*/ 129 w 129"/>
                  <a:gd name="T5" fmla="*/ 126 h 126"/>
                  <a:gd name="T6" fmla="*/ 129 w 129"/>
                  <a:gd name="T7" fmla="*/ 0 h 12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9" h="126">
                    <a:moveTo>
                      <a:pt x="129" y="0"/>
                    </a:moveTo>
                    <a:lnTo>
                      <a:pt x="0" y="64"/>
                    </a:lnTo>
                    <a:lnTo>
                      <a:pt x="129" y="126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4" name="Group 218">
              <a:extLst>
                <a:ext uri="{FF2B5EF4-FFF2-40B4-BE49-F238E27FC236}">
                  <a16:creationId xmlns:a16="http://schemas.microsoft.com/office/drawing/2014/main" id="{20B67551-AE33-42BD-977B-76F4B2A4CF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2" y="1722"/>
              <a:ext cx="293" cy="127"/>
              <a:chOff x="3242" y="1692"/>
              <a:chExt cx="293" cy="127"/>
            </a:xfrm>
          </p:grpSpPr>
          <p:sp>
            <p:nvSpPr>
              <p:cNvPr id="69" name="Line 219">
                <a:extLst>
                  <a:ext uri="{FF2B5EF4-FFF2-40B4-BE49-F238E27FC236}">
                    <a16:creationId xmlns:a16="http://schemas.microsoft.com/office/drawing/2014/main" id="{FCF35049-88C1-4D4A-887C-A6211DE6FF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65" y="1754"/>
                <a:ext cx="170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Freeform 220">
                <a:extLst>
                  <a:ext uri="{FF2B5EF4-FFF2-40B4-BE49-F238E27FC236}">
                    <a16:creationId xmlns:a16="http://schemas.microsoft.com/office/drawing/2014/main" id="{7E71DA4B-A944-4013-85BA-1A04E6F015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2" y="1692"/>
                <a:ext cx="129" cy="127"/>
              </a:xfrm>
              <a:custGeom>
                <a:avLst/>
                <a:gdLst>
                  <a:gd name="T0" fmla="*/ 129 w 129"/>
                  <a:gd name="T1" fmla="*/ 0 h 127"/>
                  <a:gd name="T2" fmla="*/ 0 w 129"/>
                  <a:gd name="T3" fmla="*/ 64 h 127"/>
                  <a:gd name="T4" fmla="*/ 129 w 129"/>
                  <a:gd name="T5" fmla="*/ 127 h 127"/>
                  <a:gd name="T6" fmla="*/ 129 w 129"/>
                  <a:gd name="T7" fmla="*/ 0 h 12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9" h="127">
                    <a:moveTo>
                      <a:pt x="129" y="0"/>
                    </a:moveTo>
                    <a:lnTo>
                      <a:pt x="0" y="64"/>
                    </a:lnTo>
                    <a:lnTo>
                      <a:pt x="129" y="127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5" name="Line 221">
              <a:extLst>
                <a:ext uri="{FF2B5EF4-FFF2-40B4-BE49-F238E27FC236}">
                  <a16:creationId xmlns:a16="http://schemas.microsoft.com/office/drawing/2014/main" id="{57CACD41-CDDF-4F67-94D4-8DB89E14AA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519"/>
              <a:ext cx="14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222">
              <a:extLst>
                <a:ext uri="{FF2B5EF4-FFF2-40B4-BE49-F238E27FC236}">
                  <a16:creationId xmlns:a16="http://schemas.microsoft.com/office/drawing/2014/main" id="{68E9F829-536B-4CFD-98B0-82BD827B1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8" y="519"/>
              <a:ext cx="1" cy="75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223">
              <a:extLst>
                <a:ext uri="{FF2B5EF4-FFF2-40B4-BE49-F238E27FC236}">
                  <a16:creationId xmlns:a16="http://schemas.microsoft.com/office/drawing/2014/main" id="{5E0F02CA-D486-497B-A072-29BACBDAEA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772"/>
              <a:ext cx="29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224">
              <a:extLst>
                <a:ext uri="{FF2B5EF4-FFF2-40B4-BE49-F238E27FC236}">
                  <a16:creationId xmlns:a16="http://schemas.microsoft.com/office/drawing/2014/main" id="{E71FF6FB-8435-470E-B60F-CFC6B89CD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5" y="772"/>
              <a:ext cx="1" cy="10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3" name="Group 290">
            <a:extLst>
              <a:ext uri="{FF2B5EF4-FFF2-40B4-BE49-F238E27FC236}">
                <a16:creationId xmlns:a16="http://schemas.microsoft.com/office/drawing/2014/main" id="{C1842A1D-8126-418D-8382-873CB8ABB4EC}"/>
              </a:ext>
            </a:extLst>
          </p:cNvPr>
          <p:cNvGrpSpPr>
            <a:grpSpLocks/>
          </p:cNvGrpSpPr>
          <p:nvPr/>
        </p:nvGrpSpPr>
        <p:grpSpPr bwMode="auto">
          <a:xfrm>
            <a:off x="8718550" y="3678764"/>
            <a:ext cx="2555875" cy="2696869"/>
            <a:chOff x="2268" y="2164"/>
            <a:chExt cx="1610" cy="1901"/>
          </a:xfrm>
        </p:grpSpPr>
        <p:sp>
          <p:nvSpPr>
            <p:cNvPr id="74" name="Rectangle 252">
              <a:extLst>
                <a:ext uri="{FF2B5EF4-FFF2-40B4-BE49-F238E27FC236}">
                  <a16:creationId xmlns:a16="http://schemas.microsoft.com/office/drawing/2014/main" id="{297EFB27-C98F-4E19-BC4E-FEA95348C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" y="2164"/>
              <a:ext cx="1610" cy="190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75" name="Group 289">
              <a:extLst>
                <a:ext uri="{FF2B5EF4-FFF2-40B4-BE49-F238E27FC236}">
                  <a16:creationId xmlns:a16="http://schemas.microsoft.com/office/drawing/2014/main" id="{0F335631-1983-4544-9091-9D0DB51BCD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8" y="2164"/>
              <a:ext cx="1501" cy="1774"/>
              <a:chOff x="2268" y="2164"/>
              <a:chExt cx="1501" cy="1774"/>
            </a:xfrm>
          </p:grpSpPr>
          <p:sp>
            <p:nvSpPr>
              <p:cNvPr id="76" name="Rectangle 253">
                <a:extLst>
                  <a:ext uri="{FF2B5EF4-FFF2-40B4-BE49-F238E27FC236}">
                    <a16:creationId xmlns:a16="http://schemas.microsoft.com/office/drawing/2014/main" id="{498795D4-600A-4529-92F7-7ADB1D8D5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8" y="2671"/>
                <a:ext cx="975" cy="50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7" name="Rectangle 254">
                <a:extLst>
                  <a:ext uri="{FF2B5EF4-FFF2-40B4-BE49-F238E27FC236}">
                    <a16:creationId xmlns:a16="http://schemas.microsoft.com/office/drawing/2014/main" id="{3231CC3C-A6AA-446C-AE18-7A36B5D12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8" y="3430"/>
                <a:ext cx="975" cy="50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8" name="Rectangle 255">
                <a:extLst>
                  <a:ext uri="{FF2B5EF4-FFF2-40B4-BE49-F238E27FC236}">
                    <a16:creationId xmlns:a16="http://schemas.microsoft.com/office/drawing/2014/main" id="{4C4539C8-84A3-4AED-8CEF-910B00A544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8" y="2417"/>
                <a:ext cx="975" cy="25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9" name="Rectangle 256">
                <a:extLst>
                  <a:ext uri="{FF2B5EF4-FFF2-40B4-BE49-F238E27FC236}">
                    <a16:creationId xmlns:a16="http://schemas.microsoft.com/office/drawing/2014/main" id="{EAE7E3F3-D7DC-46FE-9D33-B0014EDD6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8" y="2164"/>
                <a:ext cx="975" cy="25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0" name="Rectangle 257">
                <a:extLst>
                  <a:ext uri="{FF2B5EF4-FFF2-40B4-BE49-F238E27FC236}">
                    <a16:creationId xmlns:a16="http://schemas.microsoft.com/office/drawing/2014/main" id="{19FC1F44-9BDF-46B0-9B4F-F74D676AAB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8" y="3177"/>
                <a:ext cx="975" cy="25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1" name="Rectangle 258">
                <a:extLst>
                  <a:ext uri="{FF2B5EF4-FFF2-40B4-BE49-F238E27FC236}">
                    <a16:creationId xmlns:a16="http://schemas.microsoft.com/office/drawing/2014/main" id="{D189D1C0-EB50-4482-9BCD-315317F72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0" y="2197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B:</a:t>
                </a:r>
                <a:r>
                  <a: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int  b</a:t>
                </a:r>
                <a:endParaRPr lang="en-US" altLang="zh-CN" sz="2000"/>
              </a:p>
            </p:txBody>
          </p:sp>
          <p:sp>
            <p:nvSpPr>
              <p:cNvPr id="82" name="Rectangle 259">
                <a:extLst>
                  <a:ext uri="{FF2B5EF4-FFF2-40B4-BE49-F238E27FC236}">
                    <a16:creationId xmlns:a16="http://schemas.microsoft.com/office/drawing/2014/main" id="{52236003-D425-442F-B060-C0B852930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6" y="2197"/>
                <a:ext cx="4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1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zh-CN"/>
              </a:p>
            </p:txBody>
          </p:sp>
          <p:sp>
            <p:nvSpPr>
              <p:cNvPr id="83" name="Rectangle 262">
                <a:extLst>
                  <a:ext uri="{FF2B5EF4-FFF2-40B4-BE49-F238E27FC236}">
                    <a16:creationId xmlns:a16="http://schemas.microsoft.com/office/drawing/2014/main" id="{EA48B5D3-DE73-475E-B2CE-AD9FACBCC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" y="2432"/>
                <a:ext cx="5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00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zh-CN" altLang="en-US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的偏移</a:t>
                </a:r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" name="Rectangle 266">
                <a:extLst>
                  <a:ext uri="{FF2B5EF4-FFF2-40B4-BE49-F238E27FC236}">
                    <a16:creationId xmlns:a16="http://schemas.microsoft.com/office/drawing/2014/main" id="{588962FC-4440-413A-ACBA-CADAED38F9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8" y="2704"/>
                <a:ext cx="89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G:</a:t>
                </a:r>
                <a:r>
                  <a:rPr lang="zh-CN" altLang="en-US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虚函数入口</a:t>
                </a:r>
                <a:endParaRPr lang="zh-CN" altLang="en-US"/>
              </a:p>
            </p:txBody>
          </p:sp>
          <p:sp>
            <p:nvSpPr>
              <p:cNvPr id="85" name="Rectangle 268">
                <a:extLst>
                  <a:ext uri="{FF2B5EF4-FFF2-40B4-BE49-F238E27FC236}">
                    <a16:creationId xmlns:a16="http://schemas.microsoft.com/office/drawing/2014/main" id="{A0BF6D5C-7B08-47C2-9578-F3BE0940B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8" y="3002"/>
                <a:ext cx="9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</a:t>
                </a:r>
                <a:endParaRPr lang="en-US" altLang="zh-CN"/>
              </a:p>
            </p:txBody>
          </p:sp>
          <p:sp>
            <p:nvSpPr>
              <p:cNvPr id="86" name="Rectangle 269">
                <a:extLst>
                  <a:ext uri="{FF2B5EF4-FFF2-40B4-BE49-F238E27FC236}">
                    <a16:creationId xmlns:a16="http://schemas.microsoft.com/office/drawing/2014/main" id="{EAE15807-E4CB-47A2-8C22-F94E83F52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8" y="2958"/>
                <a:ext cx="7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地址表首址</a:t>
                </a:r>
                <a:endParaRPr lang="zh-CN" altLang="en-US" dirty="0"/>
              </a:p>
            </p:txBody>
          </p:sp>
          <p:sp>
            <p:nvSpPr>
              <p:cNvPr id="87" name="Rectangle 271">
                <a:extLst>
                  <a:ext uri="{FF2B5EF4-FFF2-40B4-BE49-F238E27FC236}">
                    <a16:creationId xmlns:a16="http://schemas.microsoft.com/office/drawing/2014/main" id="{75435EA3-9A82-44DF-AF90-46AF50437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4" y="3210"/>
                <a:ext cx="575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100" b="1" dirty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G:</a:t>
                </a:r>
                <a:r>
                  <a:rPr lang="en-US" altLang="zh-CN" sz="2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int  x</a:t>
                </a:r>
                <a:endParaRPr lang="en-US" altLang="zh-CN" dirty="0"/>
              </a:p>
            </p:txBody>
          </p:sp>
          <p:sp>
            <p:nvSpPr>
              <p:cNvPr id="88" name="Rectangle 272">
                <a:extLst>
                  <a:ext uri="{FF2B5EF4-FFF2-40B4-BE49-F238E27FC236}">
                    <a16:creationId xmlns:a16="http://schemas.microsoft.com/office/drawing/2014/main" id="{ECC753FE-F749-4B7D-9811-BFE2B37A1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6" y="3210"/>
                <a:ext cx="4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1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zh-CN"/>
              </a:p>
            </p:txBody>
          </p:sp>
          <p:sp>
            <p:nvSpPr>
              <p:cNvPr id="89" name="Rectangle 275">
                <a:extLst>
                  <a:ext uri="{FF2B5EF4-FFF2-40B4-BE49-F238E27FC236}">
                    <a16:creationId xmlns:a16="http://schemas.microsoft.com/office/drawing/2014/main" id="{03941278-CEFD-4E6B-A477-59EEFE574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" y="3512"/>
                <a:ext cx="88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A:</a:t>
                </a:r>
                <a:r>
                  <a:rPr lang="zh-CN" altLang="en-US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虚函数入口</a:t>
                </a:r>
                <a:endParaRPr lang="zh-CN" altLang="en-US"/>
              </a:p>
            </p:txBody>
          </p:sp>
          <p:sp>
            <p:nvSpPr>
              <p:cNvPr id="90" name="Rectangle 277">
                <a:extLst>
                  <a:ext uri="{FF2B5EF4-FFF2-40B4-BE49-F238E27FC236}">
                    <a16:creationId xmlns:a16="http://schemas.microsoft.com/office/drawing/2014/main" id="{C1DF07D5-6CF6-43E4-BD4D-89E1138A9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8" y="3761"/>
                <a:ext cx="9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</a:t>
                </a:r>
                <a:endParaRPr lang="en-US" altLang="zh-CN"/>
              </a:p>
            </p:txBody>
          </p:sp>
          <p:sp>
            <p:nvSpPr>
              <p:cNvPr id="91" name="Rectangle 278">
                <a:extLst>
                  <a:ext uri="{FF2B5EF4-FFF2-40B4-BE49-F238E27FC236}">
                    <a16:creationId xmlns:a16="http://schemas.microsoft.com/office/drawing/2014/main" id="{739A37E8-FEBC-4976-B69D-426978705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2" y="3702"/>
                <a:ext cx="7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地址表首址</a:t>
                </a:r>
                <a:endParaRPr lang="zh-CN" altLang="en-US"/>
              </a:p>
            </p:txBody>
          </p:sp>
          <p:sp>
            <p:nvSpPr>
              <p:cNvPr id="92" name="Rectangle 280">
                <a:extLst>
                  <a:ext uri="{FF2B5EF4-FFF2-40B4-BE49-F238E27FC236}">
                    <a16:creationId xmlns:a16="http://schemas.microsoft.com/office/drawing/2014/main" id="{94854D49-E30B-4F1E-AD91-C0599C3CB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716"/>
                <a:ext cx="121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1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/>
              </a:p>
            </p:txBody>
          </p:sp>
          <p:sp>
            <p:nvSpPr>
              <p:cNvPr id="93" name="Line 281">
                <a:extLst>
                  <a:ext uri="{FF2B5EF4-FFF2-40B4-BE49-F238E27FC236}">
                    <a16:creationId xmlns:a16="http://schemas.microsoft.com/office/drawing/2014/main" id="{CB772504-A287-4932-8389-FB043737AB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6" y="2540"/>
                <a:ext cx="188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Line 282">
                <a:extLst>
                  <a:ext uri="{FF2B5EF4-FFF2-40B4-BE49-F238E27FC236}">
                    <a16:creationId xmlns:a16="http://schemas.microsoft.com/office/drawing/2014/main" id="{59B4C05D-432A-461E-9809-E589E09BB8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4" y="2523"/>
                <a:ext cx="0" cy="117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5" name="Group 284">
                <a:extLst>
                  <a:ext uri="{FF2B5EF4-FFF2-40B4-BE49-F238E27FC236}">
                    <a16:creationId xmlns:a16="http://schemas.microsoft.com/office/drawing/2014/main" id="{836CDB1A-24CA-4F98-A731-CCB9CD62D3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33" y="3657"/>
                <a:ext cx="146" cy="91"/>
                <a:chOff x="3242" y="1186"/>
                <a:chExt cx="146" cy="126"/>
              </a:xfrm>
            </p:grpSpPr>
            <p:sp>
              <p:nvSpPr>
                <p:cNvPr id="97" name="Line 285">
                  <a:extLst>
                    <a:ext uri="{FF2B5EF4-FFF2-40B4-BE49-F238E27FC236}">
                      <a16:creationId xmlns:a16="http://schemas.microsoft.com/office/drawing/2014/main" id="{8CA6EB2D-7EB8-4A36-8046-1696F5B00F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65" y="1248"/>
                  <a:ext cx="23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" name="Freeform 286">
                  <a:extLst>
                    <a:ext uri="{FF2B5EF4-FFF2-40B4-BE49-F238E27FC236}">
                      <a16:creationId xmlns:a16="http://schemas.microsoft.com/office/drawing/2014/main" id="{FB0CC4ED-F9CB-4394-8BF5-5ADA6FFC64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2" y="1186"/>
                  <a:ext cx="129" cy="126"/>
                </a:xfrm>
                <a:custGeom>
                  <a:avLst/>
                  <a:gdLst>
                    <a:gd name="T0" fmla="*/ 129 w 129"/>
                    <a:gd name="T1" fmla="*/ 0 h 126"/>
                    <a:gd name="T2" fmla="*/ 0 w 129"/>
                    <a:gd name="T3" fmla="*/ 64 h 126"/>
                    <a:gd name="T4" fmla="*/ 129 w 129"/>
                    <a:gd name="T5" fmla="*/ 126 h 126"/>
                    <a:gd name="T6" fmla="*/ 129 w 129"/>
                    <a:gd name="T7" fmla="*/ 0 h 12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29" h="126">
                      <a:moveTo>
                        <a:pt x="129" y="0"/>
                      </a:moveTo>
                      <a:lnTo>
                        <a:pt x="0" y="64"/>
                      </a:lnTo>
                      <a:lnTo>
                        <a:pt x="129" y="126"/>
                      </a:lnTo>
                      <a:lnTo>
                        <a:pt x="12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6" name="Line 287">
                <a:extLst>
                  <a:ext uri="{FF2B5EF4-FFF2-40B4-BE49-F238E27FC236}">
                    <a16:creationId xmlns:a16="http://schemas.microsoft.com/office/drawing/2014/main" id="{90654C65-200A-46C1-B165-82527F0405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4" y="3702"/>
                <a:ext cx="9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99" name="文本框 98">
            <a:extLst>
              <a:ext uri="{FF2B5EF4-FFF2-40B4-BE49-F238E27FC236}">
                <a16:creationId xmlns:a16="http://schemas.microsoft.com/office/drawing/2014/main" id="{F4A4C61B-E3C8-49EE-BDCB-93FB8E53D257}"/>
              </a:ext>
            </a:extLst>
          </p:cNvPr>
          <p:cNvSpPr txBox="1"/>
          <p:nvPr/>
        </p:nvSpPr>
        <p:spPr>
          <a:xfrm>
            <a:off x="4741690" y="1892432"/>
            <a:ext cx="31537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struct G: B, virtual A{</a:t>
            </a:r>
          </a:p>
          <a:p>
            <a:r>
              <a:rPr lang="en-US" altLang="zh-CN" b="1" dirty="0"/>
              <a:t>    int  x;</a:t>
            </a:r>
          </a:p>
          <a:p>
            <a:r>
              <a:rPr lang="en-US" altLang="zh-CN" b="1" dirty="0"/>
              <a:t>    virtual void </a:t>
            </a:r>
            <a:r>
              <a:rPr lang="en-US" altLang="zh-CN" b="1" dirty="0" err="1"/>
              <a:t>fg</a:t>
            </a:r>
            <a:r>
              <a:rPr lang="en-US" altLang="zh-CN" b="1" dirty="0"/>
              <a:t>( ) { };</a:t>
            </a:r>
          </a:p>
          <a:p>
            <a:r>
              <a:rPr lang="en-US" altLang="zh-CN" b="1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7224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chemeClr val="hlink"/>
                </a:solidFill>
              </a:rPr>
              <a:t>通过单继承模拟多继承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89235" y="2413744"/>
            <a:ext cx="10402347" cy="2547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多继承机制是</a:t>
            </a:r>
            <a:r>
              <a:rPr lang="en-US" altLang="zh-CN" sz="2400" b="1" dirty="0">
                <a:latin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</a:rPr>
              <a:t>语言所特有的</a:t>
            </a:r>
            <a:r>
              <a:rPr lang="en-US" altLang="zh-CN" sz="2400" b="1" dirty="0">
                <a:latin typeface="Times New Roman" panose="02020603050405020304" pitchFamily="18" charset="0"/>
              </a:rPr>
              <a:t>(Java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C#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SmallTalk</a:t>
            </a:r>
            <a:r>
              <a:rPr lang="zh-CN" altLang="en-US" sz="2400" b="1" dirty="0">
                <a:latin typeface="Times New Roman" panose="02020603050405020304" pitchFamily="18" charset="0"/>
              </a:rPr>
              <a:t>等没有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。其他面向对象语言需要描述多继承类的对象时，常常通过对象成员或委托代理实现多继承。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委托代理在多数情况下能够满足需要，但当对象成员和基类类型相同或存在共同的基类时，就可能对同一个物理对象重复进行初始化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可能是危险的和不需要的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通常需要重新设计类，使派生类不包含重复的基类或对象成员。</a:t>
            </a:r>
          </a:p>
        </p:txBody>
      </p:sp>
    </p:spTree>
    <p:extLst>
      <p:ext uri="{BB962C8B-B14F-4D97-AF65-F5344CB8AC3E}">
        <p14:creationId xmlns:p14="http://schemas.microsoft.com/office/powerpoint/2010/main" val="3037838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9A5A47F2-76FA-4D36-9DCA-957A8B51A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71600"/>
            <a:ext cx="10261134" cy="516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【</a:t>
            </a:r>
            <a:r>
              <a:rPr lang="zh-CN" altLang="en-US" sz="2400" b="1" dirty="0"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latin typeface="Times New Roman" panose="02020603050405020304" pitchFamily="18" charset="0"/>
              </a:rPr>
              <a:t>9.1】</a:t>
            </a:r>
            <a:r>
              <a:rPr lang="zh-CN" altLang="en-US" sz="2400" b="1" dirty="0">
                <a:latin typeface="Times New Roman" panose="02020603050405020304" pitchFamily="18" charset="0"/>
              </a:rPr>
              <a:t>定义具有水平滚动条和垂直滚动条的窗口类。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class Window</a:t>
            </a:r>
            <a:r>
              <a:rPr lang="en-US" altLang="zh-CN" b="1" dirty="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  //...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public: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  Window(int top, int left, int bottom, int right);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  ~Window( );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class </a:t>
            </a:r>
            <a:r>
              <a:rPr lang="en-US" altLang="zh-CN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HScrollbar</a:t>
            </a:r>
            <a:r>
              <a:rPr lang="en-US" altLang="zh-CN" b="1" dirty="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  //...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public: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  </a:t>
            </a:r>
            <a:r>
              <a:rPr lang="en-US" altLang="zh-CN" b="1" dirty="0" err="1">
                <a:latin typeface="Times New Roman" panose="02020603050405020304" pitchFamily="18" charset="0"/>
              </a:rPr>
              <a:t>HScrollbar</a:t>
            </a:r>
            <a:r>
              <a:rPr lang="en-US" altLang="zh-CN" b="1" dirty="0">
                <a:latin typeface="Times New Roman" panose="02020603050405020304" pitchFamily="18" charset="0"/>
              </a:rPr>
              <a:t>(int top, int left, int bottom, int right);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  ~ </a:t>
            </a:r>
            <a:r>
              <a:rPr lang="en-US" altLang="zh-CN" b="1" dirty="0" err="1">
                <a:latin typeface="Times New Roman" panose="02020603050405020304" pitchFamily="18" charset="0"/>
              </a:rPr>
              <a:t>HScrollbar</a:t>
            </a:r>
            <a:r>
              <a:rPr lang="en-US" altLang="zh-CN" b="1" dirty="0">
                <a:latin typeface="Times New Roman" panose="02020603050405020304" pitchFamily="18" charset="0"/>
              </a:rPr>
              <a:t>( );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};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class </a:t>
            </a:r>
            <a:r>
              <a:rPr lang="en-US" altLang="zh-CN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VScrollbar</a:t>
            </a:r>
            <a:r>
              <a:rPr lang="en-US" altLang="zh-CN" b="1" dirty="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  //...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public: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  </a:t>
            </a:r>
            <a:r>
              <a:rPr lang="en-US" altLang="zh-CN" b="1" dirty="0" err="1">
                <a:latin typeface="Times New Roman" panose="02020603050405020304" pitchFamily="18" charset="0"/>
              </a:rPr>
              <a:t>VScrollbar</a:t>
            </a:r>
            <a:r>
              <a:rPr lang="en-US" altLang="zh-CN" b="1" dirty="0">
                <a:latin typeface="Times New Roman" panose="02020603050405020304" pitchFamily="18" charset="0"/>
              </a:rPr>
              <a:t> (int top, int left, int bottom, int right);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  ~ </a:t>
            </a:r>
            <a:r>
              <a:rPr lang="en-US" altLang="zh-CN" b="1" dirty="0" err="1">
                <a:latin typeface="Times New Roman" panose="02020603050405020304" pitchFamily="18" charset="0"/>
              </a:rPr>
              <a:t>VScrollbar</a:t>
            </a:r>
            <a:r>
              <a:rPr lang="en-US" altLang="zh-CN" b="1" dirty="0">
                <a:latin typeface="Times New Roman" panose="02020603050405020304" pitchFamily="18" charset="0"/>
              </a:rPr>
              <a:t>( );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1062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DE9C2DC-7DFD-478E-BB3E-E3D475A17C9D}"/>
              </a:ext>
            </a:extLst>
          </p:cNvPr>
          <p:cNvSpPr txBox="1">
            <a:spLocks noChangeArrowheads="1"/>
          </p:cNvSpPr>
          <p:nvPr/>
        </p:nvSpPr>
        <p:spPr>
          <a:xfrm>
            <a:off x="838199" y="1582723"/>
            <a:ext cx="9589317" cy="4191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en-US" altLang="zh-CN" sz="1800" b="1" dirty="0">
                <a:solidFill>
                  <a:schemeClr val="hlink"/>
                </a:solidFill>
              </a:rPr>
              <a:t>class </a:t>
            </a:r>
            <a:r>
              <a:rPr lang="en-US" altLang="zh-CN" sz="1800" b="1" dirty="0" err="1">
                <a:solidFill>
                  <a:schemeClr val="hlink"/>
                </a:solidFill>
              </a:rPr>
              <a:t>ScrollableWind</a:t>
            </a:r>
            <a:r>
              <a:rPr lang="en-US" altLang="zh-CN" sz="1800" b="1" dirty="0"/>
              <a:t>: public </a:t>
            </a:r>
            <a:r>
              <a:rPr lang="en-US" altLang="zh-CN" sz="1800" b="1" dirty="0">
                <a:solidFill>
                  <a:schemeClr val="hlink"/>
                </a:solidFill>
              </a:rPr>
              <a:t>Window</a:t>
            </a:r>
            <a:r>
              <a:rPr lang="en-US" altLang="zh-CN" sz="1800" b="1" dirty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b="1" dirty="0"/>
              <a:t>    </a:t>
            </a:r>
            <a:r>
              <a:rPr lang="en-US" altLang="zh-CN" sz="1800" b="1" dirty="0" err="1">
                <a:solidFill>
                  <a:schemeClr val="hlink"/>
                </a:solidFill>
              </a:rPr>
              <a:t>HScrollbar</a:t>
            </a:r>
            <a:r>
              <a:rPr lang="en-US" altLang="zh-CN" sz="1800" b="1" dirty="0"/>
              <a:t>  </a:t>
            </a:r>
            <a:r>
              <a:rPr lang="en-US" altLang="zh-CN" sz="1800" b="1" dirty="0" err="1"/>
              <a:t>hScrollBar</a:t>
            </a:r>
            <a:r>
              <a:rPr lang="en-US" altLang="zh-CN" sz="1800" b="1" dirty="0"/>
              <a:t>;  	</a:t>
            </a:r>
            <a:r>
              <a:rPr lang="en-US" altLang="zh-CN" sz="1800" b="1" dirty="0">
                <a:solidFill>
                  <a:schemeClr val="hlink"/>
                </a:solidFill>
              </a:rPr>
              <a:t>//</a:t>
            </a:r>
            <a:r>
              <a:rPr lang="zh-CN" altLang="en-US" sz="1800" b="1" dirty="0">
                <a:solidFill>
                  <a:schemeClr val="hlink"/>
                </a:solidFill>
              </a:rPr>
              <a:t>委托</a:t>
            </a:r>
            <a:r>
              <a:rPr lang="en-US" altLang="zh-CN" sz="1800" b="1" dirty="0" err="1">
                <a:solidFill>
                  <a:schemeClr val="hlink"/>
                </a:solidFill>
              </a:rPr>
              <a:t>hScrollBar</a:t>
            </a:r>
            <a:r>
              <a:rPr lang="zh-CN" altLang="en-US" sz="1800" b="1" dirty="0">
                <a:solidFill>
                  <a:schemeClr val="hlink"/>
                </a:solidFill>
              </a:rPr>
              <a:t>代理水平滚动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1800" b="1" dirty="0"/>
              <a:t>    </a:t>
            </a:r>
            <a:r>
              <a:rPr lang="en-US" altLang="zh-CN" sz="1800" b="1" dirty="0" err="1">
                <a:solidFill>
                  <a:schemeClr val="hlink"/>
                </a:solidFill>
              </a:rPr>
              <a:t>VScrollbar</a:t>
            </a:r>
            <a:r>
              <a:rPr lang="en-US" altLang="zh-CN" sz="1800" b="1" dirty="0"/>
              <a:t>  </a:t>
            </a:r>
            <a:r>
              <a:rPr lang="en-US" altLang="zh-CN" sz="1800" b="1" dirty="0" err="1"/>
              <a:t>vScrollBar</a:t>
            </a:r>
            <a:r>
              <a:rPr lang="en-US" altLang="zh-CN" sz="1800" b="1" dirty="0"/>
              <a:t>;  	</a:t>
            </a:r>
            <a:r>
              <a:rPr lang="en-US" altLang="zh-CN" sz="1800" b="1" dirty="0">
                <a:solidFill>
                  <a:schemeClr val="hlink"/>
                </a:solidFill>
              </a:rPr>
              <a:t>//</a:t>
            </a:r>
            <a:r>
              <a:rPr lang="zh-CN" altLang="en-US" sz="1800" b="1" dirty="0">
                <a:solidFill>
                  <a:schemeClr val="hlink"/>
                </a:solidFill>
              </a:rPr>
              <a:t>委托</a:t>
            </a:r>
            <a:r>
              <a:rPr lang="en-US" altLang="zh-CN" sz="1800" b="1" dirty="0" err="1">
                <a:solidFill>
                  <a:schemeClr val="hlink"/>
                </a:solidFill>
              </a:rPr>
              <a:t>vScrollBar</a:t>
            </a:r>
            <a:r>
              <a:rPr lang="zh-CN" altLang="en-US" sz="1800" b="1" dirty="0">
                <a:solidFill>
                  <a:schemeClr val="hlink"/>
                </a:solidFill>
              </a:rPr>
              <a:t>代理垂直滚动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1800" b="1" dirty="0"/>
              <a:t>    </a:t>
            </a:r>
            <a:r>
              <a:rPr lang="en-US" altLang="zh-CN" sz="1800" b="1" dirty="0"/>
              <a:t>//...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b="1" dirty="0"/>
              <a:t>public: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b="1" dirty="0"/>
              <a:t>    </a:t>
            </a:r>
            <a:r>
              <a:rPr lang="en-US" altLang="zh-CN" sz="1800" b="1" dirty="0" err="1"/>
              <a:t>ScrollableWind</a:t>
            </a:r>
            <a:r>
              <a:rPr lang="en-US" altLang="zh-CN" sz="1800" b="1" dirty="0"/>
              <a:t>(int top, int left, int bottom, int right);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b="1" dirty="0"/>
              <a:t>    ~</a:t>
            </a:r>
            <a:r>
              <a:rPr lang="en-US" altLang="zh-CN" sz="1800" b="1" dirty="0" err="1"/>
              <a:t>ScrollableWind</a:t>
            </a:r>
            <a:r>
              <a:rPr lang="en-US" altLang="zh-CN" sz="1800" b="1" dirty="0"/>
              <a:t>( 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b="1" dirty="0"/>
              <a:t>};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b="1" dirty="0" err="1"/>
              <a:t>ScrollableWind</a:t>
            </a:r>
            <a:r>
              <a:rPr lang="en-US" altLang="zh-CN" sz="1800" b="1" dirty="0"/>
              <a:t>::</a:t>
            </a:r>
            <a:r>
              <a:rPr lang="en-US" altLang="zh-CN" sz="1800" b="1" dirty="0" err="1"/>
              <a:t>ScrollableWind</a:t>
            </a:r>
            <a:r>
              <a:rPr lang="en-US" altLang="zh-CN" sz="1800" b="1" dirty="0"/>
              <a:t> (int t, int l, int b, int r):</a:t>
            </a:r>
            <a:r>
              <a:rPr lang="en-US" altLang="zh-CN" sz="1800" b="1" dirty="0">
                <a:solidFill>
                  <a:schemeClr val="hlink"/>
                </a:solidFill>
              </a:rPr>
              <a:t>Window</a:t>
            </a:r>
            <a:r>
              <a:rPr lang="en-US" altLang="zh-CN" sz="1800" b="1" dirty="0"/>
              <a:t>(t, l, b, r), </a:t>
            </a:r>
            <a:r>
              <a:rPr lang="en-US" altLang="zh-CN" sz="1800" b="1" dirty="0" err="1">
                <a:solidFill>
                  <a:schemeClr val="hlink"/>
                </a:solidFill>
              </a:rPr>
              <a:t>hScrollbar</a:t>
            </a:r>
            <a:r>
              <a:rPr lang="en-US" altLang="zh-CN" sz="1800" b="1" dirty="0"/>
              <a:t>(t, r+1, b-1, r), </a:t>
            </a:r>
            <a:r>
              <a:rPr lang="en-US" altLang="zh-CN" sz="1800" b="1" dirty="0" err="1">
                <a:solidFill>
                  <a:schemeClr val="hlink"/>
                </a:solidFill>
              </a:rPr>
              <a:t>vScrollbar</a:t>
            </a:r>
            <a:r>
              <a:rPr lang="en-US" altLang="zh-CN" sz="1800" b="1" dirty="0"/>
              <a:t>(b-1,l-1,b,r+1){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b="1" dirty="0"/>
              <a:t>    //...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b="1" dirty="0"/>
              <a:t>};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800" b="1" dirty="0"/>
              <a:t>Window</a:t>
            </a:r>
            <a:r>
              <a:rPr lang="zh-CN" altLang="en-US" sz="1800" b="1" dirty="0"/>
              <a:t>、</a:t>
            </a:r>
            <a:r>
              <a:rPr lang="en-US" altLang="zh-CN" sz="1800" b="1" dirty="0" err="1"/>
              <a:t>hScrollBar</a:t>
            </a:r>
            <a:r>
              <a:rPr lang="zh-CN" altLang="en-US" sz="1800" b="1" dirty="0"/>
              <a:t>和</a:t>
            </a:r>
            <a:r>
              <a:rPr lang="en-US" altLang="zh-CN" sz="1800" b="1" dirty="0" err="1"/>
              <a:t>vScrollBar</a:t>
            </a:r>
            <a:r>
              <a:rPr lang="zh-CN" altLang="en-US" sz="1800" b="1" dirty="0"/>
              <a:t>分别初始化显示端口，则派生类</a:t>
            </a:r>
            <a:r>
              <a:rPr lang="en-US" altLang="zh-CN" sz="1800" b="1" dirty="0" err="1"/>
              <a:t>ScrollableWind</a:t>
            </a:r>
            <a:r>
              <a:rPr lang="zh-CN" altLang="en-US" sz="1800" b="1" dirty="0"/>
              <a:t>的对象就会多次初始化显示端口，从而导致显示屏出现多次闪烁。</a:t>
            </a:r>
          </a:p>
        </p:txBody>
      </p:sp>
    </p:spTree>
    <p:extLst>
      <p:ext uri="{BB962C8B-B14F-4D97-AF65-F5344CB8AC3E}">
        <p14:creationId xmlns:p14="http://schemas.microsoft.com/office/powerpoint/2010/main" val="1996710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FF9C7333-9ED4-450F-80DC-FD3042B30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650" y="4849361"/>
            <a:ext cx="8077200" cy="16256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1. </a:t>
            </a:r>
            <a:r>
              <a:rPr lang="zh-CN" altLang="en-US" sz="2000" b="1" dirty="0">
                <a:latin typeface="Times New Roman" panose="02020603050405020304" pitchFamily="18" charset="0"/>
              </a:rPr>
              <a:t>多继承派生类的定义：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class </a:t>
            </a:r>
            <a:r>
              <a:rPr lang="zh-CN" altLang="en-US" sz="2000" b="1" dirty="0">
                <a:latin typeface="Times New Roman" panose="02020603050405020304" pitchFamily="18" charset="0"/>
              </a:rPr>
              <a:t>派生类名</a:t>
            </a:r>
            <a:r>
              <a:rPr lang="en-US" altLang="zh-CN" sz="2000" b="1" dirty="0">
                <a:latin typeface="Times New Roman" panose="02020603050405020304" pitchFamily="18" charset="0"/>
              </a:rPr>
              <a:t>:&lt;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派生方式</a:t>
            </a:r>
            <a:r>
              <a:rPr lang="en-US" altLang="zh-CN" sz="2000" b="1" dirty="0">
                <a:latin typeface="Times New Roman" panose="02020603050405020304" pitchFamily="18" charset="0"/>
              </a:rPr>
              <a:t>&gt; </a:t>
            </a:r>
            <a:r>
              <a:rPr lang="zh-CN" altLang="en-US" sz="2000" b="1" dirty="0">
                <a:latin typeface="Times New Roman" panose="02020603050405020304" pitchFamily="18" charset="0"/>
              </a:rPr>
              <a:t>基类</a:t>
            </a:r>
            <a:r>
              <a:rPr lang="en-US" altLang="zh-CN" sz="2000" b="1" dirty="0">
                <a:latin typeface="Times New Roman" panose="02020603050405020304" pitchFamily="18" charset="0"/>
              </a:rPr>
              <a:t>1,&lt;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派生方式</a:t>
            </a:r>
            <a:r>
              <a:rPr lang="en-US" altLang="zh-CN" sz="2000" b="1" dirty="0">
                <a:latin typeface="Times New Roman" panose="02020603050405020304" pitchFamily="18" charset="0"/>
              </a:rPr>
              <a:t>&gt; </a:t>
            </a:r>
            <a:r>
              <a:rPr lang="zh-CN" altLang="en-US" sz="2000" b="1" dirty="0">
                <a:latin typeface="Times New Roman" panose="02020603050405020304" pitchFamily="18" charset="0"/>
              </a:rPr>
              <a:t>基类</a:t>
            </a:r>
            <a:r>
              <a:rPr lang="en-US" altLang="zh-CN" sz="2000" b="1" dirty="0">
                <a:latin typeface="Times New Roman" panose="02020603050405020304" pitchFamily="18" charset="0"/>
              </a:rPr>
              <a:t>2,…{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    &lt;</a:t>
            </a:r>
            <a:r>
              <a:rPr lang="zh-CN" altLang="en-US" sz="2000" b="1" dirty="0">
                <a:latin typeface="Times New Roman" panose="02020603050405020304" pitchFamily="18" charset="0"/>
              </a:rPr>
              <a:t>类体</a:t>
            </a:r>
            <a:r>
              <a:rPr lang="en-US" altLang="zh-CN" sz="2000" b="1" dirty="0">
                <a:latin typeface="Times New Roman" panose="02020603050405020304" pitchFamily="18" charset="0"/>
              </a:rPr>
              <a:t>&gt;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2. </a:t>
            </a:r>
            <a:r>
              <a:rPr lang="zh-CN" altLang="en-US" sz="2000" b="1" dirty="0">
                <a:latin typeface="Times New Roman" panose="02020603050405020304" pitchFamily="18" charset="0"/>
              </a:rPr>
              <a:t>同样存在派生类对象多次初始化同一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物理</a:t>
            </a:r>
            <a:r>
              <a:rPr lang="en-US" altLang="zh-CN" sz="2000" b="1" dirty="0">
                <a:latin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</a:rPr>
              <a:t>基类对象问题。 </a:t>
            </a:r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9FB85D2C-64E7-45AB-8F68-900E3FD7F20B}"/>
              </a:ext>
            </a:extLst>
          </p:cNvPr>
          <p:cNvGrpSpPr>
            <a:grpSpLocks/>
          </p:cNvGrpSpPr>
          <p:nvPr/>
        </p:nvGrpSpPr>
        <p:grpSpPr bwMode="auto">
          <a:xfrm>
            <a:off x="2857850" y="4868411"/>
            <a:ext cx="5727700" cy="877888"/>
            <a:chOff x="3120" y="2505"/>
            <a:chExt cx="1887" cy="2152"/>
          </a:xfrm>
        </p:grpSpPr>
        <p:sp>
          <p:nvSpPr>
            <p:cNvPr id="10" name="Text Box 6">
              <a:extLst>
                <a:ext uri="{FF2B5EF4-FFF2-40B4-BE49-F238E27FC236}">
                  <a16:creationId xmlns:a16="http://schemas.microsoft.com/office/drawing/2014/main" id="{F543B0FC-9497-4EEE-9FBC-667CB1ACFA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5" y="2505"/>
              <a:ext cx="402" cy="2152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public</a:t>
              </a:r>
            </a:p>
            <a:p>
              <a:pPr eaLnBrk="1" hangingPunct="1">
                <a:lnSpc>
                  <a:spcPct val="85000"/>
                </a:lnSpc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protected</a:t>
              </a:r>
            </a:p>
            <a:p>
              <a:pPr eaLnBrk="1" hangingPunct="1">
                <a:lnSpc>
                  <a:spcPct val="85000"/>
                </a:lnSpc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private</a:t>
              </a:r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776D1EFF-8D59-48FA-9D82-16F0911817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2832"/>
              <a:ext cx="432" cy="41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8D31F35C-A657-4EA9-9D66-81B140984C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2736"/>
              <a:ext cx="1488" cy="51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" name="Text Box 14">
            <a:extLst>
              <a:ext uri="{FF2B5EF4-FFF2-40B4-BE49-F238E27FC236}">
                <a16:creationId xmlns:a16="http://schemas.microsoft.com/office/drawing/2014/main" id="{8B69E827-BCED-4AD8-96AC-BD67640CB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674" y="1582024"/>
            <a:ext cx="8382000" cy="310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1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用多继承方式定义派生类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ScrollableWind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class </a:t>
            </a:r>
            <a:r>
              <a:rPr lang="en-US" altLang="zh-CN" sz="20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ScrollableWind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:public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Window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,public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HScrollbar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,public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VScrollbar</a:t>
            </a:r>
            <a:r>
              <a:rPr lang="en-US" altLang="zh-CN" sz="2000" b="1" dirty="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//...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public: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ScrollableWind</a:t>
            </a:r>
            <a:r>
              <a:rPr lang="en-US" altLang="zh-CN" sz="2000" b="1" dirty="0">
                <a:latin typeface="Times New Roman" panose="02020603050405020304" pitchFamily="18" charset="0"/>
              </a:rPr>
              <a:t>(int top, int left, int bottom, int right);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~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ScrollableWind</a:t>
            </a:r>
            <a:r>
              <a:rPr lang="en-US" altLang="zh-CN" sz="2000" b="1" dirty="0">
                <a:latin typeface="Times New Roman" panose="02020603050405020304" pitchFamily="18" charset="0"/>
              </a:rPr>
              <a:t>( 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 err="1">
                <a:latin typeface="Times New Roman" panose="02020603050405020304" pitchFamily="18" charset="0"/>
              </a:rPr>
              <a:t>ScrollableWind</a:t>
            </a:r>
            <a:r>
              <a:rPr lang="en-US" altLang="zh-CN" sz="2000" b="1" dirty="0">
                <a:latin typeface="Times New Roman" panose="02020603050405020304" pitchFamily="18" charset="0"/>
              </a:rPr>
              <a:t>::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ScrollableWind</a:t>
            </a:r>
            <a:r>
              <a:rPr lang="en-US" altLang="zh-CN" sz="2000" b="1" dirty="0">
                <a:latin typeface="Times New Roman" panose="02020603050405020304" pitchFamily="18" charset="0"/>
              </a:rPr>
              <a:t> (int t, int l, int b, int r):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Window</a:t>
            </a:r>
            <a:r>
              <a:rPr lang="en-US" altLang="zh-CN" sz="2000" b="1" dirty="0">
                <a:latin typeface="Times New Roman" panose="02020603050405020304" pitchFamily="18" charset="0"/>
              </a:rPr>
              <a:t>(t, l, b, r),      	</a:t>
            </a:r>
            <a:r>
              <a:rPr lang="en-US" altLang="zh-CN" sz="20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HScrollbar</a:t>
            </a:r>
            <a:r>
              <a:rPr lang="en-US" altLang="zh-CN" sz="2000" b="1" dirty="0">
                <a:latin typeface="Times New Roman" panose="02020603050405020304" pitchFamily="18" charset="0"/>
              </a:rPr>
              <a:t>(t, r+1, b-1, r), </a:t>
            </a:r>
            <a:r>
              <a:rPr lang="en-US" altLang="zh-CN" sz="20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VScrollbar</a:t>
            </a:r>
            <a:r>
              <a:rPr lang="en-US" altLang="zh-CN" sz="2000" b="1" dirty="0">
                <a:latin typeface="Times New Roman" panose="02020603050405020304" pitchFamily="18" charset="0"/>
              </a:rPr>
              <a:t>(b-1,l-1,b,r+1){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//...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600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5" name="Text Box 13">
            <a:extLst>
              <a:ext uri="{FF2B5EF4-FFF2-40B4-BE49-F238E27FC236}">
                <a16:creationId xmlns:a16="http://schemas.microsoft.com/office/drawing/2014/main" id="{1F7F09F5-8513-48E0-987D-51254FF4F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607" y="1615580"/>
            <a:ext cx="9183847" cy="171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派生类对象多次初始化同一基类成员问题（多次闪烁）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r>
              <a:rPr lang="zh-CN" altLang="en-US" sz="2000" b="1" dirty="0">
                <a:latin typeface="Times New Roman" panose="02020603050405020304" pitchFamily="18" charset="0"/>
              </a:rPr>
              <a:t>假设类</a:t>
            </a:r>
            <a:r>
              <a:rPr lang="en-US" altLang="zh-CN" sz="2000" b="1" dirty="0">
                <a:latin typeface="Times New Roman" panose="02020603050405020304" pitchFamily="18" charset="0"/>
              </a:rPr>
              <a:t>Window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HScrollbar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VScrollbar</a:t>
            </a:r>
            <a:r>
              <a:rPr lang="zh-CN" altLang="en-US" sz="2000" b="1" dirty="0">
                <a:latin typeface="Times New Roman" panose="02020603050405020304" pitchFamily="18" charset="0"/>
              </a:rPr>
              <a:t>都是从基类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Port</a:t>
            </a:r>
            <a:r>
              <a:rPr lang="zh-CN" altLang="en-US" sz="2000" b="1" dirty="0">
                <a:latin typeface="Times New Roman" panose="02020603050405020304" pitchFamily="18" charset="0"/>
              </a:rPr>
              <a:t>派生，即：</a:t>
            </a:r>
          </a:p>
          <a:p>
            <a:pPr eaLnBrk="1" hangingPunct="1">
              <a:lnSpc>
                <a:spcPct val="85000"/>
              </a:lnSpc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Port{…}; 		      		</a:t>
            </a:r>
          </a:p>
          <a:p>
            <a:pPr eaLnBrk="1" hangingPunct="1">
              <a:lnSpc>
                <a:spcPct val="85000"/>
              </a:lnSpc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Window:public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Port</a:t>
            </a:r>
            <a:r>
              <a:rPr lang="en-US" altLang="zh-CN" sz="2000" b="1" dirty="0">
                <a:latin typeface="Times New Roman" panose="02020603050405020304" pitchFamily="18" charset="0"/>
              </a:rPr>
              <a:t>{…};</a:t>
            </a:r>
            <a:br>
              <a:rPr lang="en-US" altLang="zh-CN" sz="2000" b="1" dirty="0">
                <a:latin typeface="Times New Roman" panose="02020603050405020304" pitchFamily="18" charset="0"/>
              </a:rPr>
            </a:br>
            <a:r>
              <a:rPr lang="en-US" altLang="zh-CN" sz="2000" b="1" dirty="0">
                <a:latin typeface="Times New Roman" panose="02020603050405020304" pitchFamily="18" charset="0"/>
              </a:rPr>
              <a:t>class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HScrollbar:public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Port</a:t>
            </a:r>
            <a:r>
              <a:rPr lang="en-US" altLang="zh-CN" sz="2000" b="1" dirty="0">
                <a:latin typeface="Times New Roman" panose="02020603050405020304" pitchFamily="18" charset="0"/>
              </a:rPr>
              <a:t>{…};	   class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VScrollbar:public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Port</a:t>
            </a:r>
            <a:r>
              <a:rPr lang="en-US" altLang="zh-CN" sz="2000" b="1" dirty="0">
                <a:latin typeface="Times New Roman" panose="02020603050405020304" pitchFamily="18" charset="0"/>
              </a:rPr>
              <a:t>{…};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class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ScrollableWind:public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Window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,public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HScrollbar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,public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VScrollbar</a:t>
            </a:r>
            <a:r>
              <a:rPr lang="en-US" altLang="zh-CN" sz="2000" b="1" dirty="0">
                <a:latin typeface="Times New Roman" panose="02020603050405020304" pitchFamily="18" charset="0"/>
              </a:rPr>
              <a:t>{…};</a:t>
            </a:r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id="{B6B3B9C3-CC2D-4CA0-946B-0C97BB5BC5E2}"/>
              </a:ext>
            </a:extLst>
          </p:cNvPr>
          <p:cNvGrpSpPr>
            <a:grpSpLocks/>
          </p:cNvGrpSpPr>
          <p:nvPr/>
        </p:nvGrpSpPr>
        <p:grpSpPr bwMode="auto">
          <a:xfrm>
            <a:off x="1061208" y="3581400"/>
            <a:ext cx="4824413" cy="2728913"/>
            <a:chOff x="488" y="2256"/>
            <a:chExt cx="3039" cy="1719"/>
          </a:xfrm>
        </p:grpSpPr>
        <p:grpSp>
          <p:nvGrpSpPr>
            <p:cNvPr id="7" name="Group 38">
              <a:extLst>
                <a:ext uri="{FF2B5EF4-FFF2-40B4-BE49-F238E27FC236}">
                  <a16:creationId xmlns:a16="http://schemas.microsoft.com/office/drawing/2014/main" id="{81F22347-588E-409B-9FDB-96DC8C21E1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8" y="2256"/>
              <a:ext cx="2529" cy="1719"/>
              <a:chOff x="488" y="2256"/>
              <a:chExt cx="2529" cy="1719"/>
            </a:xfrm>
          </p:grpSpPr>
          <p:grpSp>
            <p:nvGrpSpPr>
              <p:cNvPr id="12" name="Group 35">
                <a:extLst>
                  <a:ext uri="{FF2B5EF4-FFF2-40B4-BE49-F238E27FC236}">
                    <a16:creationId xmlns:a16="http://schemas.microsoft.com/office/drawing/2014/main" id="{B2FDEA9B-991F-4C32-B1C8-33CD239A83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5" y="2528"/>
                <a:ext cx="1713" cy="816"/>
                <a:chOff x="845" y="2528"/>
                <a:chExt cx="1713" cy="816"/>
              </a:xfrm>
            </p:grpSpPr>
            <p:sp>
              <p:nvSpPr>
                <p:cNvPr id="22" name="Line 23">
                  <a:extLst>
                    <a:ext uri="{FF2B5EF4-FFF2-40B4-BE49-F238E27FC236}">
                      <a16:creationId xmlns:a16="http://schemas.microsoft.com/office/drawing/2014/main" id="{E39F4981-E14E-4C8D-8165-49A304A21E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45" y="2528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Line 24">
                  <a:extLst>
                    <a:ext uri="{FF2B5EF4-FFF2-40B4-BE49-F238E27FC236}">
                      <a16:creationId xmlns:a16="http://schemas.microsoft.com/office/drawing/2014/main" id="{BA3B84DA-1B3C-48D5-82E9-B7F087C20A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65" y="2528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Line 25">
                  <a:extLst>
                    <a:ext uri="{FF2B5EF4-FFF2-40B4-BE49-F238E27FC236}">
                      <a16:creationId xmlns:a16="http://schemas.microsoft.com/office/drawing/2014/main" id="{940C3D1A-20D3-455D-AB9D-1FEEBC55AE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58" y="2528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Line 26">
                  <a:extLst>
                    <a:ext uri="{FF2B5EF4-FFF2-40B4-BE49-F238E27FC236}">
                      <a16:creationId xmlns:a16="http://schemas.microsoft.com/office/drawing/2014/main" id="{99861A68-7F34-4583-A560-E6C54FE26A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90" y="3027"/>
                  <a:ext cx="625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" name="Line 27">
                  <a:extLst>
                    <a:ext uri="{FF2B5EF4-FFF2-40B4-BE49-F238E27FC236}">
                      <a16:creationId xmlns:a16="http://schemas.microsoft.com/office/drawing/2014/main" id="{18A547A1-3060-4156-A050-A80B283F36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93" y="3027"/>
                  <a:ext cx="0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" name="Line 28">
                  <a:extLst>
                    <a:ext uri="{FF2B5EF4-FFF2-40B4-BE49-F238E27FC236}">
                      <a16:creationId xmlns:a16="http://schemas.microsoft.com/office/drawing/2014/main" id="{EAE66380-E2D1-41F6-BFC5-960EAF4205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73" y="3027"/>
                  <a:ext cx="669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36">
                <a:extLst>
                  <a:ext uri="{FF2B5EF4-FFF2-40B4-BE49-F238E27FC236}">
                    <a16:creationId xmlns:a16="http://schemas.microsoft.com/office/drawing/2014/main" id="{03AD166B-7BAE-40F8-A59D-9199119315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8" y="2256"/>
                <a:ext cx="2529" cy="1719"/>
                <a:chOff x="488" y="2256"/>
                <a:chExt cx="2529" cy="1719"/>
              </a:xfrm>
            </p:grpSpPr>
            <p:sp>
              <p:nvSpPr>
                <p:cNvPr id="14" name="Text Box 16">
                  <a:extLst>
                    <a:ext uri="{FF2B5EF4-FFF2-40B4-BE49-F238E27FC236}">
                      <a16:creationId xmlns:a16="http://schemas.microsoft.com/office/drawing/2014/main" id="{8E1485FA-41EB-45BB-8E8D-C8871AB108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6" y="2256"/>
                  <a:ext cx="424" cy="256"/>
                </a:xfrm>
                <a:prstGeom prst="rect">
                  <a:avLst/>
                </a:prstGeom>
                <a:noFill/>
                <a:ln w="9525">
                  <a:solidFill>
                    <a:srgbClr val="CC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>
                      <a:latin typeface="Times New Roman" panose="02020603050405020304" pitchFamily="18" charset="0"/>
                    </a:rPr>
                    <a:t>Port</a:t>
                  </a:r>
                </a:p>
              </p:txBody>
            </p:sp>
            <p:sp>
              <p:nvSpPr>
                <p:cNvPr id="15" name="Text Box 17">
                  <a:extLst>
                    <a:ext uri="{FF2B5EF4-FFF2-40B4-BE49-F238E27FC236}">
                      <a16:creationId xmlns:a16="http://schemas.microsoft.com/office/drawing/2014/main" id="{16D7A75C-5724-4855-A414-76FE8DFE80F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71" y="2256"/>
                  <a:ext cx="424" cy="256"/>
                </a:xfrm>
                <a:prstGeom prst="rect">
                  <a:avLst/>
                </a:prstGeom>
                <a:noFill/>
                <a:ln w="9525">
                  <a:solidFill>
                    <a:srgbClr val="CC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>
                      <a:latin typeface="Times New Roman" panose="02020603050405020304" pitchFamily="18" charset="0"/>
                    </a:rPr>
                    <a:t>Port</a:t>
                  </a:r>
                </a:p>
              </p:txBody>
            </p:sp>
            <p:sp>
              <p:nvSpPr>
                <p:cNvPr id="16" name="Text Box 18">
                  <a:extLst>
                    <a:ext uri="{FF2B5EF4-FFF2-40B4-BE49-F238E27FC236}">
                      <a16:creationId xmlns:a16="http://schemas.microsoft.com/office/drawing/2014/main" id="{F12B52D8-BD12-466B-B23F-2412A8D1CC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64" y="2256"/>
                  <a:ext cx="424" cy="256"/>
                </a:xfrm>
                <a:prstGeom prst="rect">
                  <a:avLst/>
                </a:prstGeom>
                <a:noFill/>
                <a:ln w="9525">
                  <a:solidFill>
                    <a:srgbClr val="CC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>
                      <a:latin typeface="Times New Roman" panose="02020603050405020304" pitchFamily="18" charset="0"/>
                    </a:rPr>
                    <a:t>Port</a:t>
                  </a:r>
                </a:p>
              </p:txBody>
            </p:sp>
            <p:sp>
              <p:nvSpPr>
                <p:cNvPr id="17" name="Text Box 19">
                  <a:extLst>
                    <a:ext uri="{FF2B5EF4-FFF2-40B4-BE49-F238E27FC236}">
                      <a16:creationId xmlns:a16="http://schemas.microsoft.com/office/drawing/2014/main" id="{31C6E50C-2A04-44C4-8163-218B40573C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8" y="2755"/>
                  <a:ext cx="700" cy="256"/>
                </a:xfrm>
                <a:prstGeom prst="rect">
                  <a:avLst/>
                </a:prstGeom>
                <a:noFill/>
                <a:ln w="9525">
                  <a:solidFill>
                    <a:srgbClr val="CC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>
                      <a:latin typeface="Times New Roman" panose="02020603050405020304" pitchFamily="18" charset="0"/>
                    </a:rPr>
                    <a:t>Window</a:t>
                  </a:r>
                </a:p>
              </p:txBody>
            </p:sp>
            <p:sp>
              <p:nvSpPr>
                <p:cNvPr id="18" name="Text Box 20">
                  <a:extLst>
                    <a:ext uri="{FF2B5EF4-FFF2-40B4-BE49-F238E27FC236}">
                      <a16:creationId xmlns:a16="http://schemas.microsoft.com/office/drawing/2014/main" id="{27B7EDBD-4D6A-4078-BAF8-F98D0B4292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25" y="2755"/>
                  <a:ext cx="885" cy="256"/>
                </a:xfrm>
                <a:prstGeom prst="rect">
                  <a:avLst/>
                </a:prstGeom>
                <a:noFill/>
                <a:ln w="9525">
                  <a:solidFill>
                    <a:srgbClr val="CC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>
                      <a:latin typeface="Times New Roman" panose="02020603050405020304" pitchFamily="18" charset="0"/>
                    </a:rPr>
                    <a:t>HScrollbar</a:t>
                  </a:r>
                </a:p>
              </p:txBody>
            </p:sp>
            <p:sp>
              <p:nvSpPr>
                <p:cNvPr id="19" name="Text Box 21">
                  <a:extLst>
                    <a:ext uri="{FF2B5EF4-FFF2-40B4-BE49-F238E27FC236}">
                      <a16:creationId xmlns:a16="http://schemas.microsoft.com/office/drawing/2014/main" id="{3D84BD83-2599-4B1D-AEF5-01B3B72FA89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40" y="2755"/>
                  <a:ext cx="877" cy="256"/>
                </a:xfrm>
                <a:prstGeom prst="rect">
                  <a:avLst/>
                </a:prstGeom>
                <a:noFill/>
                <a:ln w="9525">
                  <a:solidFill>
                    <a:srgbClr val="CC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>
                      <a:latin typeface="Times New Roman" panose="02020603050405020304" pitchFamily="18" charset="0"/>
                    </a:rPr>
                    <a:t>VScrollbar</a:t>
                  </a:r>
                </a:p>
              </p:txBody>
            </p:sp>
            <p:sp>
              <p:nvSpPr>
                <p:cNvPr id="20" name="Text Box 22">
                  <a:extLst>
                    <a:ext uri="{FF2B5EF4-FFF2-40B4-BE49-F238E27FC236}">
                      <a16:creationId xmlns:a16="http://schemas.microsoft.com/office/drawing/2014/main" id="{9ADC95A3-C07A-48ED-B9B6-54BB5FA174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58" y="3344"/>
                  <a:ext cx="1187" cy="256"/>
                </a:xfrm>
                <a:prstGeom prst="rect">
                  <a:avLst/>
                </a:prstGeom>
                <a:noFill/>
                <a:ln w="9525">
                  <a:solidFill>
                    <a:srgbClr val="CC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>
                      <a:latin typeface="Times New Roman" panose="02020603050405020304" pitchFamily="18" charset="0"/>
                    </a:rPr>
                    <a:t>ScrollableWind</a:t>
                  </a:r>
                </a:p>
              </p:txBody>
            </p:sp>
            <p:sp>
              <p:nvSpPr>
                <p:cNvPr id="21" name="Text Box 29">
                  <a:extLst>
                    <a:ext uri="{FF2B5EF4-FFF2-40B4-BE49-F238E27FC236}">
                      <a16:creationId xmlns:a16="http://schemas.microsoft.com/office/drawing/2014/main" id="{5393894C-6921-4142-A848-3EF800F5A7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" y="3744"/>
                  <a:ext cx="151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ScrollableWind</a:t>
                  </a:r>
                  <a:r>
                    <a:rPr lang="zh-CN" altLang="en-US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派生树</a:t>
                  </a:r>
                </a:p>
              </p:txBody>
            </p:sp>
          </p:grpSp>
        </p:grpSp>
        <p:grpSp>
          <p:nvGrpSpPr>
            <p:cNvPr id="8" name="Group 37">
              <a:extLst>
                <a:ext uri="{FF2B5EF4-FFF2-40B4-BE49-F238E27FC236}">
                  <a16:creationId xmlns:a16="http://schemas.microsoft.com/office/drawing/2014/main" id="{3FC9D38A-E7AD-431D-9DBA-24400518EA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2259"/>
              <a:ext cx="551" cy="1316"/>
              <a:chOff x="2976" y="2259"/>
              <a:chExt cx="551" cy="1316"/>
            </a:xfrm>
          </p:grpSpPr>
          <p:sp>
            <p:nvSpPr>
              <p:cNvPr id="9" name="Text Box 30">
                <a:extLst>
                  <a:ext uri="{FF2B5EF4-FFF2-40B4-BE49-F238E27FC236}">
                    <a16:creationId xmlns:a16="http://schemas.microsoft.com/office/drawing/2014/main" id="{8EDC8D38-7196-4817-B5BA-759692E1B7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2259"/>
                <a:ext cx="55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>
                    <a:solidFill>
                      <a:schemeClr val="tx2"/>
                    </a:solidFill>
                  </a:rPr>
                  <a:t>祖先类</a:t>
                </a:r>
              </a:p>
            </p:txBody>
          </p:sp>
          <p:sp>
            <p:nvSpPr>
              <p:cNvPr id="10" name="Text Box 31">
                <a:extLst>
                  <a:ext uri="{FF2B5EF4-FFF2-40B4-BE49-F238E27FC236}">
                    <a16:creationId xmlns:a16="http://schemas.microsoft.com/office/drawing/2014/main" id="{A2659ECF-6C8B-4974-B591-7EA2CE426E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1" y="2755"/>
                <a:ext cx="4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>
                    <a:solidFill>
                      <a:schemeClr val="tx2"/>
                    </a:solidFill>
                  </a:rPr>
                  <a:t>父类</a:t>
                </a:r>
              </a:p>
            </p:txBody>
          </p:sp>
          <p:sp>
            <p:nvSpPr>
              <p:cNvPr id="11" name="Text Box 32">
                <a:extLst>
                  <a:ext uri="{FF2B5EF4-FFF2-40B4-BE49-F238E27FC236}">
                    <a16:creationId xmlns:a16="http://schemas.microsoft.com/office/drawing/2014/main" id="{279311A5-48AF-4FAF-A493-A0E6F7A45E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1" y="3344"/>
                <a:ext cx="4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>
                    <a:solidFill>
                      <a:schemeClr val="tx2"/>
                    </a:solidFill>
                  </a:rPr>
                  <a:t>子类</a:t>
                </a:r>
              </a:p>
            </p:txBody>
          </p:sp>
        </p:grpSp>
      </p:grpSp>
      <p:sp>
        <p:nvSpPr>
          <p:cNvPr id="28" name="Text Box 34">
            <a:extLst>
              <a:ext uri="{FF2B5EF4-FFF2-40B4-BE49-F238E27FC236}">
                <a16:creationId xmlns:a16="http://schemas.microsoft.com/office/drawing/2014/main" id="{64B10127-BAFD-4BF5-911B-9B784CFAC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1649" y="3581400"/>
            <a:ext cx="2819400" cy="278130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lang="zh-CN" altLang="en-US" sz="2000" b="1" dirty="0">
                <a:latin typeface="Times New Roman" panose="02020603050405020304" pitchFamily="18" charset="0"/>
              </a:rPr>
              <a:t>创建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ScrollableWind</a:t>
            </a:r>
            <a:r>
              <a:rPr lang="zh-CN" altLang="en-US" sz="2000" b="1" dirty="0">
                <a:latin typeface="Times New Roman" panose="02020603050405020304" pitchFamily="18" charset="0"/>
              </a:rPr>
              <a:t>对象时，</a:t>
            </a:r>
            <a:r>
              <a:rPr lang="en-US" altLang="zh-CN" sz="2000" b="1" dirty="0">
                <a:latin typeface="Times New Roman" panose="02020603050405020304" pitchFamily="18" charset="0"/>
              </a:rPr>
              <a:t>Port</a:t>
            </a:r>
            <a:r>
              <a:rPr lang="zh-CN" altLang="en-US" sz="2000" b="1" dirty="0">
                <a:latin typeface="Times New Roman" panose="02020603050405020304" pitchFamily="18" charset="0"/>
              </a:rPr>
              <a:t>的构造函数通过</a:t>
            </a:r>
            <a:r>
              <a:rPr lang="en-US" altLang="zh-CN" sz="2000" b="1" dirty="0">
                <a:latin typeface="Times New Roman" panose="02020603050405020304" pitchFamily="18" charset="0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</a:rPr>
              <a:t>条不同的路径，被调用了</a:t>
            </a:r>
            <a:r>
              <a:rPr lang="en-US" altLang="zh-CN" sz="2000" b="1" dirty="0">
                <a:latin typeface="Times New Roman" panose="02020603050405020304" pitchFamily="18" charset="0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</a:rPr>
              <a:t>次，从而将显示端口初始化</a:t>
            </a:r>
            <a:r>
              <a:rPr lang="en-US" altLang="zh-CN" sz="2000" b="1" dirty="0">
                <a:latin typeface="Times New Roman" panose="02020603050405020304" pitchFamily="18" charset="0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</a:rPr>
              <a:t>次。即</a:t>
            </a:r>
            <a:r>
              <a:rPr lang="en-US" altLang="zh-CN" sz="2000" b="1" dirty="0"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</a:rPr>
              <a:t>个子类有</a:t>
            </a:r>
            <a:r>
              <a:rPr lang="en-US" altLang="zh-CN" sz="2000" b="1" dirty="0">
                <a:latin typeface="Times New Roman" panose="02020603050405020304" pitchFamily="18" charset="0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</a:rPr>
              <a:t>个同名祖先类，而物理显示端口只有一个！</a:t>
            </a:r>
          </a:p>
        </p:txBody>
      </p:sp>
    </p:spTree>
    <p:extLst>
      <p:ext uri="{BB962C8B-B14F-4D97-AF65-F5344CB8AC3E}">
        <p14:creationId xmlns:p14="http://schemas.microsoft.com/office/powerpoint/2010/main" val="198968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9.2   </a:t>
            </a:r>
            <a:r>
              <a:rPr lang="zh-CN" altLang="en-US" dirty="0"/>
              <a:t>虚基类</a:t>
            </a:r>
          </a:p>
        </p:txBody>
      </p:sp>
      <p:sp>
        <p:nvSpPr>
          <p:cNvPr id="7" name="Text Box 18">
            <a:extLst>
              <a:ext uri="{FF2B5EF4-FFF2-40B4-BE49-F238E27FC236}">
                <a16:creationId xmlns:a16="http://schemas.microsoft.com/office/drawing/2014/main" id="{AFAB56CA-BC43-4ACE-AF1F-4987ABB24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480" y="2321616"/>
            <a:ext cx="2994651" cy="233378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5000"/>
              </a:lnSpc>
            </a:pPr>
            <a:r>
              <a:rPr lang="zh-CN" altLang="en-US" sz="2000" b="1" dirty="0">
                <a:latin typeface="Times New Roman" panose="02020603050405020304" pitchFamily="18" charset="0"/>
              </a:rPr>
              <a:t>如何实现：</a:t>
            </a:r>
            <a:r>
              <a:rPr lang="en-US" altLang="zh-CN" sz="2000" b="1" dirty="0"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</a:rPr>
              <a:t>个子类通过</a:t>
            </a:r>
            <a:r>
              <a:rPr lang="en-US" altLang="zh-CN" sz="2000" b="1" dirty="0">
                <a:latin typeface="Times New Roman" panose="02020603050405020304" pitchFamily="18" charset="0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</a:rPr>
              <a:t>条不同的路径到达同一个祖先类？即创建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ScrollableWind</a:t>
            </a:r>
            <a:r>
              <a:rPr lang="zh-CN" altLang="en-US" sz="2000" b="1" dirty="0">
                <a:latin typeface="Times New Roman" panose="02020603050405020304" pitchFamily="18" charset="0"/>
              </a:rPr>
              <a:t>对象时，显示端口</a:t>
            </a:r>
            <a:r>
              <a:rPr lang="en-US" altLang="zh-CN" sz="2000" b="1" dirty="0">
                <a:latin typeface="Times New Roman" panose="02020603050405020304" pitchFamily="18" charset="0"/>
              </a:rPr>
              <a:t>Port</a:t>
            </a:r>
            <a:r>
              <a:rPr lang="zh-CN" altLang="en-US" sz="2000" b="1" dirty="0">
                <a:latin typeface="Times New Roman" panose="02020603050405020304" pitchFamily="18" charset="0"/>
              </a:rPr>
              <a:t>仅被初始化</a:t>
            </a:r>
            <a:r>
              <a:rPr lang="en-US" altLang="zh-CN" sz="2000" b="1" dirty="0"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</a:rPr>
              <a:t>次？用</a:t>
            </a:r>
            <a:r>
              <a:rPr lang="en-US" altLang="zh-CN" sz="2000" b="1" dirty="0">
                <a:latin typeface="Times New Roman" panose="02020603050405020304" pitchFamily="18" charset="0"/>
              </a:rPr>
              <a:t>virtual</a:t>
            </a:r>
            <a:r>
              <a:rPr lang="zh-CN" altLang="en-US" sz="2000" b="1" dirty="0">
                <a:latin typeface="Times New Roman" panose="02020603050405020304" pitchFamily="18" charset="0"/>
              </a:rPr>
              <a:t>定义虚基类。</a:t>
            </a:r>
          </a:p>
        </p:txBody>
      </p:sp>
      <p:grpSp>
        <p:nvGrpSpPr>
          <p:cNvPr id="8" name="Group 64">
            <a:extLst>
              <a:ext uri="{FF2B5EF4-FFF2-40B4-BE49-F238E27FC236}">
                <a16:creationId xmlns:a16="http://schemas.microsoft.com/office/drawing/2014/main" id="{394047CE-A7AB-4182-BF61-277CBD86BFC1}"/>
              </a:ext>
            </a:extLst>
          </p:cNvPr>
          <p:cNvGrpSpPr>
            <a:grpSpLocks/>
          </p:cNvGrpSpPr>
          <p:nvPr/>
        </p:nvGrpSpPr>
        <p:grpSpPr bwMode="auto">
          <a:xfrm>
            <a:off x="5502437" y="1844954"/>
            <a:ext cx="4976812" cy="3271837"/>
            <a:chOff x="417" y="816"/>
            <a:chExt cx="3135" cy="2061"/>
          </a:xfrm>
        </p:grpSpPr>
        <p:grpSp>
          <p:nvGrpSpPr>
            <p:cNvPr id="9" name="Group 55">
              <a:extLst>
                <a:ext uri="{FF2B5EF4-FFF2-40B4-BE49-F238E27FC236}">
                  <a16:creationId xmlns:a16="http://schemas.microsoft.com/office/drawing/2014/main" id="{E3F85918-017D-40DA-981D-2E268DD1AC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6" y="816"/>
              <a:ext cx="348" cy="363"/>
              <a:chOff x="1042" y="768"/>
              <a:chExt cx="348" cy="363"/>
            </a:xfrm>
          </p:grpSpPr>
          <p:sp>
            <p:nvSpPr>
              <p:cNvPr id="29" name="Text Box 16">
                <a:extLst>
                  <a:ext uri="{FF2B5EF4-FFF2-40B4-BE49-F238E27FC236}">
                    <a16:creationId xmlns:a16="http://schemas.microsoft.com/office/drawing/2014/main" id="{DCDAD16D-FBCE-463D-8D85-A658C77AF8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2" y="768"/>
                <a:ext cx="21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?</a:t>
                </a:r>
              </a:p>
            </p:txBody>
          </p:sp>
          <p:sp>
            <p:nvSpPr>
              <p:cNvPr id="30" name="AutoShape 17">
                <a:extLst>
                  <a:ext uri="{FF2B5EF4-FFF2-40B4-BE49-F238E27FC236}">
                    <a16:creationId xmlns:a16="http://schemas.microsoft.com/office/drawing/2014/main" id="{FE0636EA-1853-4E34-A8B6-034459648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194" y="813"/>
                <a:ext cx="196" cy="318"/>
              </a:xfrm>
              <a:prstGeom prst="downArrow">
                <a:avLst>
                  <a:gd name="adj1" fmla="val 50000"/>
                  <a:gd name="adj2" fmla="val 4056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" name="Group 53">
              <a:extLst>
                <a:ext uri="{FF2B5EF4-FFF2-40B4-BE49-F238E27FC236}">
                  <a16:creationId xmlns:a16="http://schemas.microsoft.com/office/drawing/2014/main" id="{A8169D0C-9609-4CCA-BDD8-6E31EDEBC3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3" y="1248"/>
              <a:ext cx="599" cy="1316"/>
              <a:chOff x="2649" y="1184"/>
              <a:chExt cx="599" cy="1316"/>
            </a:xfrm>
          </p:grpSpPr>
          <p:sp>
            <p:nvSpPr>
              <p:cNvPr id="26" name="Text Box 38">
                <a:extLst>
                  <a:ext uri="{FF2B5EF4-FFF2-40B4-BE49-F238E27FC236}">
                    <a16:creationId xmlns:a16="http://schemas.microsoft.com/office/drawing/2014/main" id="{DD7DD0B9-CAFE-44E3-9798-770382BB51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9" y="1184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solidFill>
                      <a:schemeClr val="tx2"/>
                    </a:solidFill>
                  </a:rPr>
                  <a:t>祖先类</a:t>
                </a:r>
              </a:p>
            </p:txBody>
          </p:sp>
          <p:sp>
            <p:nvSpPr>
              <p:cNvPr id="27" name="Text Box 39">
                <a:extLst>
                  <a:ext uri="{FF2B5EF4-FFF2-40B4-BE49-F238E27FC236}">
                    <a16:creationId xmlns:a16="http://schemas.microsoft.com/office/drawing/2014/main" id="{19A4E67E-CE03-47FF-A530-6C410FCDFB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51" y="1661"/>
                <a:ext cx="4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solidFill>
                      <a:schemeClr val="tx2"/>
                    </a:solidFill>
                  </a:rPr>
                  <a:t>父类</a:t>
                </a:r>
              </a:p>
            </p:txBody>
          </p:sp>
          <p:sp>
            <p:nvSpPr>
              <p:cNvPr id="28" name="Text Box 40">
                <a:extLst>
                  <a:ext uri="{FF2B5EF4-FFF2-40B4-BE49-F238E27FC236}">
                    <a16:creationId xmlns:a16="http://schemas.microsoft.com/office/drawing/2014/main" id="{2C56BD79-B7AE-4479-958E-FAD654918D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51" y="2250"/>
                <a:ext cx="4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solidFill>
                      <a:schemeClr val="tx2"/>
                    </a:solidFill>
                  </a:rPr>
                  <a:t>子类</a:t>
                </a:r>
              </a:p>
            </p:txBody>
          </p:sp>
        </p:grpSp>
        <p:grpSp>
          <p:nvGrpSpPr>
            <p:cNvPr id="11" name="Group 63">
              <a:extLst>
                <a:ext uri="{FF2B5EF4-FFF2-40B4-BE49-F238E27FC236}">
                  <a16:creationId xmlns:a16="http://schemas.microsoft.com/office/drawing/2014/main" id="{FFB3880B-EFD2-4AAE-B837-5E90F64BE1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0" y="1498"/>
              <a:ext cx="1776" cy="817"/>
              <a:chOff x="780" y="1498"/>
              <a:chExt cx="1776" cy="817"/>
            </a:xfrm>
          </p:grpSpPr>
          <p:sp>
            <p:nvSpPr>
              <p:cNvPr id="19" name="Line 10">
                <a:extLst>
                  <a:ext uri="{FF2B5EF4-FFF2-40B4-BE49-F238E27FC236}">
                    <a16:creationId xmlns:a16="http://schemas.microsoft.com/office/drawing/2014/main" id="{CC776E06-C2F8-4B82-BDE2-6345F8BD7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80" y="1499"/>
                <a:ext cx="726" cy="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" name="Group 59">
                <a:extLst>
                  <a:ext uri="{FF2B5EF4-FFF2-40B4-BE49-F238E27FC236}">
                    <a16:creationId xmlns:a16="http://schemas.microsoft.com/office/drawing/2014/main" id="{BB8B73B1-BEE4-46AE-BC99-F193610D45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04" y="1498"/>
                <a:ext cx="952" cy="226"/>
                <a:chOff x="1604" y="1498"/>
                <a:chExt cx="952" cy="226"/>
              </a:xfrm>
            </p:grpSpPr>
            <p:sp>
              <p:nvSpPr>
                <p:cNvPr id="24" name="Line 11">
                  <a:extLst>
                    <a:ext uri="{FF2B5EF4-FFF2-40B4-BE49-F238E27FC236}">
                      <a16:creationId xmlns:a16="http://schemas.microsoft.com/office/drawing/2014/main" id="{DFCE0620-C099-4A9B-AF83-3775E488D1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4" y="1498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Line 12">
                  <a:extLst>
                    <a:ext uri="{FF2B5EF4-FFF2-40B4-BE49-F238E27FC236}">
                      <a16:creationId xmlns:a16="http://schemas.microsoft.com/office/drawing/2014/main" id="{9B0CE211-A540-4E7C-8C76-2F0A277E3D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42" y="1499"/>
                  <a:ext cx="914" cy="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1" name="Line 13">
                <a:extLst>
                  <a:ext uri="{FF2B5EF4-FFF2-40B4-BE49-F238E27FC236}">
                    <a16:creationId xmlns:a16="http://schemas.microsoft.com/office/drawing/2014/main" id="{64FEBA68-CF0F-456D-AF23-BF58B81E96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5" y="1997"/>
                <a:ext cx="635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14">
                <a:extLst>
                  <a:ext uri="{FF2B5EF4-FFF2-40B4-BE49-F238E27FC236}">
                    <a16:creationId xmlns:a16="http://schemas.microsoft.com/office/drawing/2014/main" id="{22A74E44-04A9-4361-A738-5766432B94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1997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15">
                <a:extLst>
                  <a:ext uri="{FF2B5EF4-FFF2-40B4-BE49-F238E27FC236}">
                    <a16:creationId xmlns:a16="http://schemas.microsoft.com/office/drawing/2014/main" id="{2EBE3826-4D50-46B8-8DAC-DF0B5251C2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70" y="1998"/>
                <a:ext cx="771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" name="Group 57">
              <a:extLst>
                <a:ext uri="{FF2B5EF4-FFF2-40B4-BE49-F238E27FC236}">
                  <a16:creationId xmlns:a16="http://schemas.microsoft.com/office/drawing/2014/main" id="{27C6A2F4-7E7D-4380-86FB-2FEFFE0531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" y="1226"/>
              <a:ext cx="2593" cy="1651"/>
              <a:chOff x="417" y="1253"/>
              <a:chExt cx="2593" cy="1651"/>
            </a:xfrm>
          </p:grpSpPr>
          <p:sp>
            <p:nvSpPr>
              <p:cNvPr id="13" name="Text Box 5">
                <a:extLst>
                  <a:ext uri="{FF2B5EF4-FFF2-40B4-BE49-F238E27FC236}">
                    <a16:creationId xmlns:a16="http://schemas.microsoft.com/office/drawing/2014/main" id="{325E83BB-86D1-494C-B7DE-3C3A7E5061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7" y="1253"/>
                <a:ext cx="424" cy="256"/>
              </a:xfrm>
              <a:prstGeom prst="rect">
                <a:avLst/>
              </a:prstGeom>
              <a:noFill/>
              <a:ln w="9525">
                <a:solidFill>
                  <a:srgbClr val="CC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</a:rPr>
                  <a:t>Port</a:t>
                </a:r>
              </a:p>
            </p:txBody>
          </p:sp>
          <p:sp>
            <p:nvSpPr>
              <p:cNvPr id="14" name="Text Box 6">
                <a:extLst>
                  <a:ext uri="{FF2B5EF4-FFF2-40B4-BE49-F238E27FC236}">
                    <a16:creationId xmlns:a16="http://schemas.microsoft.com/office/drawing/2014/main" id="{715805D2-66AC-4A74-9D48-EAD6681FC8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" y="1752"/>
                <a:ext cx="700" cy="256"/>
              </a:xfrm>
              <a:prstGeom prst="rect">
                <a:avLst/>
              </a:prstGeom>
              <a:noFill/>
              <a:ln w="9525">
                <a:solidFill>
                  <a:srgbClr val="CC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Window</a:t>
                </a:r>
              </a:p>
            </p:txBody>
          </p:sp>
          <p:sp>
            <p:nvSpPr>
              <p:cNvPr id="15" name="Text Box 7">
                <a:extLst>
                  <a:ext uri="{FF2B5EF4-FFF2-40B4-BE49-F238E27FC236}">
                    <a16:creationId xmlns:a16="http://schemas.microsoft.com/office/drawing/2014/main" id="{8864F3D7-94D5-486D-B372-E992E55D7D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1" y="1752"/>
                <a:ext cx="885" cy="256"/>
              </a:xfrm>
              <a:prstGeom prst="rect">
                <a:avLst/>
              </a:prstGeom>
              <a:noFill/>
              <a:ln w="9525">
                <a:solidFill>
                  <a:srgbClr val="CC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HScrollbar</a:t>
                </a:r>
              </a:p>
            </p:txBody>
          </p:sp>
          <p:sp>
            <p:nvSpPr>
              <p:cNvPr id="16" name="Text Box 8">
                <a:extLst>
                  <a:ext uri="{FF2B5EF4-FFF2-40B4-BE49-F238E27FC236}">
                    <a16:creationId xmlns:a16="http://schemas.microsoft.com/office/drawing/2014/main" id="{0ABB177E-7E28-4767-AFB0-C60BCF2267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3" y="1752"/>
                <a:ext cx="877" cy="256"/>
              </a:xfrm>
              <a:prstGeom prst="rect">
                <a:avLst/>
              </a:prstGeom>
              <a:noFill/>
              <a:ln w="9525">
                <a:solidFill>
                  <a:srgbClr val="CC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VScrollbar</a:t>
                </a:r>
              </a:p>
            </p:txBody>
          </p:sp>
          <p:sp>
            <p:nvSpPr>
              <p:cNvPr id="17" name="Text Box 9">
                <a:extLst>
                  <a:ext uri="{FF2B5EF4-FFF2-40B4-BE49-F238E27FC236}">
                    <a16:creationId xmlns:a16="http://schemas.microsoft.com/office/drawing/2014/main" id="{B8E50DA2-7E48-4A26-876D-D62E19BBAD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7" y="2341"/>
                <a:ext cx="1187" cy="256"/>
              </a:xfrm>
              <a:prstGeom prst="rect">
                <a:avLst/>
              </a:prstGeom>
              <a:noFill/>
              <a:ln w="9525">
                <a:solidFill>
                  <a:srgbClr val="CC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ScrollableWind</a:t>
                </a:r>
              </a:p>
            </p:txBody>
          </p:sp>
          <p:sp>
            <p:nvSpPr>
              <p:cNvPr id="18" name="Text Box 42">
                <a:extLst>
                  <a:ext uri="{FF2B5EF4-FFF2-40B4-BE49-F238E27FC236}">
                    <a16:creationId xmlns:a16="http://schemas.microsoft.com/office/drawing/2014/main" id="{E908A02F-76CB-439B-AAA6-6128D97442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9" y="2673"/>
                <a:ext cx="151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ScrollableWind</a:t>
                </a:r>
                <a:r>
                  <a:rPr lang="zh-CN" altLang="en-US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派生树</a:t>
                </a:r>
              </a:p>
            </p:txBody>
          </p:sp>
        </p:grpSp>
      </p:grpSp>
      <p:sp>
        <p:nvSpPr>
          <p:cNvPr id="31" name="Text Box 44">
            <a:extLst>
              <a:ext uri="{FF2B5EF4-FFF2-40B4-BE49-F238E27FC236}">
                <a16:creationId xmlns:a16="http://schemas.microsoft.com/office/drawing/2014/main" id="{6907511D-36AC-4590-A1A9-2FE30327F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049" y="5168275"/>
            <a:ext cx="87407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class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Window:</a:t>
            </a:r>
            <a:r>
              <a:rPr lang="en-US" altLang="zh-CN" sz="20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virtual</a:t>
            </a:r>
            <a:r>
              <a:rPr lang="en-US" altLang="zh-CN" sz="2000" b="1" dirty="0">
                <a:latin typeface="Times New Roman" panose="02020603050405020304" pitchFamily="18" charset="0"/>
              </a:rPr>
              <a:t> public Port{…};</a:t>
            </a:r>
            <a:br>
              <a:rPr lang="en-US" altLang="zh-CN" sz="2000" b="1" dirty="0">
                <a:latin typeface="Times New Roman" panose="02020603050405020304" pitchFamily="18" charset="0"/>
              </a:rPr>
            </a:br>
            <a:r>
              <a:rPr lang="en-US" altLang="zh-CN" sz="2000" b="1" dirty="0">
                <a:latin typeface="Times New Roman" panose="02020603050405020304" pitchFamily="18" charset="0"/>
              </a:rPr>
              <a:t>class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HScrollbar:public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virtual</a:t>
            </a:r>
            <a:r>
              <a:rPr lang="en-US" altLang="zh-CN" sz="2000" b="1" dirty="0">
                <a:latin typeface="Times New Roman" panose="02020603050405020304" pitchFamily="18" charset="0"/>
              </a:rPr>
              <a:t> Port{…};</a:t>
            </a:r>
            <a:br>
              <a:rPr lang="en-US" altLang="zh-CN" sz="2000" b="1" dirty="0">
                <a:latin typeface="Times New Roman" panose="02020603050405020304" pitchFamily="18" charset="0"/>
              </a:rPr>
            </a:br>
            <a:r>
              <a:rPr lang="en-US" altLang="zh-CN" sz="2000" b="1" dirty="0">
                <a:latin typeface="Times New Roman" panose="02020603050405020304" pitchFamily="18" charset="0"/>
              </a:rPr>
              <a:t>class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VScrollbar:public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virtual</a:t>
            </a:r>
            <a:r>
              <a:rPr lang="en-US" altLang="zh-CN" sz="2000" b="1" dirty="0">
                <a:latin typeface="Times New Roman" panose="02020603050405020304" pitchFamily="18" charset="0"/>
              </a:rPr>
              <a:t> Port{…};</a:t>
            </a:r>
            <a:br>
              <a:rPr lang="en-US" altLang="zh-CN" sz="2000" b="1" dirty="0">
                <a:latin typeface="Times New Roman" panose="02020603050405020304" pitchFamily="18" charset="0"/>
              </a:rPr>
            </a:br>
            <a:r>
              <a:rPr lang="en-US" altLang="zh-CN" sz="2000" b="1" dirty="0">
                <a:latin typeface="Times New Roman" panose="02020603050405020304" pitchFamily="18" charset="0"/>
              </a:rPr>
              <a:t>class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ScrollableWind:public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Window,public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HScrollbar,public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VScrollbar</a:t>
            </a:r>
            <a:r>
              <a:rPr lang="en-US" altLang="zh-CN" sz="2000" b="1" dirty="0">
                <a:latin typeface="Times New Roman" panose="02020603050405020304" pitchFamily="18" charset="0"/>
              </a:rPr>
              <a:t>{…};</a:t>
            </a:r>
          </a:p>
        </p:txBody>
      </p:sp>
    </p:spTree>
    <p:extLst>
      <p:ext uri="{BB962C8B-B14F-4D97-AF65-F5344CB8AC3E}">
        <p14:creationId xmlns:p14="http://schemas.microsoft.com/office/powerpoint/2010/main" val="25600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多继承与虚基类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9.2    </a:t>
            </a:r>
            <a:r>
              <a:rPr lang="zh-CN" altLang="en-US" dirty="0"/>
              <a:t>虚基类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89235" y="2447300"/>
            <a:ext cx="10515600" cy="3276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同一个类不能多次作为某个派生类的直接基类，但可多次作为其间接基类，从而引起存储空间的浪费和其他问题。此时，这些间接基类可定义为虚基类。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同一颗派生树中的同名虚基类，共享同一个存储空间；其构造函数和析构函数仅执行</a:t>
            </a:r>
            <a:r>
              <a:rPr lang="en-US" altLang="zh-CN" sz="2400" b="1" dirty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</a:rPr>
              <a:t>次，且构造函数尽可能最早执行，而析构函数尽可能最晚执行。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如果虚基类与基类同名，则它们将分别拥有各自的存储空间，只有同名虚基类才共享存储空间，而同名基类则拥有各自的存储空间。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虚基类和基类同名必然会导致二义性访问，编译程序会对这种二义性访问提出警告。当出现这种情况时，建议：要么将基类说明为对象成员，要么将基类都说明为虚基类。可用作用域运算符限定要访问的成员。</a:t>
            </a:r>
          </a:p>
        </p:txBody>
      </p:sp>
    </p:spTree>
    <p:extLst>
      <p:ext uri="{BB962C8B-B14F-4D97-AF65-F5344CB8AC3E}">
        <p14:creationId xmlns:p14="http://schemas.microsoft.com/office/powerpoint/2010/main" val="364499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2869</TotalTime>
  <Words>3135</Words>
  <Application>Microsoft Office PowerPoint</Application>
  <PresentationFormat>宽屏</PresentationFormat>
  <Paragraphs>348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等线</vt:lpstr>
      <vt:lpstr>等线 Light</vt:lpstr>
      <vt:lpstr>隶书</vt:lpstr>
      <vt:lpstr>宋体</vt:lpstr>
      <vt:lpstr>Arial</vt:lpstr>
      <vt:lpstr>Tahoma</vt:lpstr>
      <vt:lpstr>Times New Roman</vt:lpstr>
      <vt:lpstr>Wingdings</vt:lpstr>
      <vt:lpstr>Office 主题​​</vt:lpstr>
      <vt:lpstr>Picture2</vt:lpstr>
      <vt:lpstr>PowerPoint 演示文稿</vt:lpstr>
      <vt:lpstr>第9章  多继承与虚基类</vt:lpstr>
      <vt:lpstr>第9章  多继承与虚基类</vt:lpstr>
      <vt:lpstr>第9章  多继承与虚基类</vt:lpstr>
      <vt:lpstr>第9章  多继承与虚基类</vt:lpstr>
      <vt:lpstr>第9章  多继承与虚基类</vt:lpstr>
      <vt:lpstr>第9章  多继承与虚基类</vt:lpstr>
      <vt:lpstr>第9章  多继承与虚基类</vt:lpstr>
      <vt:lpstr>第9章  多继承与虚基类</vt:lpstr>
      <vt:lpstr>第9章  多继承与虚基类</vt:lpstr>
      <vt:lpstr>第9章  多继承与虚基类</vt:lpstr>
      <vt:lpstr>第9章  多继承与虚基类</vt:lpstr>
      <vt:lpstr>第9章  多继承与虚基类</vt:lpstr>
      <vt:lpstr>第9章  多继承与虚基类</vt:lpstr>
      <vt:lpstr>第9章  多继承与虚基类</vt:lpstr>
      <vt:lpstr>第9章  多继承与虚基类</vt:lpstr>
      <vt:lpstr>第9章  多继承与虚基类</vt:lpstr>
      <vt:lpstr>第9章  多继承与虚基类</vt:lpstr>
      <vt:lpstr>第9章  多继承与虚基类</vt:lpstr>
      <vt:lpstr>第9章  多继承与虚基类</vt:lpstr>
      <vt:lpstr>第9章  多继承与虚基类</vt:lpstr>
      <vt:lpstr>第9章  多继承与虚基类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guangzhi ma</dc:creator>
  <cp:lastModifiedBy>guangzhi ma</cp:lastModifiedBy>
  <cp:revision>422</cp:revision>
  <dcterms:created xsi:type="dcterms:W3CDTF">2020-04-22T10:23:54Z</dcterms:created>
  <dcterms:modified xsi:type="dcterms:W3CDTF">2020-09-29T12:31:44Z</dcterms:modified>
</cp:coreProperties>
</file>