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72"/>
  </p:notesMasterIdLst>
  <p:handoutMasterIdLst>
    <p:handoutMasterId r:id="rId73"/>
  </p:handoutMasterIdLst>
  <p:sldIdLst>
    <p:sldId id="256" r:id="rId3"/>
    <p:sldId id="259" r:id="rId4"/>
    <p:sldId id="261" r:id="rId5"/>
    <p:sldId id="262" r:id="rId6"/>
    <p:sldId id="264" r:id="rId7"/>
    <p:sldId id="265" r:id="rId8"/>
    <p:sldId id="334" r:id="rId9"/>
    <p:sldId id="267" r:id="rId10"/>
    <p:sldId id="268" r:id="rId11"/>
    <p:sldId id="335" r:id="rId12"/>
    <p:sldId id="336" r:id="rId13"/>
    <p:sldId id="271" r:id="rId14"/>
    <p:sldId id="337" r:id="rId15"/>
    <p:sldId id="365" r:id="rId16"/>
    <p:sldId id="273" r:id="rId17"/>
    <p:sldId id="274" r:id="rId18"/>
    <p:sldId id="275" r:id="rId19"/>
    <p:sldId id="276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338" r:id="rId29"/>
    <p:sldId id="292" r:id="rId30"/>
    <p:sldId id="293" r:id="rId31"/>
    <p:sldId id="294" r:id="rId32"/>
    <p:sldId id="339" r:id="rId33"/>
    <p:sldId id="296" r:id="rId34"/>
    <p:sldId id="298" r:id="rId35"/>
    <p:sldId id="342" r:id="rId36"/>
    <p:sldId id="366" r:id="rId37"/>
    <p:sldId id="300" r:id="rId38"/>
    <p:sldId id="341" r:id="rId39"/>
    <p:sldId id="367" r:id="rId40"/>
    <p:sldId id="302" r:id="rId41"/>
    <p:sldId id="343" r:id="rId42"/>
    <p:sldId id="340" r:id="rId43"/>
    <p:sldId id="306" r:id="rId44"/>
    <p:sldId id="344" r:id="rId45"/>
    <p:sldId id="345" r:id="rId46"/>
    <p:sldId id="374" r:id="rId47"/>
    <p:sldId id="375" r:id="rId48"/>
    <p:sldId id="370" r:id="rId49"/>
    <p:sldId id="376" r:id="rId50"/>
    <p:sldId id="348" r:id="rId51"/>
    <p:sldId id="373" r:id="rId52"/>
    <p:sldId id="368" r:id="rId53"/>
    <p:sldId id="349" r:id="rId54"/>
    <p:sldId id="350" r:id="rId55"/>
    <p:sldId id="352" r:id="rId56"/>
    <p:sldId id="351" r:id="rId57"/>
    <p:sldId id="317" r:id="rId58"/>
    <p:sldId id="353" r:id="rId59"/>
    <p:sldId id="354" r:id="rId60"/>
    <p:sldId id="355" r:id="rId61"/>
    <p:sldId id="357" r:id="rId62"/>
    <p:sldId id="358" r:id="rId63"/>
    <p:sldId id="359" r:id="rId64"/>
    <p:sldId id="360" r:id="rId65"/>
    <p:sldId id="361" r:id="rId66"/>
    <p:sldId id="363" r:id="rId67"/>
    <p:sldId id="364" r:id="rId68"/>
    <p:sldId id="331" r:id="rId69"/>
    <p:sldId id="362" r:id="rId70"/>
    <p:sldId id="333" r:id="rId71"/>
  </p:sldIdLst>
  <p:sldSz cx="9144000" cy="6858000" type="screen4x3"/>
  <p:notesSz cx="6858000" cy="9144000"/>
  <p:custDataLst>
    <p:tags r:id="rId74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0093"/>
    <a:srgbClr val="FF3300"/>
    <a:srgbClr val="66FF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72" d="100"/>
          <a:sy n="72" d="100"/>
        </p:scale>
        <p:origin x="13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14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04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DA81-E8BE-465B-9544-C020D122254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8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38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85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51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07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893" y="2241612"/>
            <a:ext cx="7467600" cy="2209800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+mn-ea"/>
                <a:ea typeface="+mn-ea"/>
              </a:rPr>
              <a:t>第</a:t>
            </a:r>
            <a:r>
              <a:rPr lang="en-US" altLang="zh-CN" sz="3200" b="1" dirty="0">
                <a:latin typeface="+mn-ea"/>
                <a:ea typeface="+mn-ea"/>
              </a:rPr>
              <a:t>8</a:t>
            </a:r>
            <a:r>
              <a:rPr lang="zh-CN" altLang="en-US" sz="3200" b="1" dirty="0">
                <a:latin typeface="+mn-ea"/>
                <a:ea typeface="+mn-ea"/>
              </a:rPr>
              <a:t>章　静态语义分析和中间代码生成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Semantic Analyzer 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&amp; Intermediate Code Generation</a:t>
            </a:r>
            <a:r>
              <a:rPr lang="zh-CN" altLang="en-US" sz="32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1008094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 </a:t>
            </a:r>
            <a:r>
              <a:rPr lang="en-US" altLang="zh-CN" sz="4000" b="1" dirty="0">
                <a:solidFill>
                  <a:srgbClr val="FF0000"/>
                </a:solidFill>
                <a:latin typeface="+mn-ea"/>
                <a:ea typeface="+mn-ea"/>
              </a:rPr>
              <a:t>Principles of Compiler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主讲教师：徐丽萍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600200" y="4310619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2021年6月23日星期三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31978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  <a:endParaRPr lang="en-US" altLang="zh-CN" sz="18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8452" y="1252538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时的符号表（以哈希表为例）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620" y="559713"/>
            <a:ext cx="5501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所有嵌套的作用域共用一个全局符号表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741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33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74178" y="2667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74178" y="3276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74178" y="3886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31378" y="3855204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650578" y="274320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t(2)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933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74178" y="4800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974178" y="5410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69778" y="2743200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p(1)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65178" y="27336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a(1)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125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079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650578" y="48672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s(2)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933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869778" y="48672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r(1)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165178" y="48577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y(1)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125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079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650578" y="34194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x(3)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1933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69778" y="34194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x(2)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165178" y="34099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x(1)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4125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7079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927416" y="5562600"/>
            <a:ext cx="4713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Hash Table     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（表中数字代表层号）</a:t>
            </a: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10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594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所有嵌套的作用域共用一个全局符号表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981891"/>
              </p:ext>
            </p:extLst>
          </p:nvPr>
        </p:nvGraphicFramePr>
        <p:xfrm>
          <a:off x="549275" y="2376488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66870" imgH="2506370" progId="Visio.Drawing.11">
                  <p:embed/>
                </p:oleObj>
              </mc:Choice>
              <mc:Fallback>
                <p:oleObj name="Visio" r:id="rId2" imgW="4366870" imgH="2506370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376488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324600" y="228600"/>
            <a:ext cx="2592387" cy="60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v, x, y;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58477" y="549702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栈帧中控制单元数目     </a:t>
            </a:r>
            <a:r>
              <a:rPr lang="en-US" altLang="zh-CN" sz="2000" dirty="0">
                <a:solidFill>
                  <a:srgbClr val="800080"/>
                </a:solidFill>
              </a:rPr>
              <a:t>LEV: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2413" y="1502734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例：</a:t>
            </a:r>
            <a:r>
              <a:rPr lang="zh-CN" altLang="en-US" sz="2000" b="1" dirty="0">
                <a:latin typeface="+mn-ea"/>
                <a:ea typeface="+mn-ea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时的符号表（以线性表为例）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04800" y="1523999"/>
            <a:ext cx="835046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维护一个符号表的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作用域栈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每个开作用域对应栈中的一个入口， 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当前的开作用域出现在该栈的栈顶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当一个新的作用域开放时，新符号表将被创建，并将其入栈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在当前作用域成为闭作用域时，从栈顶弹出相应的符号表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15267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3"/>
          <p:cNvSpPr txBox="1">
            <a:spLocks noChangeArrowheads="1"/>
          </p:cNvSpPr>
          <p:nvPr/>
        </p:nvSpPr>
        <p:spPr bwMode="auto">
          <a:xfrm>
            <a:off x="6282395" y="381000"/>
            <a:ext cx="2592387" cy="57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4" name="Text Box 104"/>
          <p:cNvSpPr txBox="1">
            <a:spLocks noChangeArrowheads="1"/>
          </p:cNvSpPr>
          <p:nvPr/>
        </p:nvSpPr>
        <p:spPr bwMode="auto">
          <a:xfrm>
            <a:off x="227013" y="947573"/>
            <a:ext cx="526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的作用域栈如下所示</a:t>
            </a:r>
          </a:p>
        </p:txBody>
      </p:sp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219075" y="483513"/>
            <a:ext cx="5343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每个作用域都有各自的符号表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" name="Line 120"/>
          <p:cNvSpPr>
            <a:spLocks noChangeShapeType="1"/>
          </p:cNvSpPr>
          <p:nvPr/>
        </p:nvSpPr>
        <p:spPr bwMode="auto">
          <a:xfrm>
            <a:off x="11525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121"/>
          <p:cNvSpPr>
            <a:spLocks noChangeShapeType="1"/>
          </p:cNvSpPr>
          <p:nvPr/>
        </p:nvSpPr>
        <p:spPr bwMode="auto">
          <a:xfrm>
            <a:off x="23717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122"/>
          <p:cNvSpPr>
            <a:spLocks noChangeShapeType="1"/>
          </p:cNvSpPr>
          <p:nvPr/>
        </p:nvSpPr>
        <p:spPr bwMode="auto">
          <a:xfrm>
            <a:off x="1152525" y="21516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123"/>
          <p:cNvSpPr>
            <a:spLocks noChangeShapeType="1"/>
          </p:cNvSpPr>
          <p:nvPr/>
        </p:nvSpPr>
        <p:spPr bwMode="auto">
          <a:xfrm>
            <a:off x="1152525" y="27612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24"/>
          <p:cNvSpPr>
            <a:spLocks noChangeShapeType="1"/>
          </p:cNvSpPr>
          <p:nvPr/>
        </p:nvSpPr>
        <p:spPr bwMode="auto">
          <a:xfrm>
            <a:off x="1152525" y="33708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25"/>
          <p:cNvSpPr txBox="1">
            <a:spLocks noChangeArrowheads="1"/>
          </p:cNvSpPr>
          <p:nvPr/>
        </p:nvSpPr>
        <p:spPr bwMode="auto">
          <a:xfrm>
            <a:off x="1609725" y="3675691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3133724" y="2251392"/>
            <a:ext cx="1971676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a, x, y, p, r</a:t>
            </a: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3438524" y="2935162"/>
            <a:ext cx="1438275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x, s, t</a:t>
            </a: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3438525" y="36756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z</a:t>
            </a: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3438525" y="43614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x</a:t>
            </a:r>
          </a:p>
        </p:txBody>
      </p:sp>
      <p:sp>
        <p:nvSpPr>
          <p:cNvPr id="16" name="Text Box 131"/>
          <p:cNvSpPr txBox="1">
            <a:spLocks noChangeArrowheads="1"/>
          </p:cNvSpPr>
          <p:nvPr/>
        </p:nvSpPr>
        <p:spPr bwMode="auto">
          <a:xfrm>
            <a:off x="3581400" y="4953000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4639775" y="3599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开作用域</a:t>
            </a:r>
          </a:p>
        </p:txBody>
      </p:sp>
      <p:sp>
        <p:nvSpPr>
          <p:cNvPr id="18" name="Rectangle 133"/>
          <p:cNvSpPr>
            <a:spLocks noChangeArrowheads="1"/>
          </p:cNvSpPr>
          <p:nvPr/>
        </p:nvSpPr>
        <p:spPr bwMode="auto">
          <a:xfrm>
            <a:off x="4639775" y="4361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闭作用域</a:t>
            </a: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838325" y="2456491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Line 136"/>
          <p:cNvSpPr>
            <a:spLocks noChangeShapeType="1"/>
          </p:cNvSpPr>
          <p:nvPr/>
        </p:nvSpPr>
        <p:spPr bwMode="auto">
          <a:xfrm>
            <a:off x="1838325" y="314229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4952999" y="2666999"/>
            <a:ext cx="542925" cy="10086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4419600" y="3352799"/>
            <a:ext cx="542925" cy="3228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3971925" y="3904291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 flipV="1">
            <a:off x="3971925" y="4590091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Rectangle 141"/>
          <p:cNvSpPr>
            <a:spLocks noChangeArrowheads="1"/>
          </p:cNvSpPr>
          <p:nvPr/>
        </p:nvSpPr>
        <p:spPr bwMode="auto">
          <a:xfrm>
            <a:off x="988992" y="4894891"/>
            <a:ext cx="1612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Scope Stack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419872" y="4411109"/>
            <a:ext cx="598488" cy="477838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</a:rPr>
              <a:t>TX2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3419475" y="2851179"/>
            <a:ext cx="598488" cy="477838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TX1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74246"/>
            <a:ext cx="3240162" cy="48006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a=10;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float      b, 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f1(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x,int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y){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char  a=‘a’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double 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   a=‘b’;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	  { float a=5.0;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	     b:=a*10+c;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}…..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{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f;  f=10;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char d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f2(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b){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{….}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20616" y="1122392"/>
          <a:ext cx="512338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395288" y="1021883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13200" y="148275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443288" y="1411317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021138" y="333695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95936" y="222570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016375" y="186851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013200" y="260873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入口标号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021138" y="296877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995738" y="69269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95762" y="69269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455988" y="1409729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020616" y="372545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020616" y="407025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995936" y="69269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2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020616" y="444553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95936" y="445125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95936" y="300537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4046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符号表的管理举例</a:t>
            </a:r>
          </a:p>
        </p:txBody>
      </p:sp>
    </p:spTree>
    <p:extLst>
      <p:ext uri="{BB962C8B-B14F-4D97-AF65-F5344CB8AC3E}">
        <p14:creationId xmlns:p14="http://schemas.microsoft.com/office/powerpoint/2010/main" val="22204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5579 L 4.72222E-6 0.1608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5393 L -3.05556E-6 0.106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5903 L 4.72222E-6 0.2115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158 L 4.72222E-6 0.2745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7454 L 4.72222E-6 0.3270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0625 L -3.05556E-6 0.1587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2732 L 4.72222E-6 0.3798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53 L -3.05556E-6 0.2055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7292 L 4.72222E-6 0.4358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0092 L -3.05556E-6 0.2638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5925 L -3.05556E-6 0.31157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2315 L 4.72222E-6 0.4861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578 L -3.05556E-6 0.3583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537 L -3.05556E-6 0.4166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8611 L 4.72222E-6 0.42315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1319 L -3.05556E-6 0.47615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4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0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3769 L 4.72222E-6 0.49018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7329 L -3.05556E-6 0.53618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0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881 L 4.72222E-6 0.43561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500"/>
                            </p:stCondLst>
                            <p:childTnLst>
                              <p:par>
                                <p:cTn id="208" presetID="4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5341 L -3.05556E-6 0.5865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0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3769 L 4.72222E-6 0.20694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00"/>
                            </p:stCondLst>
                            <p:childTnLst>
                              <p:par>
                                <p:cTn id="253" presetID="4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0"/>
                            </p:stCondLst>
                            <p:childTnLst>
                              <p:par>
                                <p:cTn id="257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58011 L -3.05556E-6 0.64323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0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758 L 4.72222E-6 0.27006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11" grpId="0" animBg="1"/>
      <p:bldP spid="11" grpId="1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10" grpId="0" animBg="1"/>
      <p:bldP spid="17" grpId="0"/>
      <p:bldP spid="17" grpId="1"/>
      <p:bldP spid="17" grpId="2"/>
      <p:bldP spid="18" grpId="0"/>
      <p:bldP spid="18" grpId="1"/>
      <p:bldP spid="18" grpId="2"/>
      <p:bldP spid="18" grpId="3"/>
      <p:bldP spid="18" grpId="4"/>
      <p:bldP spid="18" grpId="5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animBg="1"/>
      <p:bldP spid="19" grpId="13" animBg="1"/>
      <p:bldP spid="25" grpId="0"/>
      <p:bldP spid="25" grpId="1"/>
      <p:bldP spid="25" grpId="2"/>
      <p:bldP spid="25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609601" y="1158419"/>
            <a:ext cx="7696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1347788" algn="l">
              <a:lnSpc>
                <a:spcPct val="150000"/>
              </a:lnSpc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静态语义： 刻画程序在静态一致性或完整性方面的特征；仅当程序通过了静态语义检查，才能完成后续的中间代码生成和目标代码优化。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1347788" indent="-1347788" algn="l"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动态语义： 刻画程序执行时的行为。比如除数为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，数组越界等错误，需要生成相应代码。本章节不予讨论。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81000" y="228600"/>
            <a:ext cx="5084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8.2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静态语义分析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0199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8.2.1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静态语义分析的主要任务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40517" y="685800"/>
            <a:ext cx="804148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type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检查每个操作是否遵守语言类型系统的定义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名字的作用域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scope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分析  </a:t>
            </a:r>
          </a:p>
          <a:p>
            <a:pPr lvl="1" algn="l">
              <a:lnSpc>
                <a:spcPct val="125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建立名字的定义和使用之间联系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控制流检查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flow-of-control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1255713" lvl="1" indent="-798513" algn="l">
              <a:lnSpc>
                <a:spcPct val="125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控制流语句必须使控制转移到合法的地方（如 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语句必须有合法的语句包围它）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唯一性检查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uniqueness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1255713" lvl="1" indent="-798513" algn="l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很多场合要求对象只能被定义一次（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枚举类型的元素不能重复出现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名字的上下文相关性检查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name-related checks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某些名字的多次出现之间应该满足一定的上下文相关性</a:t>
            </a:r>
          </a:p>
          <a:p>
            <a:pPr lvl="1" algn="l">
              <a:lnSpc>
                <a:spcPct val="125000"/>
              </a:lnSpc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……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790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381000" y="1014452"/>
            <a:ext cx="88392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类型表达式（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type expressions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700" b="1" dirty="0"/>
          </a:p>
          <a:p>
            <a:pPr lvl="1" algn="l">
              <a:buFontTx/>
              <a:buChar char="•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类型构造子（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type constructor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）归纳定义的表达式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基本数据类型表达式：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bool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 err="1">
                <a:solidFill>
                  <a:srgbClr val="800080"/>
                </a:solidFill>
              </a:rPr>
              <a:t>int</a:t>
            </a:r>
            <a:r>
              <a:rPr lang="en-US" altLang="zh-CN" b="1" i="1" dirty="0"/>
              <a:t>, </a:t>
            </a:r>
            <a:r>
              <a:rPr lang="en-US" altLang="zh-CN" b="1" i="1" dirty="0">
                <a:solidFill>
                  <a:srgbClr val="800080"/>
                </a:solidFill>
              </a:rPr>
              <a:t>real</a:t>
            </a:r>
            <a:r>
              <a:rPr lang="zh-CN" altLang="en-US" b="1" i="1" dirty="0">
                <a:solidFill>
                  <a:srgbClr val="800080"/>
                </a:solidFill>
              </a:rPr>
              <a:t>，</a:t>
            </a:r>
            <a:r>
              <a:rPr lang="en-US" altLang="zh-CN" b="1" i="1" dirty="0">
                <a:solidFill>
                  <a:srgbClr val="800080"/>
                </a:solidFill>
              </a:rPr>
              <a:t> array(I,T)</a:t>
            </a:r>
            <a:r>
              <a:rPr lang="zh-CN" altLang="en-US" b="1" i="1" dirty="0">
                <a:solidFill>
                  <a:srgbClr val="800080"/>
                </a:solidFill>
              </a:rPr>
              <a:t>，</a:t>
            </a:r>
            <a:r>
              <a:rPr lang="en-US" altLang="zh-CN" b="1" i="1" dirty="0">
                <a:solidFill>
                  <a:srgbClr val="800080"/>
                </a:solidFill>
              </a:rPr>
              <a:t> pointer(T)</a:t>
            </a:r>
          </a:p>
          <a:p>
            <a:pPr lvl="1" algn="l">
              <a:buFontTx/>
              <a:buChar char="•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积类型表达式：</a:t>
            </a:r>
            <a:r>
              <a:rPr lang="en-US" altLang="zh-CN" b="1" dirty="0">
                <a:solidFill>
                  <a:srgbClr val="800080"/>
                </a:solidFill>
              </a:rPr>
              <a:t>&lt;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en-US" altLang="zh-CN" b="1" baseline="-25000" dirty="0">
                <a:solidFill>
                  <a:srgbClr val="800080"/>
                </a:solidFill>
              </a:rPr>
              <a:t>1</a:t>
            </a:r>
            <a:r>
              <a:rPr lang="en-US" altLang="zh-CN" b="1" dirty="0">
                <a:solidFill>
                  <a:srgbClr val="800080"/>
                </a:solidFill>
              </a:rPr>
              <a:t>, 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en-US" altLang="zh-CN" b="1" baseline="-25000" dirty="0">
                <a:solidFill>
                  <a:srgbClr val="800080"/>
                </a:solidFill>
              </a:rPr>
              <a:t>2</a:t>
            </a:r>
            <a:r>
              <a:rPr lang="en-US" altLang="zh-CN" b="1" dirty="0">
                <a:solidFill>
                  <a:srgbClr val="800080"/>
                </a:solidFill>
              </a:rPr>
              <a:t>, …, </a:t>
            </a:r>
            <a:r>
              <a:rPr lang="en-US" altLang="zh-CN" b="1" i="1" dirty="0" err="1">
                <a:solidFill>
                  <a:srgbClr val="800080"/>
                </a:solidFill>
              </a:rPr>
              <a:t>T</a:t>
            </a:r>
            <a:r>
              <a:rPr lang="en-US" altLang="zh-CN" b="1" i="1" baseline="-25000" dirty="0" err="1">
                <a:solidFill>
                  <a:srgbClr val="800080"/>
                </a:solidFill>
              </a:rPr>
              <a:t>n</a:t>
            </a:r>
            <a:r>
              <a:rPr lang="en-US" altLang="zh-CN" b="1" dirty="0">
                <a:solidFill>
                  <a:srgbClr val="800080"/>
                </a:solidFill>
              </a:rPr>
              <a:t>&gt;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过程类型表达式：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 fun</a:t>
            </a:r>
            <a:r>
              <a:rPr lang="zh-CN" altLang="en-US" b="1" dirty="0">
                <a:solidFill>
                  <a:srgbClr val="800080"/>
                </a:solidFill>
              </a:rPr>
              <a:t>（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zh-CN" altLang="en-US" b="1" dirty="0">
                <a:solidFill>
                  <a:srgbClr val="800080"/>
                </a:solidFill>
              </a:rPr>
              <a:t>）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专用类型表达式：</a:t>
            </a:r>
            <a:r>
              <a:rPr lang="en-US" altLang="zh-CN" b="1" i="1" dirty="0" err="1">
                <a:solidFill>
                  <a:srgbClr val="800080"/>
                </a:solidFill>
              </a:rPr>
              <a:t>type_error</a:t>
            </a:r>
            <a:r>
              <a:rPr lang="zh-CN" altLang="en-US" b="1" i="1" dirty="0">
                <a:solidFill>
                  <a:srgbClr val="800080"/>
                </a:solidFill>
              </a:rPr>
              <a:t>，</a:t>
            </a:r>
            <a:r>
              <a:rPr lang="zh-CN" altLang="en-US" dirty="0"/>
              <a:t>  </a:t>
            </a:r>
            <a:r>
              <a:rPr lang="en-US" altLang="zh-CN" b="1" i="1" dirty="0">
                <a:solidFill>
                  <a:srgbClr val="800080"/>
                </a:solidFill>
              </a:rPr>
              <a:t>ok</a:t>
            </a:r>
            <a:r>
              <a:rPr lang="en-US" altLang="zh-CN" dirty="0"/>
              <a:t>    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None/>
            </a:pPr>
            <a:endParaRPr lang="zh-CN" altLang="en-US" sz="1600" b="1" dirty="0"/>
          </a:p>
          <a:p>
            <a:pPr lvl="1" algn="l">
              <a:buFontTx/>
              <a:buNone/>
            </a:pPr>
            <a:endParaRPr lang="zh-CN" altLang="en-US" sz="700" b="1" dirty="0"/>
          </a:p>
          <a:p>
            <a:pPr algn="l">
              <a:buClrTx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类型系统（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type systems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buFontTx/>
              <a:buChar char="•"/>
            </a:pPr>
            <a:r>
              <a:rPr lang="zh-CN" altLang="en-US" sz="1200" i="1" dirty="0">
                <a:solidFill>
                  <a:srgbClr val="800080"/>
                </a:solidFill>
              </a:rPr>
              <a:t>  </a:t>
            </a:r>
            <a:r>
              <a:rPr lang="zh-CN" altLang="en-US" sz="1600" b="1" dirty="0">
                <a:latin typeface="+mn-ea"/>
                <a:ea typeface="+mn-ea"/>
              </a:rPr>
              <a:t>将类型表达式赋给程序各个部分的</a:t>
            </a:r>
            <a:r>
              <a:rPr lang="zh-CN" altLang="en-US" sz="1600" b="1" dirty="0">
                <a:solidFill>
                  <a:srgbClr val="800080"/>
                </a:solidFill>
                <a:latin typeface="+mn-ea"/>
                <a:ea typeface="+mn-ea"/>
              </a:rPr>
              <a:t>规则集合</a:t>
            </a:r>
            <a:endParaRPr lang="en-US" altLang="zh-CN" sz="16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endParaRPr lang="en-US" altLang="zh-CN" sz="1600" b="1" dirty="0">
              <a:solidFill>
                <a:srgbClr val="800080"/>
              </a:solidFill>
            </a:endParaRPr>
          </a:p>
          <a:p>
            <a:pPr algn="l">
              <a:buClrTx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类型检查程序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type checker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）负责类型检查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验证程序的结构是否匹配上下文所期望的类型</a:t>
            </a:r>
          </a:p>
          <a:p>
            <a:pPr lvl="1" algn="l">
              <a:buFontTx/>
              <a:buChar char="•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为相关阶段搜集及建立必要的类型信息</a:t>
            </a:r>
          </a:p>
          <a:p>
            <a:pPr lvl="1" algn="l">
              <a:buFontTx/>
              <a:buChar char="•"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某个</a:t>
            </a:r>
            <a:r>
              <a:rPr lang="zh-CN" altLang="en-US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类型系统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i="1" dirty="0">
                <a:latin typeface="宋体" pitchFamily="2" charset="-122"/>
                <a:ea typeface="宋体" pitchFamily="2" charset="-122"/>
              </a:rPr>
              <a:t>type system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endParaRPr lang="zh-CN" altLang="en-US" sz="14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51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类型检查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08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28600" y="895703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2000" b="1" dirty="0">
                <a:solidFill>
                  <a:srgbClr val="800080"/>
                </a:solidFill>
              </a:rPr>
              <a:t>一个</a:t>
            </a:r>
            <a:r>
              <a:rPr lang="zh-CN" altLang="en-US" sz="2000" b="1" dirty="0"/>
              <a:t>简单语言的文法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04800" y="123524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8.2.2.1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类型表达式和类型系统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83060"/>
              </p:ext>
            </p:extLst>
          </p:nvPr>
        </p:nvGraphicFramePr>
        <p:xfrm>
          <a:off x="457200" y="1437620"/>
          <a:ext cx="766286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31866" imgH="2875178" progId="Visio.Drawing.11">
                  <p:embed/>
                </p:oleObj>
              </mc:Choice>
              <mc:Fallback>
                <p:oleObj name="Visio" r:id="rId2" imgW="5331866" imgH="2875178" progId="Visio.Drawing.11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37620"/>
                        <a:ext cx="7662863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 bwMode="auto">
          <a:xfrm>
            <a:off x="2819400" y="189482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基本数据类型表达式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838200" y="2733020"/>
            <a:ext cx="2819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638800" y="1894820"/>
            <a:ext cx="2133600" cy="457200"/>
          </a:xfrm>
          <a:prstGeom prst="wedgeRectCallout">
            <a:avLst>
              <a:gd name="adj1" fmla="val -57227"/>
              <a:gd name="adj2" fmla="val 15199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有界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581400" y="2733020"/>
            <a:ext cx="2133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6934200" y="2809220"/>
            <a:ext cx="21336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指针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数据类型表达式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5715000" y="2733020"/>
            <a:ext cx="6858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667000" y="562862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381000" y="555242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4419600" y="4257020"/>
            <a:ext cx="47244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过程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类型表达式（其中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A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是积类型表达式）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2514600" y="4180820"/>
            <a:ext cx="13716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1437620"/>
            <a:ext cx="6019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+mn-ea"/>
                <a:ea typeface="+mn-ea"/>
              </a:rPr>
              <a:t>类型表达式：</a:t>
            </a:r>
            <a:r>
              <a:rPr lang="en-US" altLang="zh-CN" b="1" dirty="0" err="1">
                <a:latin typeface="+mn-ea"/>
                <a:ea typeface="+mn-ea"/>
              </a:rPr>
              <a:t>type_error</a:t>
            </a:r>
            <a:r>
              <a:rPr lang="en-US" altLang="zh-CN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专用于类型错误的程序单元</a:t>
            </a:r>
            <a:endParaRPr lang="en-US" altLang="zh-CN" b="1" dirty="0">
              <a:latin typeface="+mn-ea"/>
              <a:ea typeface="+mn-ea"/>
            </a:endParaRPr>
          </a:p>
          <a:p>
            <a:pPr algn="l"/>
            <a:r>
              <a:rPr lang="zh-CN" altLang="en-US" b="1" dirty="0">
                <a:latin typeface="+mn-ea"/>
                <a:ea typeface="+mn-ea"/>
              </a:rPr>
              <a:t>类型表达式：</a:t>
            </a:r>
            <a:r>
              <a:rPr lang="en-US" altLang="zh-CN" b="1" dirty="0">
                <a:latin typeface="+mn-ea"/>
                <a:ea typeface="+mn-ea"/>
              </a:rPr>
              <a:t>OK           </a:t>
            </a:r>
            <a:r>
              <a:rPr lang="zh-CN" altLang="en-US" b="1" dirty="0">
                <a:latin typeface="+mn-ea"/>
                <a:ea typeface="+mn-ea"/>
              </a:rPr>
              <a:t>专用于没有类型错误的单元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2971800" y="2352020"/>
            <a:ext cx="1828800" cy="457200"/>
          </a:xfrm>
          <a:prstGeom prst="wedgeRectCallout">
            <a:avLst>
              <a:gd name="adj1" fmla="val -76840"/>
              <a:gd name="adj2" fmla="val -107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积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类型表达式</a:t>
            </a:r>
          </a:p>
        </p:txBody>
      </p:sp>
      <p:sp>
        <p:nvSpPr>
          <p:cNvPr id="17" name="椭圆 16"/>
          <p:cNvSpPr/>
          <p:nvPr/>
        </p:nvSpPr>
        <p:spPr bwMode="auto">
          <a:xfrm>
            <a:off x="304800" y="2275820"/>
            <a:ext cx="2057400" cy="609600"/>
          </a:xfrm>
          <a:prstGeom prst="ellipse">
            <a:avLst/>
          </a:prstGeom>
          <a:noFill/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61922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68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152400" y="1524000"/>
            <a:ext cx="9067800" cy="51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16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</a:t>
            </a:r>
            <a:r>
              <a:rPr lang="de-DE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L.in := T.type </a:t>
            </a:r>
            <a:r>
              <a:rPr lang="de-DE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 := make_product_3</a:t>
            </a:r>
            <a:r>
              <a:rPr lang="de-DE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de-DE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de-DE" altLang="zh-CN" sz="16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de-DE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T.type, L.num</a:t>
            </a:r>
            <a:r>
              <a:rPr lang="de-DE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de-DE" altLang="zh-CN" sz="1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V.type := &lt;&gt;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16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bool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16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real}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marL="3579813" indent="-3579813" algn="l"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array [ </a:t>
            </a:r>
            <a:r>
              <a:rPr lang="en-US" altLang="zh-CN" sz="16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1600" b="1" baseline="-25000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array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(1.. </a:t>
            </a:r>
            <a:r>
              <a:rPr lang="fr-FR" altLang="zh-CN" sz="16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lexval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 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6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T.type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pointer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 </a:t>
            </a:r>
          </a:p>
          <a:p>
            <a:pPr marL="3765550" indent="-3765550"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16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.in</a:t>
            </a:r>
            <a:r>
              <a:rPr lang="fr-F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fr-FR" altLang="zh-CN" sz="16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16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16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16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+1 }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16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16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1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fr-F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4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fr-FR" altLang="zh-CN" sz="1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true    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bool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  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de-DE" altLang="zh-CN" sz="16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de-DE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int </a:t>
            </a:r>
            <a:r>
              <a:rPr lang="de-DE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16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pt-B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E.type </a:t>
            </a:r>
            <a:r>
              <a:rPr lang="pt-B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pt-BR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pt-BR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16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if </a:t>
            </a:r>
            <a:r>
              <a:rPr lang="en-US" altLang="zh-CN" sz="1600" b="1" i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600" b="1" i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= nil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then </a:t>
            </a:r>
            <a:r>
              <a:rPr lang="en-US" altLang="zh-CN" sz="1600" b="1" i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else </a:t>
            </a:r>
            <a:r>
              <a:rPr lang="en-US" altLang="zh-CN" sz="1600" b="1" i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600" b="1" i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zh-CN" altLang="en-US" sz="1600" b="1" i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  <a:r>
              <a:rPr lang="en-US" altLang="zh-CN" sz="16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fr-FR" altLang="zh-CN" sz="16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fr-FR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fr-FR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L.in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填入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表项的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域。</a:t>
            </a:r>
            <a:endParaRPr lang="de-DE" altLang="zh-CN" sz="16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de-DE" altLang="zh-CN" sz="16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make_product_3</a:t>
            </a:r>
            <a:r>
              <a:rPr lang="de-DE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&lt;t1,t2,…,tm&gt;,type2,n</a:t>
            </a:r>
            <a:r>
              <a:rPr lang="de-DE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：生成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&lt;t1,t2,…,tm,type2,type2,…type2&gt;,</a:t>
            </a:r>
          </a:p>
          <a:p>
            <a:pPr algn="l"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在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tm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后生成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个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type2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8.2.2.2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语法制导的类型检查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声明相关翻译模式：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0195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0" name="Rectangle 31"/>
          <p:cNvSpPr>
            <a:spLocks noChangeArrowheads="1"/>
          </p:cNvSpPr>
          <p:nvPr/>
        </p:nvSpPr>
        <p:spPr bwMode="auto">
          <a:xfrm>
            <a:off x="762000" y="2057400"/>
            <a:ext cx="7696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符号表的作用、符号主要属性、符号表的组织和符号表的管理。符号表的组织与管理，实质上是数据结构等知识在编译程序构造的一个典型的实际应用。重点讨论的问题是符号表在编译程序构造中的作用和意义。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静态语义分析的概念和相关技术。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几种不同形式的中间代码：抽象语法树，四元式等；重点讨论的问题是在语法制导下，如何生成中间代码的关键技术。 </a:t>
            </a:r>
          </a:p>
        </p:txBody>
      </p:sp>
      <p:sp>
        <p:nvSpPr>
          <p:cNvPr id="4101" name="Text Box 34"/>
          <p:cNvSpPr txBox="1">
            <a:spLocks noChangeArrowheads="1"/>
          </p:cNvSpPr>
          <p:nvPr/>
        </p:nvSpPr>
        <p:spPr bwMode="auto">
          <a:xfrm>
            <a:off x="3352800" y="1309687"/>
            <a:ext cx="165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381000" y="99708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.type=real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 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247900" indent="-224790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.type=array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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if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.type= pointer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else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1498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表达式相关翻译模式：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555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228600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处理语句、过程声明及程序的翻译模式：</a:t>
            </a: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304800" y="1066800"/>
            <a:ext cx="868680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marL="2603500" indent="-2603500"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break     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3121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77946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call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match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lookup_type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</a:p>
          <a:p>
            <a:pPr marL="2960688" indent="-2960688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= ok and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ok   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then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ok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make_product_2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&lt;&gt;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304800" y="228600"/>
            <a:ext cx="792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处理语句、过程声明及程序的翻译模式 （续）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522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88884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D.type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2774950" indent="-2774950"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marL="2417763" indent="-2417763"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else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539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284163" y="1219200"/>
            <a:ext cx="88598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 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break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 1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addtype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fun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if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S.type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ok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type_error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04800"/>
            <a:ext cx="792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增加语义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i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 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只能在某个循环语句内部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117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457200" y="88636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源程序的不同表示形式</a:t>
            </a:r>
            <a:r>
              <a:rPr kumimoji="0"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也称为中间表示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。其作用：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457200" y="31498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8.3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中间代码生成</a:t>
            </a:r>
          </a:p>
        </p:txBody>
      </p:sp>
      <p:sp>
        <p:nvSpPr>
          <p:cNvPr id="4" name="Rectangle 192"/>
          <p:cNvSpPr>
            <a:spLocks noChangeArrowheads="1"/>
          </p:cNvSpPr>
          <p:nvPr/>
        </p:nvSpPr>
        <p:spPr bwMode="auto">
          <a:xfrm>
            <a:off x="533400" y="1343561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98525" lvl="1" indent="-441325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源语言和目标语言之间的桥梁，避开二者之间较大的语义跨度，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使编译程序的逻辑结构更加简单明确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有利于编译程序的重定向</a:t>
            </a:r>
            <a:endParaRPr lang="zh-CN" altLang="en-US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有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利于进行与目标机无关的优化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990600" y="350520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kumimoji="0" lang="zh-CN" altLang="en-US" sz="20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不同层次不同目的之分。常见中间表示形式：</a:t>
            </a:r>
            <a:endParaRPr lang="zh-CN" altLang="en-US" sz="2000" b="1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381000" y="2971800"/>
            <a:ext cx="7129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8.3.1 </a:t>
            </a:r>
            <a:r>
              <a:rPr lang="zh-CN" altLang="en-US" sz="24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常见的中间表示的形式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457200" y="4007584"/>
            <a:ext cx="82089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Abstract syntax tree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抽象语法树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Three-address code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三地址码，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四元式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P-code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（特别用于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Pasal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语言实现）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</a:rPr>
              <a:t>Bytecode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编译器的输出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, Java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虚拟机的输入）</a:t>
            </a: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SSA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Static single assignment form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静态单赋值形式）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78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381000" y="914400"/>
            <a:ext cx="7848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 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（抽象语法树）表示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A + B * ( C - D ) + E / ( C - D ) ^N</a:t>
            </a:r>
          </a:p>
          <a:p>
            <a:pPr marL="712788" lvl="1" indent="-255588" algn="l">
              <a:buFontTx/>
              <a:buChar char="•"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DAG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Directed Acyclic Graph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有向无圈图，通过优化技术得到改进型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AST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35591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14255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1336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28638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6858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14938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25146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9906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1676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17526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24384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31242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27432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1752600" y="3581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2133600" y="38862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9144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12192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2438400" y="46323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1752600" y="46164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2362200" y="42513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1981200" y="42846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3429000" y="4267200"/>
            <a:ext cx="1524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3254375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3559175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2873375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3482975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3101975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38100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42672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1676400" y="3998912"/>
            <a:ext cx="1187450" cy="11461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808287" y="4556124"/>
            <a:ext cx="1230313" cy="1235075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673975" y="3962400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ea typeface="宋体" pitchFamily="2" charset="-122"/>
              </a:rPr>
              <a:t>^</a:t>
            </a:r>
            <a:endParaRPr lang="en-US" altLang="zh-CN" sz="200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540375" y="2209800"/>
            <a:ext cx="4032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248400" y="274320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+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6978650" y="3276600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800600" y="27273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608638" y="3336925"/>
            <a:ext cx="33496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*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629400" y="39465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5105400" y="2514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57912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H="1">
            <a:off x="5867400" y="3048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6553200" y="30480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72390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858000" y="3614738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5867400" y="3581400"/>
            <a:ext cx="762000" cy="1066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5029200" y="3913188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 flipH="1">
            <a:off x="5334000" y="3581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7010400" y="4267200"/>
            <a:ext cx="685800" cy="381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6705600" y="4495800"/>
            <a:ext cx="381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2060"/>
                </a:solidFill>
                <a:ea typeface="宋体" pitchFamily="2" charset="-122"/>
              </a:rPr>
              <a:t>-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7010400" y="5241925"/>
            <a:ext cx="4794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6324600" y="5226050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6934200" y="4860925"/>
            <a:ext cx="2286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 flipH="1">
            <a:off x="6553200" y="4894263"/>
            <a:ext cx="15240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>
            <a:off x="7924800" y="4191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8382000" y="45561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2060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6226175" y="4476750"/>
            <a:ext cx="1241425" cy="1385887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76200" y="914400"/>
            <a:ext cx="8077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    AST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（抽象语法树）表示，不同于语法（推导）树，去掉了一些次要的成分，简洁地把语法单元结构表达出来了。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例如语句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if E then S1 else S2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2209800" y="3276600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S1</a:t>
            </a: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533400" y="3260725"/>
            <a:ext cx="533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if</a:t>
            </a: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1066800" y="2743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2438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14478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1219200" y="3260725"/>
            <a:ext cx="381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 flipV="1">
            <a:off x="1981200" y="2895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1524000" y="3245604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then</a:t>
            </a: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3505200" y="3272988"/>
            <a:ext cx="609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S2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819400" y="3241992"/>
            <a:ext cx="762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else</a:t>
            </a: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2438400" y="2819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26670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219200" y="4095690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 flipV="1">
            <a:off x="13716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22860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24384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581400" y="4092455"/>
            <a:ext cx="3810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V="1">
            <a:off x="3733800" y="365436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676400" y="495300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语法推导树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6324600" y="3483114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6858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019800" y="1981200"/>
            <a:ext cx="18288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if_then_else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结点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 flipV="1">
            <a:off x="58674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5181600" y="3467239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70866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6096000" y="4933890"/>
            <a:ext cx="17526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7696200" y="3480138"/>
            <a:ext cx="121920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的抽象语法树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322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 animBg="1"/>
      <p:bldP spid="81" grpId="0"/>
      <p:bldP spid="82" grpId="0" animBg="1"/>
      <p:bldP spid="83" grpId="0"/>
      <p:bldP spid="89" grpId="0" animBg="1"/>
      <p:bldP spid="96" grpId="0"/>
      <p:bldP spid="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457200" y="1219200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  TAC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（三地址码或四元式）表示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lvl="1" algn="l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算术表达式：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 + B * ( C - D ) + E / ( C - D ) ^N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lvl="1" algn="l">
              <a:buFont typeface="Symbol" pitchFamily="18" charset="2"/>
              <a:buNone/>
            </a:pP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algn="l">
              <a:buFontTx/>
              <a:buNone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(1)  ( -    C     D     T1 )            T1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(2)  ( *    B     T1    T2)             T2 := B * T1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(3)  ( +   A     T2    T3)              T3 := A + T2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(4)  ( -    C     D     T4)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或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T4 := C - D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(5)  ( ^   T4    N     T5)              T5 := T4 ^ N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(6)  ( /    E     T5    T6)             T6 := E / T5 </a:t>
            </a:r>
          </a:p>
          <a:p>
            <a:pPr algn="l">
              <a:buFontTx/>
              <a:buNone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(7)  (+    T3   T6    T7)               T7 := T3 + T6 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2810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609600" y="1169313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静态单赋值形式，程序中的名字只有一次赋值。</a:t>
            </a: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3720"/>
              </p:ext>
            </p:extLst>
          </p:nvPr>
        </p:nvGraphicFramePr>
        <p:xfrm>
          <a:off x="1066801" y="1752600"/>
          <a:ext cx="211931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94790" imgH="2014728" progId="Visio.Drawing.11">
                  <p:embed/>
                </p:oleObj>
              </mc:Choice>
              <mc:Fallback>
                <p:oleObj name="Visio" r:id="rId2" imgW="1294790" imgH="2014728" progId="Visio.Drawing.11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1752600"/>
                        <a:ext cx="211931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82490"/>
              </p:ext>
            </p:extLst>
          </p:nvPr>
        </p:nvGraphicFramePr>
        <p:xfrm>
          <a:off x="5334000" y="1857375"/>
          <a:ext cx="20605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19530" imgH="2053438" progId="Visio.Drawing.11">
                  <p:embed/>
                </p:oleObj>
              </mc:Choice>
              <mc:Fallback>
                <p:oleObj name="Visio" r:id="rId4" imgW="1119530" imgH="2053438" progId="Visio.Drawing.11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57375"/>
                        <a:ext cx="20605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3810000" y="32004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81000" y="228600"/>
            <a:ext cx="7129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中间代码举例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956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8.2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静态语义分析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8.3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中间代码生成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12475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457200" y="1143000"/>
            <a:ext cx="28194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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2743200" y="1172706"/>
            <a:ext cx="63246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(‘assign’,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), E.ptr) }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if_then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1600" b="1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while_do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E.ptr,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seq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, 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,S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 }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.entry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E.ptr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(‘+’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(‘’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,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.ptr)}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E.ptr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.ptr }</a:t>
            </a:r>
          </a:p>
          <a:p>
            <a:pPr algn="l" eaLnBrk="0" hangingPunct="0">
              <a:spcBef>
                <a:spcPts val="6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029200" y="5181600"/>
            <a:ext cx="34290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mknode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构造内部结点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Mkleaf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构造叶子结点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生成抽象语法树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4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381000"/>
            <a:ext cx="48768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+5*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的抽象语法树的构造</a:t>
            </a:r>
          </a:p>
        </p:txBody>
      </p:sp>
      <p:graphicFrame>
        <p:nvGraphicFramePr>
          <p:cNvPr id="4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0119"/>
              </p:ext>
            </p:extLst>
          </p:nvPr>
        </p:nvGraphicFramePr>
        <p:xfrm>
          <a:off x="38477" y="2590800"/>
          <a:ext cx="4060825" cy="36576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语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义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规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‘+’,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mknode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 ‘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’,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(id,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entry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nptr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:= 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mkleaf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num.</a:t>
                      </a: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24400" y="32766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5410200" y="35052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267200" y="403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id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667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876800" y="3048000"/>
            <a:ext cx="0" cy="228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2286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6482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22976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876800" y="26670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400800" y="4267200"/>
          <a:ext cx="990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43600" y="32766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05600" y="36576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772400" y="42788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>
            <a:off x="8458200" y="45074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315200" y="504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7200" y="32882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F.nptr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8229600" y="3669268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 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T*F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010400" y="32766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 flipH="1">
            <a:off x="6934200" y="35052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7817604" y="34122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7543800" y="22098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T.nptr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924800" y="25908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4572000" y="545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规则：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E+T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410200" y="22098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5334000" y="24384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6248400" y="24384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486400" y="12192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</a:rPr>
              <a:t>E.nptr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867400" y="1600200"/>
            <a:ext cx="0" cy="6096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 l="35359" t="22917" r="37701" b="38542"/>
          <a:stretch>
            <a:fillRect/>
          </a:stretch>
        </p:blipFill>
        <p:spPr bwMode="auto">
          <a:xfrm>
            <a:off x="304800" y="9144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8" grpId="0"/>
      <p:bldP spid="22" grpId="0"/>
      <p:bldP spid="23" grpId="0"/>
      <p:bldP spid="25" grpId="0"/>
      <p:bldP spid="25" grpId="1"/>
      <p:bldP spid="29" grpId="0"/>
      <p:bldP spid="29" grpId="1"/>
      <p:bldP spid="31" grpId="0"/>
      <p:bldP spid="31" grpId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81000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生成三地址码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14400"/>
            <a:ext cx="8534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ts val="336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通过遍历语法树或在归约时，生成三地址码，后续要用到的四元式：</a:t>
            </a: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op z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代表二元算术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逻辑运算）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赋值语句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op y</a:t>
            </a:r>
            <a:r>
              <a:rPr kumimoji="0" lang="en-US" altLang="zh-CN" sz="2000" b="1" dirty="0"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op </a:t>
            </a:r>
            <a:r>
              <a:rPr kumimoji="0" lang="zh-CN" altLang="en-US" sz="2000" b="1" dirty="0">
                <a:latin typeface="+mn-ea"/>
                <a:ea typeface="+mn-ea"/>
              </a:rPr>
              <a:t>代表一元运算）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复写语句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  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的值赋值给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无条件跳转语句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（无条件跳转至标号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条件跳转语句 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if  x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rop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y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L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 err="1">
                <a:latin typeface="+mn-ea"/>
                <a:ea typeface="+mn-ea"/>
              </a:rPr>
              <a:t>rop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代表关系运算）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标号语句</a:t>
            </a:r>
            <a:r>
              <a:rPr kumimoji="0" lang="zh-CN" altLang="en-US" sz="2000" b="1" dirty="0">
                <a:latin typeface="+mn-ea"/>
                <a:ea typeface="+mn-ea"/>
              </a:rPr>
              <a:t> </a:t>
            </a:r>
            <a:r>
              <a:rPr kumimoji="0" lang="en-US" altLang="zh-CN" sz="2000" b="1" dirty="0">
                <a:latin typeface="+mn-ea"/>
                <a:ea typeface="+mn-ea"/>
              </a:rPr>
              <a:t>L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（定义标号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过程调用语句序列  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x</a:t>
            </a:r>
            <a:r>
              <a:rPr lang="en-US" altLang="zh-CN" sz="2000" b="1" baseline="-25000" dirty="0">
                <a:solidFill>
                  <a:srgbClr val="800080"/>
                </a:solidFill>
                <a:latin typeface="+mn-ea"/>
                <a:ea typeface="+mn-ea"/>
              </a:rPr>
              <a:t>1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…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param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x</a:t>
            </a:r>
            <a:r>
              <a:rPr lang="en-US" altLang="zh-CN" sz="2000" b="1" baseline="-25000" dirty="0" err="1">
                <a:solidFill>
                  <a:srgbClr val="80008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call </a:t>
            </a: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</a:rPr>
              <a:t>p,n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过程返回语句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return y 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可选，存放返回值）</a:t>
            </a: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下标赋值语句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y[i]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x[i] := y </a:t>
            </a:r>
            <a:r>
              <a:rPr kumimoji="0" lang="zh-CN" altLang="en-US" sz="2000" b="1" dirty="0">
                <a:latin typeface="+mn-ea"/>
                <a:ea typeface="+mn-ea"/>
              </a:rPr>
              <a:t>（前者表示将地址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y </a:t>
            </a:r>
            <a:r>
              <a:rPr kumimoji="0" lang="zh-CN" altLang="en-US" sz="2000" b="1" dirty="0">
                <a:latin typeface="+mn-ea"/>
                <a:ea typeface="+mn-ea"/>
              </a:rPr>
              <a:t>起第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kumimoji="0" lang="zh-CN" altLang="en-US" sz="2000" b="1" dirty="0">
                <a:latin typeface="+mn-ea"/>
                <a:ea typeface="+mn-ea"/>
              </a:rPr>
              <a:t>个存储单元的值赋给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后者类似）</a:t>
            </a:r>
          </a:p>
          <a:p>
            <a:pPr lvl="1" algn="l">
              <a:lnSpc>
                <a:spcPts val="3360"/>
              </a:lnSpc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指针赋值语句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y</a:t>
            </a:r>
            <a:r>
              <a:rPr kumimoji="0" lang="en-US" altLang="zh-CN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和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*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x := y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702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457200" y="1143774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对应的存储位置     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用来存放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的值的存储位置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求值的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对应于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gen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生成一条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在符号表中新建一个从未使用过的名字，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                并返回该名字的存储位置</a:t>
            </a:r>
          </a:p>
          <a:p>
            <a:pPr lvl="1" algn="l">
              <a:spcBef>
                <a:spcPts val="1200"/>
              </a:spcBef>
              <a:buFontTx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     ||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语句序列之间的</a:t>
            </a:r>
            <a:r>
              <a:rPr lang="zh-CN" altLang="pt-BR" sz="2000" b="1" dirty="0">
                <a:latin typeface="宋体" pitchFamily="2" charset="-122"/>
                <a:ea typeface="宋体" pitchFamily="2" charset="-122"/>
              </a:rPr>
              <a:t>链接运算 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0" y="31498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8.3.3 </a:t>
            </a:r>
            <a:r>
              <a:rPr lang="zh-CN" altLang="en-US" sz="28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赋值语句及算术表达式的语法制导翻译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9776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赋值语句和算术表达式的翻译模式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7506" y="914400"/>
            <a:ext cx="8395494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gen(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‘:=’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E.code :=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pt-BR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real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+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||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 (E.place ‘:=’ ‘uminus’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; E.code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34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33400" y="6858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赋值和表达式求值生成中间代码举例：</a:t>
            </a:r>
            <a:r>
              <a:rPr lang="en-US" altLang="zh-CN" dirty="0"/>
              <a:t>x := 3+5*2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34935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47949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:=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4000" y="39618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76549" y="4484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61953" y="39618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90800" y="4484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70167" y="4484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43200" y="50948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33157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88179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13511" y="50948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47356" y="5726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05200" y="5726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5" idx="2"/>
          </p:cNvCxnSpPr>
          <p:nvPr/>
        </p:nvCxnSpPr>
        <p:spPr bwMode="auto">
          <a:xfrm flipH="1">
            <a:off x="1828800" y="3862864"/>
            <a:ext cx="228600" cy="2402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>
            <a:off x="2090651" y="3838837"/>
            <a:ext cx="119149" cy="26429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2176549" y="3798332"/>
            <a:ext cx="394162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2461953" y="4272957"/>
            <a:ext cx="228600" cy="30538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2740431" y="4322835"/>
            <a:ext cx="128847" cy="247193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2882438" y="4255532"/>
            <a:ext cx="394162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endCxn id="13" idx="0"/>
          </p:cNvCxnSpPr>
          <p:nvPr/>
        </p:nvCxnSpPr>
        <p:spPr bwMode="auto">
          <a:xfrm>
            <a:off x="3352800" y="4788932"/>
            <a:ext cx="308957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1" idx="2"/>
            <a:endCxn id="14" idx="0"/>
          </p:cNvCxnSpPr>
          <p:nvPr/>
        </p:nvCxnSpPr>
        <p:spPr bwMode="auto">
          <a:xfrm>
            <a:off x="3298767" y="4853464"/>
            <a:ext cx="18012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 flipH="1">
            <a:off x="3048000" y="4788932"/>
            <a:ext cx="228600" cy="305384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15" idx="0"/>
          </p:cNvCxnSpPr>
          <p:nvPr/>
        </p:nvCxnSpPr>
        <p:spPr bwMode="auto">
          <a:xfrm flipH="1">
            <a:off x="2342111" y="4778647"/>
            <a:ext cx="29786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>
            <a:endCxn id="16" idx="0"/>
          </p:cNvCxnSpPr>
          <p:nvPr/>
        </p:nvCxnSpPr>
        <p:spPr bwMode="auto">
          <a:xfrm flipH="1">
            <a:off x="2975956" y="5387170"/>
            <a:ext cx="25630" cy="33949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endCxn id="17" idx="0"/>
          </p:cNvCxnSpPr>
          <p:nvPr/>
        </p:nvCxnSpPr>
        <p:spPr bwMode="auto">
          <a:xfrm>
            <a:off x="3732761" y="5442619"/>
            <a:ext cx="1039" cy="28404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/>
          <p:cNvSpPr txBox="1"/>
          <p:nvPr/>
        </p:nvSpPr>
        <p:spPr>
          <a:xfrm>
            <a:off x="3962400" y="1101379"/>
            <a:ext cx="495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fr-F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fr-F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E.code := 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</a:t>
            </a:r>
            <a:r>
              <a:rPr lang="fr-FR" altLang="zh-CN" sz="14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int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.val)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497330" y="4485501"/>
            <a:ext cx="129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=t1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</a:t>
            </a:r>
            <a:r>
              <a:rPr lang="en-US" altLang="zh-CN" sz="1200" dirty="0">
                <a:solidFill>
                  <a:srgbClr val="D60093"/>
                </a:solidFill>
              </a:rPr>
              <a:t>t1:=3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34046" y="5083141"/>
            <a:ext cx="129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=t2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</a:t>
            </a:r>
            <a:r>
              <a:rPr lang="en-US" altLang="zh-CN" sz="1200" dirty="0">
                <a:solidFill>
                  <a:srgbClr val="D60093"/>
                </a:solidFill>
              </a:rPr>
              <a:t>t2:=5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0000" y="5013067"/>
            <a:ext cx="129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=t3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</a:t>
            </a:r>
            <a:r>
              <a:rPr lang="en-US" altLang="zh-CN" sz="1200" dirty="0">
                <a:solidFill>
                  <a:srgbClr val="D60093"/>
                </a:solidFill>
              </a:rPr>
              <a:t>t3:=2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62400" y="17250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E.code := E</a:t>
            </a:r>
            <a:r>
              <a:rPr lang="pt-BR" altLang="zh-CN" sz="14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14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 (E.place ‘:=’ E</a:t>
            </a:r>
            <a:r>
              <a:rPr lang="fr-FR" altLang="zh-CN" sz="14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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’E</a:t>
            </a:r>
            <a:r>
              <a:rPr lang="fr-FR" altLang="zh-CN" sz="14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3505200" y="4338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=t4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=(t2=5||t3:=2||</a:t>
            </a:r>
            <a:r>
              <a:rPr lang="en-US" altLang="zh-CN" sz="1200" dirty="0">
                <a:solidFill>
                  <a:srgbClr val="D60093"/>
                </a:solidFill>
              </a:rPr>
              <a:t>t4=t2*t3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09752" y="2339058"/>
            <a:ext cx="52342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 := newtemp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E.code := E</a:t>
            </a:r>
            <a:r>
              <a:rPr lang="pt-BR" altLang="zh-CN" sz="14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pt-BR" altLang="zh-CN" sz="14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 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14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‘+’ E</a:t>
            </a:r>
            <a:r>
              <a:rPr lang="fr-FR" altLang="zh-CN" sz="14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fr-FR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endParaRPr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971800" y="3805535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E.place</a:t>
            </a:r>
            <a:r>
              <a:rPr lang="en-US" altLang="zh-CN" sz="1200" dirty="0">
                <a:solidFill>
                  <a:srgbClr val="0000FF"/>
                </a:solidFill>
              </a:rPr>
              <a:t>=t5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E.code</a:t>
            </a:r>
            <a:r>
              <a:rPr lang="en-US" altLang="zh-CN" sz="1200" dirty="0">
                <a:solidFill>
                  <a:srgbClr val="0000FF"/>
                </a:solidFill>
              </a:rPr>
              <a:t>=(t1:=3||t2=5||t3:=2||t4=t2*t3||</a:t>
            </a:r>
            <a:r>
              <a:rPr lang="en-US" altLang="zh-CN" sz="1200" dirty="0">
                <a:solidFill>
                  <a:srgbClr val="D60093"/>
                </a:solidFill>
              </a:rPr>
              <a:t>t5:=t1+t4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10000" y="29736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4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4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1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14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‘:=’ </a:t>
            </a:r>
            <a:r>
              <a:rPr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14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28056" y="3230818"/>
            <a:ext cx="422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S.code</a:t>
            </a:r>
            <a:r>
              <a:rPr lang="en-US" altLang="zh-CN" sz="1200" dirty="0">
                <a:solidFill>
                  <a:srgbClr val="0000FF"/>
                </a:solidFill>
              </a:rPr>
              <a:t>=(t1:=3||t2=5||t3:=2||t4=t2*t3||t5:=t1+t4)||</a:t>
            </a:r>
            <a:r>
              <a:rPr lang="en-US" altLang="zh-CN" sz="1200" dirty="0">
                <a:solidFill>
                  <a:srgbClr val="D60093"/>
                </a:solidFill>
              </a:rPr>
              <a:t>x:=t5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226384" y="1219200"/>
            <a:ext cx="8308016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.name :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的词法名字（符号表中的名字）   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类型属性   （综合属性）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T.width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V.width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数据宽度（字节数）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L.offset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列表中第一个变量的偏移地址 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L.type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变量列表被申明的类型 （继承属性）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L.num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: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变量列表中变量的个数  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语义函数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lvl="1" algn="l"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enter (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.name, t, o)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：将符号表中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所对应表项的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offset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域置为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44665" y="304800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8.3.3.2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说明语句的语法制导翻译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49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74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说明语句的翻译模式</a:t>
            </a:r>
          </a:p>
        </p:txBody>
      </p:sp>
      <p:sp>
        <p:nvSpPr>
          <p:cNvPr id="4" name="Text Box 383"/>
          <p:cNvSpPr txBox="1">
            <a:spLocks noChangeArrowheads="1"/>
          </p:cNvSpPr>
          <p:nvPr/>
        </p:nvSpPr>
        <p:spPr bwMode="auto">
          <a:xfrm>
            <a:off x="228600" y="10668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V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T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L.offset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make_product_3 (V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L.num);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.width + L.num 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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&lt;&gt;;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V.width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boolean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de-DE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integer    </a:t>
            </a:r>
            <a:r>
              <a:rPr lang="de-DE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T.type := int ; T.width := 4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real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real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8 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.lexval,T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 }</a:t>
            </a:r>
            <a:endParaRPr lang="fr-F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^T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T.type := pointer(T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; T.width := 4 }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type := L. type ;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offset := L. offset ;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L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 width := L. width ; }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L</a:t>
            </a:r>
            <a:r>
              <a:rPr lang="fr-F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fr-FR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fr-FR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 +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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 width) ; 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L.num := L</a:t>
            </a:r>
            <a:r>
              <a:rPr lang="fr-F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.num +1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enter (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L. type, L. offset) ;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L.num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1}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67" name="TextBox 66"/>
          <p:cNvSpPr txBox="1"/>
          <p:nvPr/>
        </p:nvSpPr>
        <p:spPr>
          <a:xfrm>
            <a:off x="251520" y="1979548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下箭头 31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4067944" y="182699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96" y="354045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外部声明举例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a;flaot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b,c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03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7" grpId="0"/>
      <p:bldP spid="68" grpId="0"/>
      <p:bldP spid="69" grpId="0"/>
      <p:bldP spid="70" grpId="0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2" grpId="15" animBg="1"/>
      <p:bldP spid="32" grpId="16" animBg="1"/>
      <p:bldP spid="32" grpId="17" animBg="1"/>
      <p:bldP spid="32" grpId="18" animBg="1"/>
      <p:bldP spid="32" grpId="19" animBg="1"/>
      <p:bldP spid="32" grpId="20" animBg="1"/>
      <p:bldP spid="32" grpId="21" animBg="1"/>
      <p:bldP spid="32" grpId="22" animBg="1"/>
      <p:bldP spid="71" grpId="0"/>
      <p:bldP spid="72" grpId="0"/>
      <p:bldP spid="73" grpId="0"/>
      <p:bldP spid="75" grpId="0"/>
      <p:bldP spid="76" grpId="0"/>
      <p:bldP spid="77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74" grpId="0"/>
      <p:bldP spid="10" grpId="0" animBg="1"/>
      <p:bldP spid="19" grpId="0" animBg="1"/>
      <p:bldP spid="19" grpId="1" animBg="1"/>
      <p:bldP spid="19" grpId="2" animBg="1"/>
      <p:bldP spid="19" grpId="3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381000" y="1072515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数组说明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数据说明中要能够计算出数组的存储地址（起始地址，内部偏移量）</a:t>
            </a:r>
            <a:endParaRPr lang="en-US" altLang="zh-CN" sz="2000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152400" y="3048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8.3.3.3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数组说明和数组元素引用的语法制导翻译</a:t>
            </a: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457556" y="2286000"/>
            <a:ext cx="8342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17763" indent="-2417763"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  array [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] of T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{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T.type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array(1.. </a:t>
            </a:r>
            <a:r>
              <a:rPr lang="en-US" altLang="zh-CN" sz="2000" b="1" u="sng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.lexval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.type)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T.width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.val  T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.width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" name="Rectangle 228"/>
          <p:cNvSpPr>
            <a:spLocks noChangeArrowheads="1"/>
          </p:cNvSpPr>
          <p:nvPr/>
        </p:nvSpPr>
        <p:spPr bwMode="auto">
          <a:xfrm>
            <a:off x="533400" y="30480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数组引用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3931384"/>
            <a:ext cx="8991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:=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{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E</a:t>
            </a:r>
            <a:r>
              <a:rPr lang="pt-B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||</a:t>
            </a:r>
            <a:endParaRPr lang="fr-F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 ‘]’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.place) }</a:t>
            </a:r>
          </a:p>
          <a:p>
            <a:pPr algn="l">
              <a:buFont typeface="Wingdings" pitchFamily="2" charset="2"/>
              <a:buNone/>
            </a:pP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      </a:t>
            </a:r>
            <a:r>
              <a:rPr lang="pt-B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E.place := newtemp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 := E</a:t>
            </a:r>
            <a:r>
              <a:rPr lang="fr-FR" altLang="zh-CN" sz="20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Font typeface="Wingdings" pitchFamily="2" charset="2"/>
              <a:buNone/>
            </a:pP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(E.place ‘:=’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‘[’ E</a:t>
            </a:r>
            <a:r>
              <a:rPr lang="fr-F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fr-F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‘]’)</a:t>
            </a:r>
            <a:r>
              <a:rPr lang="fr-F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226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060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2286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8.1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符号表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20262" y="1105134"/>
            <a:ext cx="6940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+mn-ea"/>
                <a:ea typeface="+mn-ea"/>
              </a:rPr>
              <a:t> 8.1.1 </a:t>
            </a:r>
            <a:r>
              <a:rPr lang="zh-CN" altLang="en-US" sz="2400" b="1" dirty="0">
                <a:solidFill>
                  <a:srgbClr val="800080"/>
                </a:solidFill>
                <a:latin typeface="+mn-ea"/>
                <a:ea typeface="+mn-ea"/>
              </a:rPr>
              <a:t>符号表的作用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22412" y="1853148"/>
            <a:ext cx="78595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用来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存放</a:t>
            </a:r>
            <a:r>
              <a:rPr kumimoji="0" lang="zh-CN" altLang="en-US" sz="2000" b="1" dirty="0">
                <a:latin typeface="+mn-ea"/>
                <a:ea typeface="+mn-ea"/>
              </a:rPr>
              <a:t>有关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标识符（符号）的属性</a:t>
            </a:r>
            <a:r>
              <a:rPr kumimoji="0" lang="zh-CN" altLang="en-US" sz="2000" b="1" dirty="0">
                <a:latin typeface="+mn-ea"/>
                <a:ea typeface="+mn-ea"/>
              </a:rPr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这些信息会在编译的不同阶段用到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符号表的内容将用于静态语义检查和产生中间代码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在目标代码生成阶段，符号表是对符号名进行地址分配的依据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对一个多遍扫描的编译程序，不同遍所用的符号表也会有所不同，因为每遍所关心的信息或所能得到的信息会有差异</a:t>
            </a:r>
          </a:p>
          <a:p>
            <a:pPr lvl="1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用来体现作用域与可见性信息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612251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8013" y="533400"/>
            <a:ext cx="7392987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数组的内情向量（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dove vector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在处理数组时，通常会将数组的有关信息记录在一些单元中，称为“内情向量”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对于静态数组，内情向量可放在符号表中；对于可变数组，运行时建立相应的内情向量</a:t>
            </a:r>
          </a:p>
          <a:p>
            <a:pPr algn="l">
              <a:buClrTx/>
              <a:buFont typeface="Symbol" pitchFamily="18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例： 对于静态数组说明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，可以在符号表中建立如下形式的内情向量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75893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32361" y="3501965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67955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524424" y="38670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67955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524424" y="4476690"/>
            <a:ext cx="397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aseline="-3000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583174" y="4933890"/>
            <a:ext cx="697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endParaRPr lang="en-US" altLang="zh-CN" sz="2000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520866" y="4933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06466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542297" y="5314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6081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22538" y="411156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endParaRPr lang="en-US" altLang="zh-CN" sz="2000" baseline="-3000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314825" y="3429000"/>
            <a:ext cx="28479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维的下界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维的上界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type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数组元素的类型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数组首元素的地址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数组维数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随后解释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40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609600"/>
            <a:ext cx="8229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数组元素的地址计算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例：对于静态数组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，若数组布局采用行优先的连续布局，数组首元素的地址为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，则数组元素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]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的地址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可以如下计算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lvl="3"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+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457200" y="3429000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重新整理后得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–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，其中：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V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4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+…+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n-1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baseline="-30000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09600" y="516249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（这里的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即为前页内情向量中常量部分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228600" y="1066800"/>
            <a:ext cx="83058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可以用数值“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true;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用数值“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false;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采用与算术表达式类似的方法对布尔表达式进行求值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通过控制流体现布尔表达式的语义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方法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：通过转移到程序中的某个位置来表示布尔表达式的求值结果 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优点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：方便实现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控制流语句中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布尔表达式的翻译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常可以得到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短路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short-circuit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）代码，而避免不必要的求值，如：在已知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为真时，不必再对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进行求值；同样，在已知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为假时，不必再对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中的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进行求值</a:t>
            </a: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4572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8.3.3.4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布尔表达式的语法制导翻译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586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3810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直接对布尔表达式求值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919401"/>
            <a:ext cx="82296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newtemp;E.code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||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‘or’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||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‘and’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‘not’ 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.palce)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.place ;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 ‘if‘ 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u="sng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nextstat+3)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gen (‘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nextstat+2)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 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true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‘1’)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 {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newtemp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;  </a:t>
            </a: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‘:=‘ ‘0’)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638800" y="54114"/>
            <a:ext cx="3505200" cy="707886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i="1" dirty="0" err="1">
                <a:latin typeface="+mn-ea"/>
                <a:ea typeface="+mn-ea"/>
                <a:sym typeface="Symbol" pitchFamily="18" charset="2"/>
              </a:rPr>
              <a:t>nextstat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返回输出代码序列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中下一条 </a:t>
            </a:r>
            <a:r>
              <a:rPr lang="en-US" altLang="zh-CN" sz="2000" i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语句的下标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565484" y="1570038"/>
            <a:ext cx="7978775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533400" y="533400"/>
            <a:ext cx="781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98475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</a:rPr>
              <a:t>例如，表示</a:t>
            </a:r>
            <a:r>
              <a:rPr lang="en-US" altLang="zh-CN" sz="2000" b="1" dirty="0" err="1">
                <a:latin typeface="宋体" pitchFamily="2" charset="-122"/>
              </a:rPr>
              <a:t>a≤x</a:t>
            </a:r>
            <a:r>
              <a:rPr lang="en-US" altLang="zh-CN" sz="2000" b="1" dirty="0">
                <a:latin typeface="宋体" pitchFamily="2" charset="-122"/>
              </a:rPr>
              <a:t> and </a:t>
            </a:r>
            <a:r>
              <a:rPr lang="en-US" altLang="zh-CN" sz="2000" b="1" dirty="0" err="1">
                <a:latin typeface="宋体" pitchFamily="2" charset="-122"/>
              </a:rPr>
              <a:t>x≤b</a:t>
            </a:r>
            <a:r>
              <a:rPr lang="zh-CN" altLang="en-US" sz="2000" b="1" dirty="0">
                <a:latin typeface="宋体" pitchFamily="2" charset="-122"/>
              </a:rPr>
              <a:t>对应目标代码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即四元组序列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如下，其中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en-US" altLang="zh-CN" sz="2000" b="1" baseline="-30000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为临时变量。</a:t>
            </a:r>
          </a:p>
        </p:txBody>
      </p:sp>
      <p:pic>
        <p:nvPicPr>
          <p:cNvPr id="5" name="Picture 21" descr="未命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2" y="1662113"/>
            <a:ext cx="7775575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675023" y="1662113"/>
            <a:ext cx="3248818" cy="1736725"/>
          </a:xfrm>
          <a:prstGeom prst="rect">
            <a:avLst/>
          </a:prstGeom>
          <a:solidFill>
            <a:srgbClr val="00B05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5800" y="3506679"/>
            <a:ext cx="3228181" cy="1615857"/>
          </a:xfrm>
          <a:prstGeom prst="rect">
            <a:avLst/>
          </a:prstGeom>
          <a:solidFill>
            <a:srgbClr val="00B05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44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2094" y="381000"/>
            <a:ext cx="8673306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通过设计新的属性，</a:t>
            </a:r>
            <a:r>
              <a:rPr lang="en-US" altLang="zh-CN" sz="2200" b="1" dirty="0" err="1">
                <a:latin typeface="+mn-ea"/>
                <a:ea typeface="+mn-ea"/>
              </a:rPr>
              <a:t>E.true</a:t>
            </a:r>
            <a:r>
              <a:rPr lang="en-US" altLang="zh-CN" sz="2200" b="1" dirty="0">
                <a:latin typeface="+mn-ea"/>
                <a:ea typeface="+mn-ea"/>
              </a:rPr>
              <a:t>/ </a:t>
            </a:r>
            <a:r>
              <a:rPr lang="en-US" altLang="zh-CN" sz="2200" b="1" dirty="0" err="1">
                <a:latin typeface="+mn-ea"/>
                <a:ea typeface="+mn-ea"/>
              </a:rPr>
              <a:t>E.false</a:t>
            </a:r>
            <a:r>
              <a:rPr lang="zh-CN" altLang="en-US" sz="2200" b="1" dirty="0">
                <a:latin typeface="+mn-ea"/>
                <a:ea typeface="+mn-ea"/>
              </a:rPr>
              <a:t>表达布尔表达式的语义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zh-CN" altLang="en-US" sz="2200" b="1" dirty="0">
                <a:latin typeface="+mn-ea"/>
                <a:ea typeface="+mn-ea"/>
              </a:rPr>
              <a:t>分别表示条件为真和假时，程序转移的目标位置。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+mn-ea"/>
                <a:ea typeface="+mn-ea"/>
              </a:rPr>
              <a:t> 通过短路代码缩短代码的长度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zh-CN" altLang="en-US" sz="2000" b="1" dirty="0">
                <a:latin typeface="+mn-ea"/>
                <a:ea typeface="+mn-ea"/>
              </a:rPr>
              <a:t>    例 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布尔表达式 </a:t>
            </a:r>
            <a:r>
              <a:rPr lang="en-US" altLang="zh-CN" sz="2000" b="1" dirty="0">
                <a:latin typeface="+mn-ea"/>
                <a:ea typeface="+mn-ea"/>
              </a:rPr>
              <a:t>E = a&lt;b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+mn-ea"/>
                <a:ea typeface="+mn-ea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+mn-ea"/>
                <a:ea typeface="+mn-ea"/>
              </a:rPr>
              <a:t> e&lt;f  </a:t>
            </a:r>
            <a:r>
              <a:rPr lang="zh-CN" altLang="en-US" sz="2000" b="1" dirty="0">
                <a:latin typeface="+mn-ea"/>
                <a:ea typeface="+mn-ea"/>
              </a:rPr>
              <a:t>可能翻译为如下</a:t>
            </a:r>
            <a:r>
              <a:rPr lang="en-US" altLang="zh-CN" sz="2000" b="1" dirty="0">
                <a:latin typeface="+mn-ea"/>
                <a:ea typeface="+mn-ea"/>
              </a:rPr>
              <a:t>TAC </a:t>
            </a:r>
            <a:r>
              <a:rPr lang="zh-CN" altLang="en-US" sz="2000" b="1" dirty="0">
                <a:latin typeface="+mn-ea"/>
                <a:ea typeface="+mn-ea"/>
              </a:rPr>
              <a:t>语句序列（对比直接求布尔表达式的值和采用短路代码，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分别代表 </a:t>
            </a:r>
            <a:r>
              <a:rPr lang="en-US" altLang="zh-CN" sz="2000" b="1" dirty="0">
                <a:latin typeface="+mn-ea"/>
                <a:ea typeface="+mn-ea"/>
              </a:rPr>
              <a:t>E </a:t>
            </a:r>
            <a:r>
              <a:rPr lang="zh-CN" altLang="en-US" sz="2000" b="1" dirty="0">
                <a:latin typeface="+mn-ea"/>
                <a:ea typeface="+mn-ea"/>
              </a:rPr>
              <a:t>为真和假时对应于程序中的位置，可用 标号</a:t>
            </a:r>
            <a:r>
              <a:rPr lang="en-US" altLang="zh-CN" sz="2000" b="1" dirty="0">
                <a:latin typeface="+mn-ea"/>
                <a:ea typeface="+mn-ea"/>
              </a:rPr>
              <a:t>label</a:t>
            </a:r>
            <a:r>
              <a:rPr lang="zh-CN" altLang="en-US" sz="2000" b="1" dirty="0">
                <a:latin typeface="+mn-ea"/>
                <a:ea typeface="+mn-ea"/>
              </a:rPr>
              <a:t>体现）：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2274" y="4267200"/>
            <a:ext cx="614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条缩短到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45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388429"/>
            <a:ext cx="867330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2000" b="1" dirty="0">
                <a:latin typeface="+mn-ea"/>
                <a:ea typeface="+mn-ea"/>
              </a:rPr>
              <a:t>直接求布尔表达式的值的方式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(100) if a&lt;b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103</a:t>
            </a:r>
            <a:r>
              <a:rPr lang="zh-CN" altLang="en-US" sz="2000" b="1" dirty="0">
                <a:latin typeface="+mn-ea"/>
                <a:ea typeface="+mn-ea"/>
              </a:rPr>
              <a:t>）         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(108)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if e&lt;f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111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(101) t1:=0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(109) t3:=0</a:t>
            </a: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(102)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(104)                 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 (110)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  <a:ea typeface="+mn-ea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 (112)</a:t>
            </a: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(103) t1:=1    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(111) t3:=1</a:t>
            </a:r>
          </a:p>
          <a:p>
            <a:pPr algn="l">
              <a:buClrTx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(104) if c&lt;d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107</a:t>
            </a:r>
            <a:r>
              <a:rPr lang="zh-CN" altLang="en-US" sz="2000" b="1" dirty="0">
                <a:solidFill>
                  <a:srgbClr val="0070C0"/>
                </a:solidFill>
                <a:latin typeface="+mn-ea"/>
              </a:rPr>
              <a:t>）          </a:t>
            </a:r>
            <a:r>
              <a:rPr lang="en-US" altLang="zh-CN" sz="2000" b="1" dirty="0">
                <a:latin typeface="+mn-ea"/>
              </a:rPr>
              <a:t>(112) t4:=t2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 t3</a:t>
            </a:r>
            <a:endParaRPr lang="en-US" altLang="zh-CN" sz="2000" b="1" dirty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(105) t2:=0                        </a:t>
            </a:r>
            <a:r>
              <a:rPr lang="en-US" altLang="zh-CN" sz="2000" b="1" dirty="0">
                <a:latin typeface="+mn-ea"/>
              </a:rPr>
              <a:t>(113) t5:=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t1  t4</a:t>
            </a:r>
            <a:endParaRPr lang="en-US" altLang="zh-CN" sz="2000" b="1" dirty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(106) 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 (108)                   </a:t>
            </a:r>
            <a:r>
              <a:rPr lang="en-US" altLang="zh-CN" sz="2000" b="1" dirty="0">
                <a:latin typeface="+mn-ea"/>
              </a:rPr>
              <a:t>(114) if t5=true </a:t>
            </a:r>
            <a:r>
              <a:rPr lang="en-US" altLang="zh-CN" sz="2000" b="1" dirty="0" err="1">
                <a:latin typeface="+mn-ea"/>
              </a:rPr>
              <a:t>goto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E.true</a:t>
            </a:r>
            <a:endParaRPr lang="en-US" altLang="zh-CN" sz="2000" b="1" dirty="0">
              <a:latin typeface="+mn-ea"/>
            </a:endParaRPr>
          </a:p>
          <a:p>
            <a:pPr algn="l">
              <a:buClrTx/>
            </a:pP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(107) t2:=1                        </a:t>
            </a:r>
            <a:r>
              <a:rPr lang="en-US" altLang="zh-CN" sz="2000" b="1" dirty="0">
                <a:latin typeface="+mn-ea"/>
              </a:rPr>
              <a:t>(115) </a:t>
            </a:r>
            <a:r>
              <a:rPr lang="en-US" altLang="zh-CN" sz="2000" b="1" dirty="0" err="1">
                <a:latin typeface="+mn-ea"/>
              </a:rPr>
              <a:t>goto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E.false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124200"/>
            <a:ext cx="4648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zh-CN" altLang="en-US" sz="2000" b="1" dirty="0">
                <a:latin typeface="+mn-ea"/>
                <a:ea typeface="+mn-ea"/>
              </a:rPr>
              <a:t>短路代码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if a&lt;b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 label1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label1:     if c&lt;d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label2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label2:     if e&lt;f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E.true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dirty="0">
                <a:latin typeface="+mn-ea"/>
                <a:ea typeface="+mn-ea"/>
              </a:rPr>
              <a:t>              </a:t>
            </a:r>
            <a:r>
              <a:rPr lang="en-US" altLang="zh-CN" sz="2000" b="1" dirty="0" err="1">
                <a:latin typeface="+mn-ea"/>
                <a:ea typeface="+mn-ea"/>
              </a:rPr>
              <a:t>goto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E.false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85160" y="1920240"/>
            <a:ext cx="3276600" cy="48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(          )</a:t>
            </a:r>
          </a:p>
        </p:txBody>
      </p:sp>
    </p:spTree>
    <p:extLst>
      <p:ext uri="{BB962C8B-B14F-4D97-AF65-F5344CB8AC3E}">
        <p14:creationId xmlns:p14="http://schemas.microsoft.com/office/powerpoint/2010/main" val="19041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6" grpId="1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048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翻译布尔表达式至短路代码（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L-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81000" y="3085445"/>
            <a:ext cx="8763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E.false;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E.true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gen (‘if‘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||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 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}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46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57200" y="82581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43000" y="81188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  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828800" y="81188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-121920" y="58328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E.true; 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75360" y="823257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newlabel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35280" y="123860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04800" y="157388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1949707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143000" y="1935777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   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828800" y="1935777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-121920" y="1752897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E.true; E.false}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44880" y="1954887"/>
            <a:ext cx="57607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newlabel;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237023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  E</a:t>
            </a:r>
            <a:r>
              <a:rPr lang="pt-BR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22960" y="2705517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gen (E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|| E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81000" y="3128367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 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（ </a:t>
            </a: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)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pt-BR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true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 false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5638800" y="354687"/>
            <a:ext cx="2971800" cy="457200"/>
          </a:xfrm>
          <a:prstGeom prst="wedgeRoundRectCallout">
            <a:avLst>
              <a:gd name="adj1" fmla="val -66166"/>
              <a:gd name="adj2" fmla="val 85833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新标号标识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E</a:t>
            </a:r>
            <a:r>
              <a:rPr kumimoji="0" lang="en-US" altLang="zh-CN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  <p:extLst>
      <p:ext uri="{BB962C8B-B14F-4D97-AF65-F5344CB8AC3E}">
        <p14:creationId xmlns:p14="http://schemas.microsoft.com/office/powerpoint/2010/main" val="33865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1.11111E-6 L 0.5132 0.0597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5" grpId="0"/>
      <p:bldP spid="16" grpId="0"/>
      <p:bldP spid="16" grpId="1"/>
      <p:bldP spid="17" grpId="0"/>
      <p:bldP spid="17" grpId="1"/>
      <p:bldP spid="18" grpId="0"/>
      <p:bldP spid="19" grpId="0"/>
      <p:bldP spid="20" grpId="0"/>
      <p:bldP spid="23" grpId="0"/>
      <p:bldP spid="22" grpId="0" animBg="1"/>
      <p:bldP spid="2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4D79-D6C1-4F7A-9771-2ED1C8DE996C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1000" y="457200"/>
            <a:ext cx="6335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逻辑表达式翻译举例（</a:t>
            </a:r>
            <a:r>
              <a:rPr lang="en-US" altLang="zh-CN" b="1" dirty="0">
                <a:latin typeface="+mn-ea"/>
              </a:rPr>
              <a:t>L-</a:t>
            </a:r>
            <a:r>
              <a:rPr lang="zh-CN" altLang="en-US" b="1" dirty="0">
                <a:latin typeface="+mn-ea"/>
              </a:rPr>
              <a:t>翻译模式）：</a:t>
            </a:r>
            <a:r>
              <a:rPr lang="en-US" altLang="zh-CN" b="1" dirty="0">
                <a:latin typeface="+mn-ea"/>
              </a:rPr>
              <a:t>a&lt;b or c&lt;d and e&lt;f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24523" y="35532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87213" y="40883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56983" y="41000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69451" y="40729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74251" y="46459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00662" y="46459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97260" y="46589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4129" y="4649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29942" y="525925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84233" y="4681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03444" y="4683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61311" y="52151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552183" y="52592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15518" y="52333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5366" y="52715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779547" y="52992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4" idx="2"/>
          </p:cNvCxnSpPr>
          <p:nvPr/>
        </p:nvCxnSpPr>
        <p:spPr bwMode="auto">
          <a:xfrm flipH="1">
            <a:off x="1941890" y="3922537"/>
            <a:ext cx="587433" cy="2257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2"/>
          </p:cNvCxnSpPr>
          <p:nvPr/>
        </p:nvCxnSpPr>
        <p:spPr bwMode="auto">
          <a:xfrm>
            <a:off x="2529323" y="3922537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>
            <a:stCxn id="4" idx="2"/>
          </p:cNvCxnSpPr>
          <p:nvPr/>
        </p:nvCxnSpPr>
        <p:spPr bwMode="auto">
          <a:xfrm>
            <a:off x="2529323" y="3922537"/>
            <a:ext cx="554528" cy="243963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 flipH="1">
            <a:off x="1408605" y="4350796"/>
            <a:ext cx="342230" cy="3697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6" idx="0"/>
          </p:cNvCxnSpPr>
          <p:nvPr/>
        </p:nvCxnSpPr>
        <p:spPr bwMode="auto">
          <a:xfrm flipH="1">
            <a:off x="2389911" y="4959195"/>
            <a:ext cx="375088" cy="2559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 flipH="1">
            <a:off x="3603123" y="4987531"/>
            <a:ext cx="224917" cy="412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1815604" y="4395410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2779051" y="5006134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3939542" y="5057054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>
            <a:off x="3169750" y="4404413"/>
            <a:ext cx="0" cy="31616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>
            <a:endCxn id="9" idx="0"/>
          </p:cNvCxnSpPr>
          <p:nvPr/>
        </p:nvCxnSpPr>
        <p:spPr bwMode="auto">
          <a:xfrm flipH="1">
            <a:off x="2779051" y="4420045"/>
            <a:ext cx="354959" cy="225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5" idx="0"/>
          </p:cNvCxnSpPr>
          <p:nvPr/>
        </p:nvCxnSpPr>
        <p:spPr bwMode="auto">
          <a:xfrm>
            <a:off x="1898595" y="4362519"/>
            <a:ext cx="233449" cy="320601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endCxn id="18" idx="0"/>
          </p:cNvCxnSpPr>
          <p:nvPr/>
        </p:nvCxnSpPr>
        <p:spPr bwMode="auto">
          <a:xfrm>
            <a:off x="2792144" y="4935072"/>
            <a:ext cx="351974" cy="298245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3998151" y="5027959"/>
            <a:ext cx="365563" cy="30036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3250596" y="4390560"/>
            <a:ext cx="577444" cy="321012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矩形 52"/>
          <p:cNvSpPr/>
          <p:nvPr/>
        </p:nvSpPr>
        <p:spPr>
          <a:xfrm>
            <a:off x="4320245" y="842456"/>
            <a:ext cx="479228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  </a:t>
            </a:r>
            <a:r>
              <a:rPr lang="en-US" altLang="zh-CN" sz="12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(‘if‘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12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.op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||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E. false) 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230906" y="2238862"/>
            <a:ext cx="5020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pt-BR" altLang="zh-CN" sz="12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‘:’)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56" name="矩形 55"/>
          <p:cNvSpPr/>
          <p:nvPr/>
        </p:nvSpPr>
        <p:spPr>
          <a:xfrm>
            <a:off x="503561" y="2847027"/>
            <a:ext cx="15728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.false:= </a:t>
            </a:r>
            <a:r>
              <a:rPr lang="pt-BR" altLang="zh-CN" sz="11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l2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E.true; 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 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5181618" y="3566335"/>
            <a:ext cx="1943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if c&lt;d  goto l1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r>
              <a:rPr lang="en-US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L1: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e&lt;f  goto E.true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65172" y="1541850"/>
            <a:ext cx="4847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E</a:t>
            </a:r>
            <a:r>
              <a:rPr lang="pt-BR" altLang="zh-CN" sz="12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 }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pt-BR" altLang="zh-CN" sz="12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algn="l">
              <a:buFont typeface="Wingdings" pitchFamily="2" charset="2"/>
              <a:buNone/>
            </a:pPr>
            <a:r>
              <a:rPr lang="pt-BR" altLang="zh-CN" sz="1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E.code :=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||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 (E</a:t>
            </a:r>
            <a:r>
              <a:rPr lang="pt-BR" altLang="zh-CN" sz="1200" b="1" baseline="-25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‘:’) 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E</a:t>
            </a:r>
            <a:r>
              <a:rPr lang="pt-BR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.code }</a:t>
            </a:r>
          </a:p>
        </p:txBody>
      </p:sp>
      <p:sp>
        <p:nvSpPr>
          <p:cNvPr id="59" name="矩形 58"/>
          <p:cNvSpPr/>
          <p:nvPr/>
        </p:nvSpPr>
        <p:spPr>
          <a:xfrm>
            <a:off x="3398332" y="3697651"/>
            <a:ext cx="1792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E.false; 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</a:t>
            </a:r>
            <a:r>
              <a:rPr lang="pt-BR" altLang="zh-CN" sz="11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l1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 := E.false</a:t>
            </a:r>
          </a:p>
          <a:p>
            <a:pPr algn="l"/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pt-BR" altLang="zh-CN" sz="11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pt-BR" altLang="zh-CN" sz="11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 := E.true</a:t>
            </a:r>
          </a:p>
        </p:txBody>
      </p:sp>
      <p:sp>
        <p:nvSpPr>
          <p:cNvPr id="60" name="矩形 59"/>
          <p:cNvSpPr/>
          <p:nvPr/>
        </p:nvSpPr>
        <p:spPr>
          <a:xfrm>
            <a:off x="571964" y="4874557"/>
            <a:ext cx="196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a&lt;b  goto E.true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58272" y="5517241"/>
            <a:ext cx="1631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E.true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53107" y="5507624"/>
            <a:ext cx="1633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e&lt;f  goto E.true</a:t>
            </a:r>
          </a:p>
          <a:p>
            <a:pPr algn="l"/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37897" y="2238533"/>
            <a:ext cx="19111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E:code:</a:t>
            </a: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if a&lt;b  goto E.true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l2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l2: </a:t>
            </a:r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 c&lt;d  goto l1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r>
              <a:rPr lang="pt-BR" altLang="zh-CN" sz="1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l1:if e&lt;f  goto E.true</a:t>
            </a:r>
          </a:p>
          <a:p>
            <a:pPr algn="l"/>
            <a:r>
              <a:rPr lang="en-US" altLang="zh-CN" sz="1200" dirty="0">
                <a:solidFill>
                  <a:srgbClr val="0000FF"/>
                </a:solidFill>
              </a:rPr>
              <a:t>     </a:t>
            </a:r>
            <a:r>
              <a:rPr lang="en-US" altLang="zh-CN" sz="1200" dirty="0" err="1">
                <a:solidFill>
                  <a:srgbClr val="0000FF"/>
                </a:solidFill>
              </a:rPr>
              <a:t>goto</a:t>
            </a:r>
            <a:r>
              <a:rPr lang="en-US" altLang="zh-CN" sz="1200" dirty="0">
                <a:solidFill>
                  <a:srgbClr val="0000FF"/>
                </a:solidFill>
              </a:rPr>
              <a:t>  </a:t>
            </a:r>
            <a:r>
              <a:rPr lang="en-US" altLang="zh-CN" sz="1200" dirty="0" err="1">
                <a:solidFill>
                  <a:srgbClr val="0000FF"/>
                </a:solidFill>
              </a:rPr>
              <a:t>E.false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en-US" altLang="zh-CN" sz="1200" dirty="0">
              <a:solidFill>
                <a:srgbClr val="0000FF"/>
              </a:solidFill>
            </a:endParaRPr>
          </a:p>
          <a:p>
            <a:pPr algn="l"/>
            <a:endParaRPr lang="en-US" altLang="zh-CN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824999" y="5101828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1000" y="1035784"/>
            <a:ext cx="7920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if-then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8.3.3.5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控制语句的翻译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374345" y="36576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312021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49857" y="41910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762000" y="5105400"/>
            <a:ext cx="112082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4290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42900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56522" y="5105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87200" y="3048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to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endParaRPr lang="en-US" altLang="zh-CN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88221" y="37338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3505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1910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4498975"/>
            <a:ext cx="3962400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返回一个新的语句标号</a:t>
            </a:r>
          </a:p>
          <a:p>
            <a:pPr>
              <a:buFont typeface="Wingdings" pitchFamily="2" charset="2"/>
              <a:buNone/>
            </a:pPr>
            <a:endParaRPr lang="zh-CN" altLang="en-US" sz="2000" b="1" dirty="0">
              <a:latin typeface="+mn-ea"/>
              <a:ea typeface="+mn-ea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属性表示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S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之后要执行的首条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TAC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语句的标号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61963" y="2641937"/>
            <a:ext cx="79200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}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9120" y="165729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676400" y="16586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667000" y="16586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28600" y="141476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528763" y="167640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62400" y="2187714"/>
            <a:ext cx="5029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191000" y="1143000"/>
            <a:ext cx="2971800" cy="457200"/>
          </a:xfrm>
          <a:prstGeom prst="wedgeRoundRectCallout">
            <a:avLst>
              <a:gd name="adj1" fmla="val -66166"/>
              <a:gd name="adj2" fmla="val 85833"/>
              <a:gd name="adj3" fmla="val 16667"/>
            </a:avLst>
          </a:prstGeom>
          <a:solidFill>
            <a:srgbClr val="FFFF00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新标号标识</a:t>
            </a:r>
            <a:r>
              <a:rPr lang="en-US" altLang="zh-CN" dirty="0"/>
              <a:t>S</a:t>
            </a:r>
            <a:r>
              <a:rPr kumimoji="0" lang="en-US" altLang="zh-CN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1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代码起始位置</a:t>
            </a:r>
          </a:p>
        </p:txBody>
      </p:sp>
    </p:spTree>
    <p:extLst>
      <p:ext uri="{BB962C8B-B14F-4D97-AF65-F5344CB8AC3E}">
        <p14:creationId xmlns:p14="http://schemas.microsoft.com/office/powerpoint/2010/main" val="1437656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916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6.66667E-6 L -0.10833 6.66667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4.81481E-6 L 0.4875 0.0733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4041" grpId="0"/>
      <p:bldP spid="44042" grpId="0"/>
      <p:bldP spid="44043" grpId="0"/>
      <p:bldP spid="44044" grpId="0" animBg="1"/>
      <p:bldP spid="44051" grpId="0"/>
      <p:bldP spid="44052" grpId="0"/>
      <p:bldP spid="44053" grpId="0" animBg="1"/>
      <p:bldP spid="44054" grpId="0" animBg="1"/>
      <p:bldP spid="19" grpId="0"/>
      <p:bldP spid="22" grpId="0"/>
      <p:bldP spid="23" grpId="0"/>
      <p:bldP spid="23" grpId="1"/>
      <p:bldP spid="24" grpId="0"/>
      <p:bldP spid="25" grpId="0"/>
      <p:bldP spid="26" grpId="0"/>
      <p:bldP spid="29" grpId="0" animBg="1"/>
      <p:bldP spid="2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45720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if-then-else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8240" y="22098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52040" y="304800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9578" y="27432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3981450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399640" y="1981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399640" y="1981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399640" y="2819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399640" y="3657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399640" y="36576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207802" y="16002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207802" y="22860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722027" y="2057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722027" y="2743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426627" y="4800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79027" y="4724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26627" y="4038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579027" y="41910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026827" y="1981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70905" y="4724400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495800" y="1392972"/>
            <a:ext cx="4157662" cy="409342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if 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  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else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||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||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  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49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8.1.2 </a:t>
            </a:r>
            <a:r>
              <a:rPr lang="zh-CN" altLang="en-US" sz="2800" b="1" dirty="0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457200" y="924610"/>
            <a:ext cx="80010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符号名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符号的类别</a:t>
            </a: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如：常量、变量、过程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函数、类的名称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符号的类型  常量、变量的数据类型，过程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函数的返回类型等，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lang="zh-CN" altLang="en-US" sz="2000" b="1" dirty="0">
                <a:latin typeface="+mn-ea"/>
                <a:ea typeface="+mn-ea"/>
              </a:rPr>
              <a:t>决定了其存储格式和允许的操作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符号的存储类别和存储分配信息 存储类别确定其分配的区域，静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>
                <a:latin typeface="+mn-ea"/>
                <a:ea typeface="+mn-ea"/>
              </a:rPr>
              <a:t>态或动态数据区，堆区或栈区，存储分配信息如单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>
                <a:latin typeface="+mn-ea"/>
                <a:ea typeface="+mn-ea"/>
              </a:rPr>
              <a:t>元的大小，相对于某个存储区域的偏移位置等等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符号的作用域信息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其他属性</a:t>
            </a:r>
          </a:p>
          <a:p>
            <a:pPr lvl="1" algn="l">
              <a:spcBef>
                <a:spcPts val="1200"/>
              </a:spcBef>
              <a:buClrTx/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数组内情向量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记录结构的成员信息 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函数及过程的形参 </a:t>
            </a:r>
            <a:endParaRPr kumimoji="0" lang="zh-CN" altLang="en-US" sz="2000" b="1" dirty="0"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689506"/>
      </p:ext>
    </p:extLst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45720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if-then-else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29881" y="33528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E.code</a:t>
            </a:r>
            <a:endParaRPr lang="en-US" altLang="zh-CN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67557" y="4191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6194" y="3886200"/>
            <a:ext cx="1002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E.true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5124450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E.false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685949" y="3124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685949" y="3124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85949" y="3962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685949" y="4800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685949" y="4800600"/>
            <a:ext cx="162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S.next</a:t>
            </a:r>
            <a:endParaRPr lang="en-US" altLang="zh-CN" sz="2000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42736" y="27432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to E.true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68136" y="34290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to E.fase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008336" y="3200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008336" y="38862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12936" y="5943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939045" y="58674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  <a:ea typeface="+mn-ea"/>
                <a:sym typeface="Symbol" pitchFamily="18" charset="2"/>
              </a:rPr>
              <a:t>……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712936" y="5181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994544" y="53340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.code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313136" y="31242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32367" y="5867400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:</a:t>
            </a: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50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74320" y="1104780"/>
            <a:ext cx="1097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if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371600" y="110609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then</a:t>
            </a:r>
            <a:r>
              <a:rPr lang="pt-BR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362200" y="110609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0" y="86225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pt-BR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</a:t>
            </a:r>
            <a:endParaRPr lang="en-US" altLang="zh-CN" sz="16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117283" y="1108650"/>
            <a:ext cx="578643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429000" y="1108650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pt-BR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233738" y="1642050"/>
            <a:ext cx="41576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233738" y="2175450"/>
            <a:ext cx="415766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4876800" y="3048000"/>
            <a:ext cx="4157662" cy="22467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  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9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33 0 " pathEditMode="relative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7.40741E-7 L 0.45 0.077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7.40741E-7 L 0.45 0.077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 0.07361 L 0.34166 0.1513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 animBg="1"/>
      <p:bldP spid="17" grpId="0" animBg="1"/>
      <p:bldP spid="21" grpId="0"/>
      <p:bldP spid="27" grpId="0"/>
      <p:bldP spid="28" grpId="0"/>
      <p:bldP spid="28" grpId="1"/>
      <p:bldP spid="29" grpId="0"/>
      <p:bldP spid="30" grpId="0"/>
      <p:bldP spid="31" grpId="0"/>
      <p:bldP spid="31" grpId="1"/>
      <p:bldP spid="31" grpId="2"/>
      <p:bldP spid="32" grpId="0"/>
      <p:bldP spid="34" grpId="0"/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l="13473" t="14563" r="12920" b="25391"/>
          <a:stretch>
            <a:fillRect/>
          </a:stretch>
        </p:blipFill>
        <p:spPr bwMode="auto">
          <a:xfrm>
            <a:off x="-266022" y="880243"/>
            <a:ext cx="666023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20272" y="6309320"/>
            <a:ext cx="1905000" cy="4222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32" name="下箭头 31"/>
          <p:cNvSpPr/>
          <p:nvPr/>
        </p:nvSpPr>
        <p:spPr bwMode="auto">
          <a:xfrm>
            <a:off x="29878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4008" y="151556"/>
            <a:ext cx="43924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S.Next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label0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55918" y="583923"/>
            <a:ext cx="26632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56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628800"/>
            <a:ext cx="20882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Label3=&gt;E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.false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36512" y="4437112"/>
            <a:ext cx="93610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5576" y="4437112"/>
            <a:ext cx="12961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得到表达式值的位置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44008" y="465313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37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4946" y="1935241"/>
            <a:ext cx="14401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真假出口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向下传递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67744" y="2708920"/>
            <a:ext cx="20882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Label4=&gt;E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.true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6368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4008" y="5478323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318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61720" y="5517232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57831" y="4927232"/>
            <a:ext cx="208823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76256" y="1522527"/>
            <a:ext cx="208823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label2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959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76256" y="3822139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x=t1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081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714" y="45968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.code: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x=t2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504" y="43776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 gen(label2’:’)||S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67736" y="1281468"/>
            <a:ext cx="2088232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x=t2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104" y="0"/>
            <a:ext cx="566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控制语句：</a:t>
            </a:r>
            <a:r>
              <a:rPr lang="en-US" altLang="zh-CN" dirty="0"/>
              <a:t>if a&gt;b II c&lt;d &amp;&amp; e==f   then x=1 else x=0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4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8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0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19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2" grpId="15" animBg="1"/>
      <p:bldP spid="32" grpId="16" animBg="1"/>
      <p:bldP spid="36" grpId="0"/>
      <p:bldP spid="42" grpId="0"/>
      <p:bldP spid="44" grpId="0"/>
      <p:bldP spid="45" grpId="0"/>
      <p:bldP spid="47" grpId="0"/>
      <p:bldP spid="50" grpId="0"/>
      <p:bldP spid="51" grpId="0"/>
      <p:bldP spid="52" grpId="0"/>
      <p:bldP spid="53" grpId="0"/>
      <p:bldP spid="54" grpId="0"/>
      <p:bldP spid="57" grpId="0"/>
      <p:bldP spid="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533400"/>
            <a:ext cx="68945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while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236664" y="15240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174340" y="23622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9240" y="1165225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.next :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10204" y="3254375"/>
            <a:ext cx="1120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892732" y="1295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892732" y="129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892732" y="2133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892732" y="2971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843520" y="29718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goto S</a:t>
            </a:r>
            <a:r>
              <a:rPr lang="en-US" altLang="zh-CN" sz="2000" b="1" baseline="-2500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.next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597119" y="914400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E.true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598141" y="1600200"/>
            <a:ext cx="1354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to E.false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215120" y="13716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215120" y="205740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145829" y="32766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……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919720" y="3352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519920" y="1295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941193" y="2099201"/>
            <a:ext cx="100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3962400" y="2770525"/>
            <a:ext cx="4953000" cy="347787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while 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 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do </a:t>
            </a:r>
            <a:endParaRPr lang="en-US" altLang="zh-CN" sz="2000" b="1" dirty="0">
              <a:solidFill>
                <a:srgbClr val="80008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 := </a:t>
            </a:r>
            <a:r>
              <a:rPr lang="en-US" altLang="zh-CN" sz="20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000" b="1" baseline="-250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baseline="-250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　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 gen(‘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</a:t>
            </a:r>
          </a:p>
          <a:p>
            <a:pPr algn="l" eaLnBrk="0" hangingPunct="0">
              <a:buClrTx/>
              <a:buFont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　　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52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157407"/>
            <a:ext cx="5105400" cy="166199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 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newlabel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} 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;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{ S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.next :=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S.next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 }</a:t>
            </a:r>
            <a:r>
              <a:rPr lang="en-US" altLang="zh-CN" b="1" dirty="0">
                <a:latin typeface="+mn-ea"/>
                <a:ea typeface="+mn-ea"/>
                <a:sym typeface="Symbol" pitchFamily="18" charset="2"/>
              </a:rPr>
              <a:t> S</a:t>
            </a:r>
            <a:r>
              <a:rPr lang="en-US" altLang="zh-CN" b="1" baseline="-25000" dirty="0">
                <a:latin typeface="+mn-ea"/>
                <a:ea typeface="+mn-ea"/>
                <a:sym typeface="Symbol" pitchFamily="18" charset="2"/>
              </a:rPr>
              <a:t>2</a:t>
            </a:r>
          </a:p>
          <a:p>
            <a:pPr algn="l" eaLnBrk="0" hangingPunct="0">
              <a:spcBef>
                <a:spcPts val="12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     { </a:t>
            </a:r>
            <a:r>
              <a:rPr lang="en-US" altLang="zh-CN" b="1" dirty="0" err="1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S.code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:= 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</a:t>
            </a:r>
          </a:p>
          <a:p>
            <a:pPr algn="l" eaLnBrk="0" hangingPunct="0">
              <a:spcBef>
                <a:spcPts val="12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      || gen(S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.next ‘:’)|| S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.code}</a:t>
            </a:r>
            <a:r>
              <a:rPr lang="en-US" altLang="zh-CN" b="1" baseline="-25000" dirty="0">
                <a:solidFill>
                  <a:srgbClr val="0070C0"/>
                </a:solidFill>
                <a:latin typeface="+mn-ea"/>
                <a:ea typeface="+mn-ea"/>
                <a:sym typeface="Symbol" pitchFamily="18" charset="2"/>
              </a:rPr>
              <a:t>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028280" y="363855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sym typeface="Symbol" pitchFamily="18" charset="2"/>
              </a:rPr>
              <a:t>.code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006055" y="4495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73748" y="5057775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S.next: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686347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686347" y="3429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686347" y="42672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686347" y="5105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939444" y="5076825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ym typeface="Symbol" pitchFamily="18" charset="2"/>
              </a:rPr>
              <a:t>……</a:t>
            </a:r>
            <a:endParaRPr lang="en-US" altLang="zh-CN" b="1" i="1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13535" y="34290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514600" y="4248150"/>
            <a:ext cx="987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sym typeface="Symbol" pitchFamily="18" charset="2"/>
              </a:rPr>
              <a:t>.next: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04800" y="457200"/>
            <a:ext cx="815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顺序复合语句（</a:t>
            </a:r>
            <a:r>
              <a:rPr lang="en-US" altLang="zh-CN" sz="2200" b="1" i="1" dirty="0">
                <a:latin typeface="宋体" pitchFamily="2" charset="-122"/>
                <a:ea typeface="宋体" pitchFamily="2" charset="-122"/>
              </a:rPr>
              <a:t>L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翻译模式）</a:t>
            </a:r>
            <a:endParaRPr lang="en-US" altLang="zh-CN" sz="22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语句的翻译模式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6106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D ;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gen(E. true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if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</a:p>
          <a:p>
            <a:pPr algn="l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54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E do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newlabel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 ‘:’)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||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break ;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gen(‘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含有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语句的翻译模式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55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8.3.3.6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sz="2800" b="1" dirty="0"/>
              <a:t>（</a:t>
            </a:r>
            <a:r>
              <a:rPr lang="en-US" altLang="zh-CN" sz="2800" i="1" dirty="0" err="1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1000" y="1009471"/>
            <a:ext cx="77057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另一种控制流中间代码生成技术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None/>
            </a:pPr>
            <a:r>
              <a:rPr lang="zh-CN" altLang="en-US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比较：前面的方法采用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翻译模式，下面的方法采用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属性文法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翻译模式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endParaRPr lang="zh-CN" altLang="en-US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2362200"/>
            <a:ext cx="86868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语义属性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真链”，链表中的元素表示 一系列跳转语句的地址，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为“真”的标号</a:t>
            </a: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E.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falselist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假链”，链表中的元素表示 一系列跳转语句的地址，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这些跳转语句的目标标号是体现布尔表达式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为假的标号</a:t>
            </a:r>
            <a:endParaRPr lang="zh-CN" altLang="en-US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1255713" indent="-1255713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:“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next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一系列跳转语句的地址，这些跳转语句的目标标号是在执 行序列中紧跟在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之后的下条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语句的标号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7749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3400" y="609600"/>
            <a:ext cx="7924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语义函数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过程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创建只有一个结点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的表，对应存放目标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语句数组的一个下标</a:t>
            </a: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merge(p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,p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连接两个链表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链接在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后面，返回结果链表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p2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的首</a:t>
            </a:r>
            <a:endParaRPr lang="zh-CN" altLang="en-US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marL="1704975" indent="-1704975"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p,i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将链表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中每个元素所指向的跳转语句的标号置为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下一条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</a:t>
            </a:r>
          </a:p>
          <a:p>
            <a:pPr algn="l">
              <a:lnSpc>
                <a:spcPct val="150000"/>
              </a:lnSpc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emit (…)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输出一条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语句，并使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加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处理布尔表达式的翻译模式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09600" y="1184890"/>
            <a:ext cx="7924800" cy="411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1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.truelist,M.gotostm)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.falselist,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.falselist) ;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               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; 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spcBef>
                <a:spcPts val="600"/>
              </a:spcBef>
              <a:buClrTx/>
              <a:buFont typeface="Wingdings" pitchFamily="2" charset="2"/>
              <a:buNone/>
            </a:pP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85800" y="5285601"/>
            <a:ext cx="693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这里可以规定产生式的优先级依次递增来解决冲突问题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（下同）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58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4572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处理布尔表达式的翻译模式（续）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09600" y="9906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.truelist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E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.falselist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rop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nextstm+1);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emit ( ‘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rop.op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true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E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false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59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8.1.3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符号表的实现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914400"/>
            <a:ext cx="77343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针对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符号表的常见操作</a:t>
            </a:r>
            <a:endParaRPr kumimoji="0" lang="en-US" altLang="zh-CN" sz="22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创建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符号表  </a:t>
            </a:r>
            <a:r>
              <a:rPr lang="zh-CN" altLang="en-US" sz="2000" b="1" dirty="0">
                <a:latin typeface="+mn-ea"/>
                <a:ea typeface="+mn-ea"/>
              </a:rPr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插入表项  </a:t>
            </a:r>
            <a:r>
              <a:rPr lang="zh-CN" altLang="en-US" sz="2000" b="1" dirty="0">
                <a:latin typeface="+mn-ea"/>
                <a:ea typeface="+mn-ea"/>
              </a:rPr>
              <a:t> 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查询表项  </a:t>
            </a:r>
            <a:r>
              <a:rPr lang="zh-CN" altLang="en-US" sz="2000" b="1" dirty="0">
                <a:latin typeface="+mn-ea"/>
                <a:ea typeface="+mn-ea"/>
              </a:rPr>
              <a:t> 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修改表项  </a:t>
            </a:r>
            <a:r>
              <a:rPr lang="zh-CN" altLang="en-US" sz="2000" b="1" dirty="0">
                <a:latin typeface="+mn-ea"/>
                <a:ea typeface="+mn-ea"/>
              </a:rPr>
              <a:t> 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删除表项  </a:t>
            </a:r>
            <a:r>
              <a:rPr lang="zh-CN" altLang="en-US" sz="2000" b="1" dirty="0">
                <a:latin typeface="+mn-ea"/>
                <a:ea typeface="+mn-ea"/>
              </a:rPr>
              <a:t> 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          何信息时进行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释放符号表空间</a:t>
            </a:r>
            <a:r>
              <a:rPr lang="zh-CN" altLang="en-US" sz="2000" b="1" dirty="0">
                <a:latin typeface="+mn-ea"/>
                <a:ea typeface="+mn-ea"/>
              </a:rPr>
              <a:t>   在编译结束前或退出一个作用域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380120"/>
      </p:ext>
    </p:extLst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609600"/>
            <a:ext cx="807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布尔表达式：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a&lt;b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c&lt;d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e&lt;f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的翻译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124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3810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>
            <a:stCxn id="8" idx="2"/>
            <a:endCxn id="15" idx="0"/>
          </p:cNvCxnSpPr>
          <p:nvPr/>
        </p:nvCxnSpPr>
        <p:spPr bwMode="auto">
          <a:xfrm flipH="1">
            <a:off x="1524000" y="3505200"/>
            <a:ext cx="1143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>
            <a:stCxn id="8" idx="2"/>
            <a:endCxn id="16" idx="0"/>
          </p:cNvCxnSpPr>
          <p:nvPr/>
        </p:nvCxnSpPr>
        <p:spPr bwMode="auto">
          <a:xfrm flipH="1">
            <a:off x="2362200" y="3505200"/>
            <a:ext cx="3048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>
            <a:stCxn id="8" idx="2"/>
            <a:endCxn id="17" idx="0"/>
          </p:cNvCxnSpPr>
          <p:nvPr/>
        </p:nvCxnSpPr>
        <p:spPr bwMode="auto">
          <a:xfrm>
            <a:off x="2667000" y="3505200"/>
            <a:ext cx="1524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85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endCxn id="24" idx="0"/>
          </p:cNvCxnSpPr>
          <p:nvPr/>
        </p:nvCxnSpPr>
        <p:spPr bwMode="auto">
          <a:xfrm flipH="1">
            <a:off x="990600" y="4114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endCxn id="25" idx="0"/>
          </p:cNvCxnSpPr>
          <p:nvPr/>
        </p:nvCxnSpPr>
        <p:spPr bwMode="auto">
          <a:xfrm>
            <a:off x="1524000" y="4114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endCxn id="26" idx="0"/>
          </p:cNvCxnSpPr>
          <p:nvPr/>
        </p:nvCxnSpPr>
        <p:spPr bwMode="auto">
          <a:xfrm>
            <a:off x="1524000" y="4114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124200" y="4419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6200" y="441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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0" y="4495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3" name="直接连接符 32"/>
          <p:cNvCxnSpPr>
            <a:stCxn id="17" idx="2"/>
            <a:endCxn id="30" idx="0"/>
          </p:cNvCxnSpPr>
          <p:nvPr/>
        </p:nvCxnSpPr>
        <p:spPr bwMode="auto">
          <a:xfrm flipH="1">
            <a:off x="3429000" y="4191000"/>
            <a:ext cx="7620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7" idx="2"/>
            <a:endCxn id="31" idx="0"/>
          </p:cNvCxnSpPr>
          <p:nvPr/>
        </p:nvCxnSpPr>
        <p:spPr bwMode="auto">
          <a:xfrm>
            <a:off x="4191000" y="41910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>
            <a:stCxn id="17" idx="2"/>
            <a:endCxn id="32" idx="0"/>
          </p:cNvCxnSpPr>
          <p:nvPr/>
        </p:nvCxnSpPr>
        <p:spPr bwMode="auto">
          <a:xfrm>
            <a:off x="4191000" y="4191000"/>
            <a:ext cx="16002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2590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c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42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38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d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28956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>
            <a:endCxn id="37" idx="0"/>
          </p:cNvCxnSpPr>
          <p:nvPr/>
        </p:nvCxnSpPr>
        <p:spPr bwMode="auto">
          <a:xfrm>
            <a:off x="34290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34290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953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&lt;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5181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f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257800" y="48768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5791200" y="4876800"/>
            <a:ext cx="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5791200" y="4876800"/>
            <a:ext cx="6096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5029200" y="12192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(0) if a&lt;b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029200" y="1619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(1)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609600" y="3987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={0}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={1}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828800" y="3352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={0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22860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={2}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={3}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5029200" y="200031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(2) if c&lt;d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029200" y="240042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(3)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8" idx="2"/>
            <a:endCxn id="57" idx="0"/>
          </p:cNvCxnSpPr>
          <p:nvPr/>
        </p:nvCxnSpPr>
        <p:spPr bwMode="auto">
          <a:xfrm>
            <a:off x="2667000" y="3505200"/>
            <a:ext cx="152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25146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57" idx="2"/>
            <a:endCxn id="60" idx="0"/>
          </p:cNvCxnSpPr>
          <p:nvPr/>
        </p:nvCxnSpPr>
        <p:spPr bwMode="auto">
          <a:xfrm>
            <a:off x="2819400" y="4179332"/>
            <a:ext cx="0" cy="251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419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17" idx="2"/>
            <a:endCxn id="68" idx="0"/>
          </p:cNvCxnSpPr>
          <p:nvPr/>
        </p:nvCxnSpPr>
        <p:spPr bwMode="auto">
          <a:xfrm>
            <a:off x="4191000" y="4191000"/>
            <a:ext cx="533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4419600" y="5193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8" idx="2"/>
            <a:endCxn id="70" idx="0"/>
          </p:cNvCxnSpPr>
          <p:nvPr/>
        </p:nvCxnSpPr>
        <p:spPr bwMode="auto">
          <a:xfrm>
            <a:off x="4724400" y="4865132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2286000" y="40048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={2}</a:t>
            </a: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3962400" y="476555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M.gotostm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5562600" y="4749225"/>
            <a:ext cx="2057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={5}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29200" y="278118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(4) if e&lt;f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029200" y="318129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(5)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goto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______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3962400" y="4038600"/>
            <a:ext cx="213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E.truelist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={4}</a:t>
            </a:r>
          </a:p>
          <a:p>
            <a:pPr algn="l"/>
            <a:r>
              <a:rPr lang="en-US" altLang="zh-CN" sz="1600" b="1" dirty="0" err="1">
                <a:latin typeface="宋体" pitchFamily="2" charset="-122"/>
                <a:ea typeface="宋体" pitchFamily="2" charset="-122"/>
              </a:rPr>
              <a:t>E.falselist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={3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5}</a:t>
            </a:r>
          </a:p>
        </p:txBody>
      </p:sp>
      <p:sp>
        <p:nvSpPr>
          <p:cNvPr id="84" name="Rectangle 8"/>
          <p:cNvSpPr>
            <a:spLocks noChangeArrowheads="1"/>
          </p:cNvSpPr>
          <p:nvPr/>
        </p:nvSpPr>
        <p:spPr bwMode="auto">
          <a:xfrm>
            <a:off x="7467600" y="1981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6477000" y="16002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 flipV="1">
            <a:off x="3276600" y="1447800"/>
            <a:ext cx="0" cy="20574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>
            <a:off x="3276600" y="1447800"/>
            <a:ext cx="43434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/>
          <p:nvPr/>
        </p:nvCxnSpPr>
        <p:spPr bwMode="auto">
          <a:xfrm>
            <a:off x="3276600" y="2971800"/>
            <a:ext cx="441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3505200" y="2667000"/>
            <a:ext cx="0" cy="1066800"/>
          </a:xfrm>
          <a:prstGeom prst="line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/>
          <p:nvPr/>
        </p:nvCxnSpPr>
        <p:spPr bwMode="auto">
          <a:xfrm>
            <a:off x="3505200" y="26670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>
            <a:off x="3505200" y="3352800"/>
            <a:ext cx="31242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60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800" y="381000"/>
            <a:ext cx="4267200" cy="83099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12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 nextstm+1);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(‘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if’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rop.op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200" b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12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  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 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emit (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‘</a:t>
            </a:r>
            <a:r>
              <a:rPr lang="en-US" altLang="zh-CN" sz="12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12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</a:t>
            </a:r>
            <a:r>
              <a:rPr lang="en-US" altLang="zh-CN" sz="12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9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8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00"/>
                            </p:stCondLst>
                            <p:childTnLst>
                              <p:par>
                                <p:cTn id="4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2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7" grpId="3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30" grpId="0"/>
      <p:bldP spid="30" grpId="1"/>
      <p:bldP spid="30" grpId="2"/>
      <p:bldP spid="30" grpId="3"/>
      <p:bldP spid="30" grpId="4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6" grpId="0"/>
      <p:bldP spid="36" grpId="1"/>
      <p:bldP spid="36" grpId="2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8" grpId="0"/>
      <p:bldP spid="49" grpId="0"/>
      <p:bldP spid="50" grpId="0"/>
      <p:bldP spid="50" grpId="1"/>
      <p:bldP spid="51" grpId="0"/>
      <p:bldP spid="54" grpId="0"/>
      <p:bldP spid="54" grpId="1"/>
      <p:bldP spid="55" grpId="0"/>
      <p:bldP spid="56" grpId="0"/>
      <p:bldP spid="57" grpId="0"/>
      <p:bldP spid="57" grpId="1"/>
      <p:bldP spid="57" grpId="2"/>
      <p:bldP spid="60" grpId="0"/>
      <p:bldP spid="60" grpId="1"/>
      <p:bldP spid="60" grpId="2"/>
      <p:bldP spid="60" grpId="3"/>
      <p:bldP spid="68" grpId="0"/>
      <p:bldP spid="68" grpId="1"/>
      <p:bldP spid="68" grpId="2"/>
      <p:bldP spid="68" grpId="3"/>
      <p:bldP spid="70" grpId="0"/>
      <p:bldP spid="70" grpId="1"/>
      <p:bldP spid="70" grpId="2"/>
      <p:bldP spid="70" grpId="3"/>
      <p:bldP spid="77" grpId="0"/>
      <p:bldP spid="77" grpId="1"/>
      <p:bldP spid="78" grpId="0"/>
      <p:bldP spid="78" grpId="1"/>
      <p:bldP spid="80" grpId="0"/>
      <p:bldP spid="80" grpId="1"/>
      <p:bldP spid="81" grpId="0"/>
      <p:bldP spid="82" grpId="0"/>
      <p:bldP spid="83" grpId="0"/>
      <p:bldP spid="83" grpId="1"/>
      <p:bldP spid="84" grpId="0"/>
      <p:bldP spid="85" grpId="0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57200" y="5334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处理条件语句的翻译模式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7924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E.truelist,M.gotostm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then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else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endParaRPr lang="en-US" altLang="zh-CN" sz="2000" b="1" baseline="-25000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 eaLnBrk="0" hangingPunct="0">
              <a:buClrTx/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 eaLnBrk="0" hangingPunct="0">
              <a:buClrTx/>
              <a:buFontTx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61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0960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处理循环、复合的翻译模式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56494" y="1310819"/>
            <a:ext cx="707310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do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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62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语句后控制语句处理的翻译模式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9806" y="998319"/>
            <a:ext cx="817245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 D ; S M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 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E then M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if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N else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marL="4029075" indent="-4029075"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merge(N.nextlist,S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.nextlist) ;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3250" y="5181600"/>
            <a:ext cx="8235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S.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breaklist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:   “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break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链”，链表中的元素表示 一系列跳转</a:t>
            </a:r>
          </a:p>
          <a:p>
            <a:pPr algn="l">
              <a:buClrTx/>
              <a:buFont typeface="Symbol" pitchFamily="18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语句的地址，这些跳转语句的目标标号是直接所属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while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语句的结束位置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63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6456" y="457200"/>
            <a:ext cx="8126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增加 </a:t>
            </a:r>
            <a:r>
              <a:rPr lang="en-US" altLang="zh-CN" sz="2200" i="1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语句后控制语句处理的翻译模式（续）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09600" y="1007507"/>
            <a:ext cx="79565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while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E then M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E.truelist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merge(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E.falselist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 );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“”;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M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.gotostm)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.nextlist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; </a:t>
            </a:r>
            <a:endParaRPr lang="en-US" altLang="zh-CN" sz="2000" b="1" i="1" dirty="0">
              <a:solidFill>
                <a:srgbClr val="0070C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merge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.breaklist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break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; 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S.breaklist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t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;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S.nextlist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“”</a:t>
            </a:r>
            <a:r>
              <a:rPr lang="zh-CN" altLang="en-US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emit 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M.gotostm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algn="l"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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N.nextlist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:=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_’)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64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65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85800"/>
            <a:ext cx="81534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800" b="1" dirty="0"/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利用标号的符号表项维护拉链（选讲）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若采用类似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PL0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的符号表结构，可以设计标号表项包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括如下域：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name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kind</a:t>
            </a:r>
            <a:r>
              <a:rPr lang="zh-CN" altLang="en-US" sz="2000" b="1" i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level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等，与其它类别的符号一样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defined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表示该标号的说明是否已处理过</a:t>
            </a:r>
          </a:p>
          <a:p>
            <a:pPr marL="1968500" lvl="1" indent="-1511300" algn="l">
              <a:buFontTx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add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该标号的说明处理之前用于拉链，处理过后表示该标号的说明翻译后所指向的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</a:rPr>
              <a:t>TAC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语句位置</a:t>
            </a:r>
          </a:p>
          <a:p>
            <a:pPr lvl="1" algn="l">
              <a:buFontTx/>
              <a:buNone/>
            </a:pPr>
            <a:endParaRPr lang="zh-CN" altLang="en-US" sz="1000" b="1" dirty="0"/>
          </a:p>
          <a:p>
            <a:pPr algn="l">
              <a:buClrTx/>
              <a:buFont typeface="Symbol" pitchFamily="18" charset="2"/>
              <a:buChar char="-"/>
            </a:pPr>
            <a:r>
              <a:rPr lang="zh-CN" altLang="en-US" sz="2200" b="1" dirty="0">
                <a:latin typeface="+mn-ea"/>
                <a:ea typeface="+mn-ea"/>
              </a:rPr>
              <a:t>   语义函数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过程（选讲）</a:t>
            </a:r>
          </a:p>
          <a:p>
            <a:pPr lvl="1" algn="l"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getlbdefined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</a:p>
          <a:p>
            <a:pPr lvl="1" algn="l">
              <a:buFontTx/>
              <a:buNone/>
            </a:pP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setlbadd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 err="1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 err="1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name,x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),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getlbadd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000" b="1" u="sng" dirty="0">
                <a:latin typeface="+mn-ea"/>
                <a:ea typeface="+mn-ea"/>
                <a:sym typeface="Symbol" pitchFamily="18" charset="2"/>
              </a:rPr>
              <a:t>id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name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)</a:t>
            </a:r>
          </a:p>
          <a:p>
            <a:pPr lvl="1" algn="l">
              <a:buFontTx/>
              <a:buNone/>
            </a:pP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分别表示设置和获取标号的 </a:t>
            </a:r>
            <a:r>
              <a:rPr lang="en-US" altLang="zh-CN" sz="2000" b="1" i="1" dirty="0">
                <a:latin typeface="+mn-ea"/>
                <a:ea typeface="+mn-ea"/>
              </a:rPr>
              <a:t>defined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、 </a:t>
            </a:r>
            <a:r>
              <a:rPr lang="en-US" altLang="zh-CN" sz="2000" b="1" i="1" dirty="0">
                <a:latin typeface="+mn-ea"/>
                <a:ea typeface="+mn-ea"/>
              </a:rPr>
              <a:t>add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值</a:t>
            </a:r>
          </a:p>
          <a:p>
            <a:pPr lvl="1" algn="l">
              <a:buFontTx/>
              <a:buNone/>
            </a:pPr>
            <a:r>
              <a:rPr lang="zh-CN" altLang="en-US" sz="2000" b="1" i="1" dirty="0">
                <a:latin typeface="+mn-ea"/>
                <a:ea typeface="+mn-ea"/>
                <a:sym typeface="Symbol" pitchFamily="18" charset="2"/>
              </a:rPr>
              <a:t>   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backpatch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(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): </a:t>
            </a:r>
          </a:p>
          <a:p>
            <a:pPr lvl="1" algn="l">
              <a:buFontTx/>
              <a:buNone/>
            </a:pP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       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沿拉链反向将所有 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goto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语句的目标返填为</a:t>
            </a:r>
            <a:r>
              <a:rPr lang="en-US" altLang="zh-CN" sz="2000" b="1" i="1" dirty="0" err="1">
                <a:latin typeface="+mn-ea"/>
                <a:ea typeface="+mn-ea"/>
                <a:sym typeface="Symbol" pitchFamily="18" charset="2"/>
              </a:rPr>
              <a:t>nextstm</a:t>
            </a:r>
            <a:endParaRPr lang="en-US" altLang="zh-CN" sz="2000" b="1" i="1" dirty="0">
              <a:latin typeface="+mn-ea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66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4572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标号说明和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GOTO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</a:rPr>
              <a:t>语句的翻译模式</a:t>
            </a:r>
            <a:endParaRPr lang="zh-CN" altLang="en-US" sz="2400" i="1" dirty="0">
              <a:solidFill>
                <a:srgbClr val="0000FF"/>
              </a:solidFill>
              <a:latin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22301" y="1073289"/>
            <a:ext cx="852169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: S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p := lookup 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if (p=nil)  then enter(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.name,1) ;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backpatch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2000" b="1" i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 i="1" u="sng" dirty="0"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endParaRPr lang="en-US" altLang="zh-CN" sz="2000" b="1" i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{  p := lookup 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(p=nil)  then { enter(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.name) ;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 ; 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.name,0);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           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0)};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else emit(‘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goto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’,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.name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if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getlbdefined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(id.name)=0  then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     </a:t>
            </a:r>
            <a:r>
              <a:rPr lang="en-US" altLang="zh-CN" sz="2000" b="1" i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setlbadd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i="1" u="sng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.name, nextstm-1)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57200" y="1197382"/>
            <a:ext cx="7848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Tx/>
              <a:buFont typeface="Symbol" pitchFamily="18" charset="2"/>
              <a:buChar char="-"/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简单过程调用的翻译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示例：过程调用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） </a:t>
            </a:r>
            <a:endParaRPr kumimoji="0"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     将被翻译为：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b="1" i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+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计算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置于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中的代码     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:=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a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*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b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endParaRPr kumimoji="0"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t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第一个实参地址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 err="1">
                <a:latin typeface="宋体" pitchFamily="2" charset="-122"/>
                <a:ea typeface="宋体" pitchFamily="2" charset="-122"/>
              </a:rPr>
              <a:t>param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z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   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第二个实参地址</a:t>
            </a:r>
          </a:p>
          <a:p>
            <a:pPr lvl="1" algn="l" eaLnBrk="0" hangingPunct="0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call  </a:t>
            </a:r>
            <a:r>
              <a:rPr kumimoji="0" lang="en-US" altLang="zh-CN" sz="2000" i="1" dirty="0">
                <a:latin typeface="宋体" pitchFamily="2" charset="-122"/>
                <a:ea typeface="宋体" pitchFamily="2" charset="-122"/>
              </a:rPr>
              <a:t>p </a:t>
            </a:r>
            <a:r>
              <a:rPr kumimoji="0" lang="en-US" altLang="zh-CN" sz="2000" dirty="0">
                <a:latin typeface="宋体" pitchFamily="2" charset="-122"/>
                <a:ea typeface="宋体" pitchFamily="2" charset="-122"/>
              </a:rPr>
              <a:t>, 2              //</a:t>
            </a:r>
            <a:r>
              <a:rPr kumimoji="0"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过程调用语句</a:t>
            </a:r>
            <a:r>
              <a:rPr kumimoji="0" lang="zh-CN" altLang="en-US" sz="2000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5544" name="Text Box 17"/>
          <p:cNvSpPr txBox="1">
            <a:spLocks noChangeArrowheads="1"/>
          </p:cNvSpPr>
          <p:nvPr/>
        </p:nvSpPr>
        <p:spPr bwMode="auto">
          <a:xfrm>
            <a:off x="228600" y="1524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8.3.3.7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过程调用的语法制导翻译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63244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457200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简单过程调用的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  <a:ea typeface="宋体" pitchFamily="2" charset="-122"/>
              </a:rPr>
              <a:t>翻译模式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7200" y="1387019"/>
            <a:ext cx="8382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S  call  </a:t>
            </a:r>
            <a:r>
              <a:rPr lang="en-US" altLang="zh-CN" sz="2000" b="1" u="sng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id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Symbol" pitchFamily="18" charset="2"/>
              </a:rPr>
              <a:t>  ( A )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{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中的每一项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p  do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  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 := S.code || gen(‘param’ p )</a:t>
            </a:r>
            <a:r>
              <a:rPr lang="zh-CN" altLang="pt-BR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S.code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|| gen(‘call’ </a:t>
            </a:r>
            <a:r>
              <a:rPr lang="en-US" altLang="zh-CN" sz="2000" b="1" u="sng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)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A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, E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.n +1; 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append(A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.arglist ,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makelist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E.place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));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      A.code := A</a:t>
            </a:r>
            <a:r>
              <a:rPr lang="pt-BR" altLang="zh-CN" sz="2000" b="1" baseline="-250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pt-B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.code || E.code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}</a:t>
            </a:r>
          </a:p>
          <a:p>
            <a:pPr algn="l">
              <a:buClrTx/>
              <a:buFont typeface="Wingdings" pitchFamily="2" charset="2"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algn="l">
              <a:buClr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A    </a:t>
            </a:r>
          </a:p>
          <a:p>
            <a:pPr algn="l">
              <a:buClrTx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{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A.n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0;  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A.arglist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r>
              <a:rPr lang="en-US" altLang="zh-CN" sz="2000" b="1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A.code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:= </a:t>
            </a:r>
            <a:r>
              <a:rPr lang="fr-FR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""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334000" y="581561"/>
            <a:ext cx="3602038" cy="132343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A.n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 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参数个数 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A.arglist</a:t>
            </a:r>
            <a:r>
              <a:rPr lang="en-US" altLang="zh-CN" sz="20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实参地址的列表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makelist</a:t>
            </a: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创建实参地址结点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800080"/>
                </a:solidFill>
                <a:latin typeface="+mn-ea"/>
                <a:ea typeface="+mn-ea"/>
                <a:sym typeface="Symbol" pitchFamily="18" charset="2"/>
              </a:rPr>
              <a:t>append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 :</a:t>
            </a:r>
            <a:r>
              <a:rPr lang="zh-CN" altLang="en-US" sz="2000" b="1" dirty="0">
                <a:latin typeface="+mn-ea"/>
                <a:ea typeface="+mn-ea"/>
                <a:sym typeface="Symbol" pitchFamily="18" charset="2"/>
              </a:rPr>
              <a:t>在实参表中添加结点  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68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1174552"/>
            <a:ext cx="7924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本章研究语义分析和中间代码生成基本原理和方法。  介绍了几种常见的中间语言表示形式。抽象语法树、三地址码（四元组式）。介绍了几种为了翻译方便而设计的几种重要属性，如关系表达式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的真出口和假出口。 代码开始标号等。“拉链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回填”技术是很常用的、重要的技巧。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①符号表的作用于基本实现技术；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②表达式的中间代码表示；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③基本语法规则的语义规则设计。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28600" y="304800"/>
            <a:ext cx="8229600" cy="5334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079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" y="915174"/>
            <a:ext cx="75057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实现符号表的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  如：数组，链表，等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  查询较无序表快，如可以采用折半查找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二叉搜索树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Hash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表</a:t>
            </a:r>
            <a:endParaRPr kumimoji="0" lang="en-US" altLang="zh-CN" sz="22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spcBef>
                <a:spcPts val="18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 作用域与符号表组织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所有作用域共用一个全局符号表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每个作用域都有各自的符号表</a:t>
            </a:r>
          </a:p>
          <a:p>
            <a:pPr lvl="1" algn="l">
              <a:buFontTx/>
              <a:buChar char="•"/>
            </a:pP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7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8.1.4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43192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嵌套的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nested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开作用域与闭作用域</a:t>
            </a:r>
            <a:r>
              <a:rPr kumimoji="0" lang="zh-CN" altLang="en-US" sz="2000" b="1" dirty="0">
                <a:latin typeface="+mn-ea"/>
                <a:ea typeface="+mn-ea"/>
              </a:rPr>
              <a:t>（相应于程序中特殊点）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该点所在的作用域为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当前作用域与包含它的程序单元所构成的作用域称为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开作用域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open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r>
              <a:rPr kumimoji="0" lang="en-US" altLang="zh-CN" sz="2000" b="1" dirty="0">
                <a:latin typeface="+mn-ea"/>
                <a:ea typeface="+mn-ea"/>
              </a:rPr>
              <a:t>,</a:t>
            </a:r>
            <a:r>
              <a:rPr kumimoji="0" lang="zh-CN" altLang="en-US" sz="2000" b="1" dirty="0">
                <a:latin typeface="+mn-ea"/>
                <a:ea typeface="+mn-ea"/>
              </a:rPr>
              <a:t>即嵌套重叠的作用域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闭作用域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close   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常用的可见性规则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i="1" dirty="0">
                <a:latin typeface="+mn-ea"/>
                <a:ea typeface="+mn-ea"/>
              </a:rPr>
              <a:t>visibility rules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在程序的任何一点，只有在该点的开作用域中声明的名字才是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可访问的</a:t>
            </a: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若一个名字在多个开作用域中被声明，则把离该名字的某个引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用最近的声明作为该引用的解释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新的声明只能出现在当前作用域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16056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31498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295400"/>
            <a:ext cx="76581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每个作用域有一个作用域号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作用域中所声明的名字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015462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36780</TotalTime>
  <Words>10484</Words>
  <Application>Microsoft Office PowerPoint</Application>
  <PresentationFormat>全屏显示(4:3)</PresentationFormat>
  <Paragraphs>1341</Paragraphs>
  <Slides>69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黑体</vt:lpstr>
      <vt:lpstr>华文隶书</vt:lpstr>
      <vt:lpstr>楷体_GB2312</vt:lpstr>
      <vt:lpstr>宋体</vt:lpstr>
      <vt:lpstr>微软雅黑</vt:lpstr>
      <vt:lpstr>Arial</vt:lpstr>
      <vt:lpstr>Symbol</vt:lpstr>
      <vt:lpstr>Tahoma</vt:lpstr>
      <vt:lpstr>Times New Roman</vt:lpstr>
      <vt:lpstr>Wingdings</vt:lpstr>
      <vt:lpstr>默认设计模板</vt:lpstr>
      <vt:lpstr>1_默认设计模板</vt:lpstr>
      <vt:lpstr>Visio</vt:lpstr>
      <vt:lpstr>第8章　静态语义分析和中间代码生成 Semantic Analyzer  &amp; Intermediate Code Generation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杨 茂林</cp:lastModifiedBy>
  <cp:revision>574</cp:revision>
  <cp:lastPrinted>1601-01-01T00:00:00Z</cp:lastPrinted>
  <dcterms:created xsi:type="dcterms:W3CDTF">1601-01-01T00:00:00Z</dcterms:created>
  <dcterms:modified xsi:type="dcterms:W3CDTF">2021-06-23T08:26:44Z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