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2" r:id="rId3"/>
    <p:sldId id="383" r:id="rId4"/>
    <p:sldId id="384" r:id="rId5"/>
    <p:sldId id="385" r:id="rId6"/>
    <p:sldId id="387" r:id="rId7"/>
    <p:sldId id="388" r:id="rId8"/>
    <p:sldId id="389" r:id="rId9"/>
    <p:sldId id="390" r:id="rId10"/>
    <p:sldId id="391" r:id="rId11"/>
    <p:sldId id="392" r:id="rId12"/>
    <p:sldId id="386" r:id="rId13"/>
    <p:sldId id="393" r:id="rId14"/>
    <p:sldId id="395" r:id="rId15"/>
    <p:sldId id="394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  <a:srgbClr val="000066"/>
    <a:srgbClr val="CCCCFF"/>
    <a:srgbClr val="0B0B8F"/>
    <a:srgbClr val="CDCDCD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06"/>
        <p:guide pos="2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 descr="校徽31.png"/>
          <p:cNvPicPr>
            <a:picLocks noChangeAspect="1"/>
          </p:cNvPicPr>
          <p:nvPr/>
        </p:nvPicPr>
        <p:blipFill>
          <a:blip r:embed="rId12">
            <a:lum bright="82001" contrast="-100000"/>
          </a:blip>
          <a:stretch>
            <a:fillRect/>
          </a:stretch>
        </p:blipFill>
        <p:spPr>
          <a:xfrm>
            <a:off x="1258888" y="1233488"/>
            <a:ext cx="6477000" cy="438943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body"/>
          </p:nvPr>
        </p:nvSpPr>
        <p:spPr>
          <a:xfrm>
            <a:off x="395288" y="188913"/>
            <a:ext cx="8229600" cy="6121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ctr" eaLnBrk="1" hangingPunct="1">
              <a:lnSpc>
                <a:spcPct val="100000"/>
              </a:lnSpc>
              <a:buNone/>
            </a:pPr>
            <a:r>
              <a:rPr lang="zh-CN" altLang="en-US" sz="1800" b="1" dirty="0"/>
              <a:t>		       </a:t>
            </a:r>
            <a:r>
              <a:rPr lang="en-US" altLang="x-none" sz="2400" b="1" dirty="0">
                <a:solidFill>
                  <a:srgbClr val="FF0000"/>
                </a:solidFill>
                <a:ea typeface="华文新魏" pitchFamily="2" charset="-122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ea typeface="华文新魏" pitchFamily="2" charset="-122"/>
              </a:rPr>
              <a:t>C语言</a:t>
            </a:r>
            <a:r>
              <a:rPr lang="en-US" altLang="x-none" sz="2400" b="1" dirty="0">
                <a:solidFill>
                  <a:srgbClr val="FF0000"/>
                </a:solidFill>
                <a:ea typeface="华文新魏" pitchFamily="2" charset="-122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ea typeface="华文新魏" pitchFamily="2" charset="-122"/>
              </a:rPr>
              <a:t>考试安排</a:t>
            </a:r>
            <a:r>
              <a:rPr lang="zh-CN" altLang="en-US" sz="1800" b="1" dirty="0"/>
              <a:t> </a:t>
            </a:r>
            <a:endParaRPr lang="zh-CN" altLang="en-US" sz="1800" b="1" dirty="0"/>
          </a:p>
          <a:p>
            <a:pPr marL="342900" lvl="0" indent="-342900" eaLnBrk="1" hangingPunct="1">
              <a:lnSpc>
                <a:spcPct val="100000"/>
              </a:lnSpc>
              <a:buNone/>
            </a:pP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考试方式：闭卷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考试题型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：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en-US" altLang="x-none" sz="2400" b="1" dirty="0">
                <a:latin typeface="隶书" pitchFamily="1" charset="-122"/>
                <a:ea typeface="隶书" pitchFamily="1" charset="-122"/>
              </a:rPr>
              <a:t>  1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．单选题	(10分)  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 </a:t>
            </a:r>
            <a:r>
              <a:rPr lang="en-US" altLang="x-none" sz="2400" b="1" dirty="0">
                <a:latin typeface="隶书" pitchFamily="1" charset="-122"/>
                <a:ea typeface="隶书" pitchFamily="1" charset="-122"/>
              </a:rPr>
              <a:t>2.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多选题(10分)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 </a:t>
            </a:r>
            <a:r>
              <a:rPr lang="en-US" altLang="x-none" sz="2400" b="1" dirty="0">
                <a:latin typeface="隶书" pitchFamily="1" charset="-122"/>
                <a:ea typeface="隶书" pitchFamily="1" charset="-122"/>
              </a:rPr>
              <a:t>3. 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填空题(计算表达式的值)10分)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 </a:t>
            </a:r>
            <a:r>
              <a:rPr lang="en-US" altLang="x-none" sz="2400" b="1" dirty="0">
                <a:latin typeface="隶书" pitchFamily="1" charset="-122"/>
                <a:ea typeface="隶书" pitchFamily="1" charset="-122"/>
              </a:rPr>
              <a:t>4. 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判断改错题(10分)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 5. 简答题(20分)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  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6</a:t>
            </a:r>
            <a:r>
              <a:rPr lang="en-US" altLang="x-none" sz="2400" b="1" dirty="0">
                <a:latin typeface="隶书" pitchFamily="1" charset="-122"/>
                <a:ea typeface="隶书" pitchFamily="1" charset="-122"/>
              </a:rPr>
              <a:t>. 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写程序的运行结果(20分)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  <a:sym typeface="Arial" panose="020B0604020202020204" pitchFamily="34" charset="0"/>
              </a:rPr>
              <a:t>  7. 完善程序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(20分)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考前训练题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: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   </a:t>
            </a:r>
            <a:r>
              <a:rPr lang="en-US" altLang="zh-CN" sz="2400" b="1" dirty="0">
                <a:latin typeface="隶书" pitchFamily="1" charset="-122"/>
                <a:ea typeface="隶书" pitchFamily="1" charset="-122"/>
              </a:rPr>
              <a:t>2015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和</a:t>
            </a:r>
            <a:r>
              <a:rPr lang="en-US" altLang="zh-CN" sz="2400" b="1" dirty="0">
                <a:latin typeface="隶书" pitchFamily="1" charset="-122"/>
                <a:ea typeface="隶书" pitchFamily="1" charset="-122"/>
              </a:rPr>
              <a:t>2016</a:t>
            </a:r>
            <a:r>
              <a:rPr lang="zh-CN" altLang="en-US" sz="2400" b="1" dirty="0">
                <a:latin typeface="隶书" pitchFamily="1" charset="-122"/>
                <a:ea typeface="隶书" pitchFamily="1" charset="-122"/>
              </a:rPr>
              <a:t>考试题</a:t>
            </a:r>
            <a:endParaRPr lang="zh-CN" altLang="en-US" sz="2400" b="1" dirty="0">
              <a:latin typeface="隶书" pitchFamily="1" charset="-122"/>
              <a:ea typeface="隶书" pitchFamily="1" charset="-122"/>
            </a:endParaRPr>
          </a:p>
          <a:p>
            <a:pPr marL="342900" lvl="0" indent="-342900" eaLnBrk="1" hangingPunct="1">
              <a:lnSpc>
                <a:spcPct val="100000"/>
              </a:lnSpc>
              <a:buNone/>
            </a:pPr>
            <a:r>
              <a:rPr lang="zh-CN" altLang="en-US" sz="2400" b="1" dirty="0">
                <a:latin typeface="隶书" pitchFamily="1" charset="-122"/>
                <a:ea typeface="隶书" pitchFamily="1" charset="-122"/>
                <a:sym typeface="+mn-ea"/>
              </a:rPr>
              <a:t>《C语言实验与课程设计》第6章  3套考试模拟题</a:t>
            </a:r>
            <a:endParaRPr lang="zh-CN" altLang="en-US" sz="2400" b="1" dirty="0">
              <a:latin typeface="隶书" pitchFamily="1" charset="-122"/>
              <a:ea typeface="隶书" pitchFamily="1" charset="-122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第9章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Rectangle 51" descr="白色大理石"/>
          <p:cNvSpPr/>
          <p:nvPr/>
        </p:nvSpPr>
        <p:spPr>
          <a:xfrm>
            <a:off x="180975" y="984250"/>
            <a:ext cx="8785225" cy="478536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9.1    9.2    9.3    *9.3.2    9.4    *9.4.3    9.5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9.6    *9.6.3      </a:t>
            </a:r>
            <a:r>
              <a:rPr lang="en-US" altLang="zh-CN" sz="2800" dirty="0">
                <a:sym typeface="+mn-ea"/>
              </a:rPr>
              <a:t>9.7.1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9.8.1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1、结构变量、结构数组、结构指针的声明、初始化及使用。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2、含有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, -&gt; , ++ , -- , * , [ ] , ( ) 运算符的表达式计算。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3、结构类型作为函数的参数和返回值。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 联合和字段结构的定义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第10章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9" name="Rectangle 51" descr="白色大理石"/>
          <p:cNvSpPr/>
          <p:nvPr/>
        </p:nvSpPr>
        <p:spPr>
          <a:xfrm>
            <a:off x="180975" y="984250"/>
            <a:ext cx="8785225" cy="350520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10.1    *10.3.1    *10.3.3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文本文件、二进制文件的概念。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文件的打开与关闭（fopen，fclose的用法）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基于字符的文件的读写操作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第11章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363" name="Rectangle 51" descr="白色大理石"/>
          <p:cNvSpPr/>
          <p:nvPr/>
        </p:nvSpPr>
        <p:spPr>
          <a:xfrm>
            <a:off x="180975" y="984250"/>
            <a:ext cx="8785225" cy="353822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11.1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.1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12.2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指向一维数组的指针的声明和初始化。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typedef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的用法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第12章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Rectangle 51" descr="白色大理石"/>
          <p:cNvSpPr/>
          <p:nvPr/>
        </p:nvSpPr>
        <p:spPr>
          <a:xfrm>
            <a:off x="180975" y="984250"/>
            <a:ext cx="8785225" cy="2676525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12.1    *12.2.1   </a:t>
            </a:r>
            <a:r>
              <a:rPr lang="zh-CN" altLang="en-US" sz="2800" dirty="0">
                <a:sym typeface="+mn-ea"/>
              </a:rPr>
              <a:t>*12.2.</a:t>
            </a:r>
            <a:r>
              <a:rPr lang="en-US" altLang="zh-CN" sz="2800" dirty="0">
                <a:sym typeface="+mn-ea"/>
              </a:rPr>
              <a:t>2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递归函数与递归调用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递归的执行过程。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第14章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411" name="Rectangle 51" descr="白色大理石"/>
          <p:cNvSpPr/>
          <p:nvPr/>
        </p:nvSpPr>
        <p:spPr>
          <a:xfrm>
            <a:off x="180975" y="984250"/>
            <a:ext cx="8785225" cy="2676525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14.3.1    14.3.2    *14.3.3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*14.3.4  (例14.13不要求)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单向链表的创建、遍历、查找、结点的插入与删除操作，链表归并，排序等。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0"/>
          <p:cNvSpPr>
            <a:spLocks noGrp="1"/>
          </p:cNvSpPr>
          <p:nvPr>
            <p:ph type="title"/>
          </p:nvPr>
        </p:nvSpPr>
        <p:spPr>
          <a:xfrm>
            <a:off x="611188" y="333375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第1章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（其中标* 占80%）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3" name="Rectangle 51" descr="白色大理石"/>
          <p:cNvSpPr/>
          <p:nvPr/>
        </p:nvSpPr>
        <p:spPr>
          <a:xfrm>
            <a:off x="828675" y="1844675"/>
            <a:ext cx="7920038" cy="3078163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en-US" altLang="x-none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x-none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.1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    </a:t>
            </a:r>
            <a:r>
              <a:rPr lang="en-US" altLang="x-none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x-none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2*     1.5.3*</a:t>
            </a:r>
            <a:br>
              <a:rPr lang="en-US" altLang="x-none" sz="28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二进制数、八进制数、十六进制数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不同进制数之间的相互转化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原码、反码和补码的表示方法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第2章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147" name="Rectangle 51" descr="白色大理石"/>
          <p:cNvSpPr/>
          <p:nvPr/>
        </p:nvSpPr>
        <p:spPr>
          <a:xfrm>
            <a:off x="180975" y="984250"/>
            <a:ext cx="8785225" cy="5211763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*2.3    *2.4    *2.5    *2.6    *2.7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2.8.3    2.8.4    2.9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u="sng" dirty="0">
                <a:latin typeface="Arial" panose="020B0604020202020204" pitchFamily="34" charset="0"/>
                <a:ea typeface="宋体" panose="02010600030101010101" pitchFamily="2" charset="-122"/>
              </a:rPr>
              <a:t>标识符命名规则，关键字的含义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（注意关键字不是标识符，且均小写）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u="sng" dirty="0">
                <a:latin typeface="Arial" panose="020B0604020202020204" pitchFamily="34" charset="0"/>
                <a:ea typeface="宋体" panose="02010600030101010101" pitchFamily="2" charset="-122"/>
              </a:rPr>
              <a:t>各种类型常量的表示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（包括转义序列，整常量的前缀及后缀等）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u="sng" dirty="0">
                <a:latin typeface="Arial" panose="020B0604020202020204" pitchFamily="34" charset="0"/>
                <a:ea typeface="宋体" panose="02010600030101010101" pitchFamily="2" charset="-122"/>
              </a:rPr>
              <a:t>运算符与各种表达式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（熟练掌握包括位运算、以及与数组、指针、结构相关的各种表达式计算，以及表达式书写。注意运算符的优先级、结合性。）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第3章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171" name="Rectangle 51" descr="白色大理石"/>
          <p:cNvSpPr/>
          <p:nvPr/>
        </p:nvSpPr>
        <p:spPr>
          <a:xfrm>
            <a:off x="180975" y="984250"/>
            <a:ext cx="8785225" cy="2224088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3.1    3.2    3.3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getchar, putchar，gets，puts，scanf，printf的功能和用法。（  仅涉及%c,%d,%s,%f 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第4章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195" name="Rectangle 51" descr="白色大理石"/>
          <p:cNvSpPr/>
          <p:nvPr/>
        </p:nvSpPr>
        <p:spPr>
          <a:xfrm>
            <a:off x="180975" y="984250"/>
            <a:ext cx="8785225" cy="435864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*4.3    *4.4    *4.5    *4.6    *4.7    *4.8    4.9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*4.10     *4.11.1    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4.11.2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复合语句、if、switch、while、for、do-while、break、continue语句的执行流程和使用。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二重循环的执行流程和使用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循环涉及的各种基本算法（如打擂台，求素数，字符金字塔等）。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第5章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19" name="Rectangle 51" descr="白色大理石"/>
          <p:cNvSpPr/>
          <p:nvPr/>
        </p:nvSpPr>
        <p:spPr>
          <a:xfrm>
            <a:off x="180975" y="984250"/>
            <a:ext cx="8785225" cy="435864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5.2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.1~5.2.3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5.3    5.4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.1  5.4.3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*5.5.2    *5.5.3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函数的定义、声明和调用。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外部变量的作用域和缺省初值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static变量的特性、使用方法。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第6章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3" name="Rectangle 51" descr="白色大理石"/>
          <p:cNvSpPr/>
          <p:nvPr/>
        </p:nvSpPr>
        <p:spPr>
          <a:xfrm>
            <a:off x="180975" y="984250"/>
            <a:ext cx="8785225" cy="3078163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*6.2.1    *6.2.2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简单宏定义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带参数的宏定义（注意括号问题）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50"/>
          <p:cNvSpPr>
            <a:spLocks noGrp="1"/>
          </p:cNvSpPr>
          <p:nvPr>
            <p:ph type="title"/>
          </p:nvPr>
        </p:nvSpPr>
        <p:spPr>
          <a:xfrm>
            <a:off x="252413" y="190500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第7章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267" name="Rectangle 51" descr="白色大理石"/>
          <p:cNvSpPr/>
          <p:nvPr/>
        </p:nvSpPr>
        <p:spPr>
          <a:xfrm>
            <a:off x="180975" y="841375"/>
            <a:ext cx="8785225" cy="537972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*7.2    *7.3    *7.4.1    *7.4.2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7.5(仅限二维)     7.6.1    </a:t>
            </a:r>
            <a:r>
              <a:rPr lang="zh-CN" altLang="en-US" sz="2800" dirty="0">
                <a:sym typeface="+mn-ea"/>
              </a:rPr>
              <a:t>*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7.6.2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1、一维数组的声明、初始化及使用；    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2、字符数组的声明、初始化及使用；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3、一维数组作为函数参数的使用方法（传地址）。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形参数组实为指针类型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4、字符串操作的各种函数，数字串与数之间转换的各种函数（不仅要会使用，更要会设计）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5、二维数组的说明、初始化、使用、存储结构。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6、二分查找、冒泡法排序的算法实现。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50"/>
          <p:cNvSpPr>
            <a:spLocks noGrp="1"/>
          </p:cNvSpPr>
          <p:nvPr>
            <p:ph type="title"/>
          </p:nvPr>
        </p:nvSpPr>
        <p:spPr>
          <a:xfrm>
            <a:off x="252413" y="47625"/>
            <a:ext cx="8229600" cy="596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第8章</a:t>
            </a:r>
            <a:b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br>
              <a:rPr lang="zh-CN" altLang="en-US" sz="3600" dirty="0">
                <a:latin typeface="华文新魏" pitchFamily="2" charset="-122"/>
                <a:ea typeface="华文新魏" pitchFamily="2" charset="-122"/>
              </a:rPr>
            </a:b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Rectangle 51" descr="白色大理石"/>
          <p:cNvSpPr/>
          <p:nvPr/>
        </p:nvSpPr>
        <p:spPr>
          <a:xfrm>
            <a:off x="180975" y="696913"/>
            <a:ext cx="8785225" cy="6062980"/>
          </a:xfrm>
          <a:prstGeom prst="rect">
            <a:avLst/>
          </a:prstGeom>
          <a:noFill/>
          <a:ln w="9525">
            <a:noFill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p>
            <a:pPr lvl="0" eaLnBrk="1" hangingPunct="1"/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复习章节：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8.1    *8.1.2(例8.3)    8.2    *8.3    *8.4.1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*8.4.2    *8.4.3    *8.5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8.6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8.7    8.8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1、解释复杂声明的含义（P164 例8.3）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2、指针的运算（尤其指针的移动、间访运算符和++，--的组合使用，如例8.7）。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3、利用指针参数使函数返回多值和改变其它函数的变量值。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4、一维数组元素的指针（指针变量和数组名）表示。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5、指针数组的声明、初始化及应用。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6、能用指针编写7.4中字符串操作函数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7、函数指针的声明、初始化及使用。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8、指针函数的定义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095B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AAB6ED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095BE1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B6ED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0</TotalTime>
  <Words>2463</Words>
  <Application>WPS 演示</Application>
  <PresentationFormat>全屏显示(4:3)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华文新魏</vt:lpstr>
      <vt:lpstr>隶书</vt:lpstr>
      <vt:lpstr>Calibri</vt:lpstr>
      <vt:lpstr>微软雅黑</vt:lpstr>
      <vt:lpstr>Arial Unicode MS</vt:lpstr>
      <vt:lpstr>1_Office 主题</vt:lpstr>
      <vt:lpstr>PowerPoint 演示文稿</vt:lpstr>
      <vt:lpstr>                        第1章 （其中标* 占80%）    </vt:lpstr>
      <vt:lpstr>                        第2章     </vt:lpstr>
      <vt:lpstr>                        第3章     </vt:lpstr>
      <vt:lpstr>                        第4章     </vt:lpstr>
      <vt:lpstr>                        第5章     </vt:lpstr>
      <vt:lpstr>                        第6章     </vt:lpstr>
      <vt:lpstr>                        第7章     </vt:lpstr>
      <vt:lpstr>                        第8章     </vt:lpstr>
      <vt:lpstr>                        第9章     </vt:lpstr>
      <vt:lpstr>                        第10章     </vt:lpstr>
      <vt:lpstr>                        第11章     </vt:lpstr>
      <vt:lpstr>                        第12章      </vt:lpstr>
      <vt:lpstr>                        第14章     </vt:lpstr>
    </vt:vector>
  </TitlesOfParts>
  <Company>hbrg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微机总线与接口标准</dc:title>
  <dc:creator>zhou</dc:creator>
  <cp:lastModifiedBy>卢萍</cp:lastModifiedBy>
  <cp:revision>123</cp:revision>
  <dcterms:created xsi:type="dcterms:W3CDTF">2004-03-21T02:18:00Z</dcterms:created>
  <dcterms:modified xsi:type="dcterms:W3CDTF">2018-12-24T03:02:08Z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