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5"/>
  </p:notesMasterIdLst>
  <p:handoutMasterIdLst>
    <p:handoutMasterId r:id="rId16"/>
  </p:handoutMasterIdLst>
  <p:sldIdLst>
    <p:sldId id="551" r:id="rId4"/>
    <p:sldId id="1536" r:id="rId5"/>
    <p:sldId id="1749" r:id="rId6"/>
    <p:sldId id="1503" r:id="rId7"/>
    <p:sldId id="1465" r:id="rId8"/>
    <p:sldId id="1860" r:id="rId9"/>
    <p:sldId id="1858" r:id="rId10"/>
    <p:sldId id="1859" r:id="rId11"/>
    <p:sldId id="1864" r:id="rId12"/>
    <p:sldId id="1865" r:id="rId13"/>
    <p:sldId id="1866" r:id="rId14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E706E"/>
    <a:srgbClr val="FF9999"/>
    <a:srgbClr val="FF66FF"/>
    <a:srgbClr val="0099FF"/>
    <a:srgbClr val="CCFFFF"/>
    <a:srgbClr val="FF7C80"/>
    <a:srgbClr val="3366CC"/>
    <a:srgbClr val="86B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6" autoAdjust="0"/>
    <p:restoredTop sz="87772" autoAdjust="0"/>
  </p:normalViewPr>
  <p:slideViewPr>
    <p:cSldViewPr>
      <p:cViewPr varScale="1">
        <p:scale>
          <a:sx n="69" d="100"/>
          <a:sy n="69" d="100"/>
        </p:scale>
        <p:origin x="1096" y="44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2021/9/6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830847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0" dirty="0" smtClean="0">
                <a:solidFill>
                  <a:schemeClr val="bg1"/>
                </a:solidFill>
              </a:rPr>
              <a:t>RISC-V</a:t>
            </a:r>
            <a:r>
              <a:rPr lang="zh-CN" altLang="en-US" sz="36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模拟器开发</a:t>
            </a:r>
            <a:r>
              <a:rPr lang="en-US" altLang="zh-CN" sz="36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---</a:t>
            </a:r>
            <a:r>
              <a:rPr lang="zh-CN" altLang="en-US" sz="36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深入理解计算机</a:t>
            </a:r>
            <a:endParaRPr lang="zh-CN" altLang="en-US" sz="36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2021-09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工具：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832648"/>
          </a:xfrm>
        </p:spPr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commit -m [message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/>
              <a:t>提交暂存区到</a:t>
            </a:r>
            <a:r>
              <a:rPr lang="zh-CN" altLang="en-US" dirty="0" smtClean="0"/>
              <a:t>仓库区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 -a</a:t>
            </a:r>
          </a:p>
          <a:p>
            <a:pPr lvl="2"/>
            <a:r>
              <a:rPr lang="zh-CN" altLang="en-US" dirty="0"/>
              <a:t>列出所有本地分支和远程分支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-b [branch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/>
              <a:t>新建一个分支，并切换到该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merge [branch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/>
              <a:t>合并指定分支到当前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</a:t>
            </a:r>
          </a:p>
          <a:p>
            <a:pPr lvl="2"/>
            <a:r>
              <a:rPr lang="zh-CN" altLang="en-US" dirty="0"/>
              <a:t>显示当前分支的版本历史</a:t>
            </a:r>
            <a:endParaRPr lang="en-US" altLang="zh-CN" dirty="0"/>
          </a:p>
          <a:p>
            <a:r>
              <a:rPr lang="zh-CN" altLang="en-US" dirty="0" smtClean="0"/>
              <a:t>相关资料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://www.jianshu.com/p/46ffff059092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85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924944"/>
            <a:ext cx="8218488" cy="5760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谢谢大家！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76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9" y="980729"/>
            <a:ext cx="5256831" cy="5328592"/>
          </a:xfrm>
        </p:spPr>
        <p:txBody>
          <a:bodyPr/>
          <a:lstStyle/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QQ</a:t>
            </a:r>
            <a:r>
              <a:rPr lang="zh-CN" altLang="en-US" sz="1600" dirty="0" smtClean="0"/>
              <a:t>群：课堂公布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课程网站：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fr-FR" altLang="zh-CN" sz="1600" dirty="0"/>
              <a:t>https://course.cunok.cn/projects/pa/wiki</a:t>
            </a:r>
            <a:endParaRPr lang="en-US" altLang="zh-CN" sz="1600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指导检查教师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70" y="2060847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547664" y="398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2531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涂刚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5076534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23327" y="3995772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万胜刚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who.hust.edu.cn/photo/getphoto.action?sfid=E200400196&amp;key1=264428&amp;key2=fb56ec17c5046ef4171f740eb99afc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78963"/>
            <a:ext cx="1381048" cy="184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ho.hust.edu.cn/photo/getphoto.action?sfid=E201300044&amp;key1=568286&amp;key2=0df96d9b77ec675d192a4702f4335eb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68052"/>
            <a:ext cx="1418496" cy="18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线</a:t>
            </a:r>
            <a:r>
              <a:rPr lang="zh-CN" altLang="en-US" dirty="0" smtClean="0"/>
              <a:t>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周，每</a:t>
            </a:r>
            <a:r>
              <a:rPr lang="zh-CN" altLang="en-US" dirty="0" smtClean="0"/>
              <a:t>周一上午</a:t>
            </a:r>
            <a:r>
              <a:rPr lang="en-US" altLang="zh-CN" dirty="0" smtClean="0"/>
              <a:t>5~8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线</a:t>
            </a:r>
            <a:r>
              <a:rPr lang="zh-CN" altLang="en-US" dirty="0" smtClean="0"/>
              <a:t>上</a:t>
            </a:r>
            <a:r>
              <a:rPr lang="en-US" altLang="zh-CN" dirty="0" smtClean="0"/>
              <a:t>48</a:t>
            </a:r>
            <a:r>
              <a:rPr lang="zh-CN" altLang="en-US" dirty="0" smtClean="0"/>
              <a:t>学时，相互促进，共同进步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异步提交，统一审批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记录故障</a:t>
            </a:r>
            <a:r>
              <a:rPr lang="zh-CN" altLang="en-US" dirty="0"/>
              <a:t>及</a:t>
            </a:r>
            <a:r>
              <a:rPr dirty="0" smtClean="0"/>
              <a:t>解决方法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课</a:t>
            </a:r>
            <a:r>
              <a:rPr lang="zh-CN" altLang="en-US" dirty="0" smtClean="0"/>
              <a:t>设报告主要记录个阶段通关情况，个人调试心得，个人总结，不做形式上要求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r>
              <a:rPr lang="zh-CN" altLang="en-US" dirty="0" smtClean="0"/>
              <a:t>（暂定）</a:t>
            </a:r>
            <a:endParaRPr altLang="zh-CN" dirty="0" smtClean="0"/>
          </a:p>
          <a:p>
            <a:pPr lvl="1"/>
            <a:r>
              <a:rPr lang="zh-CN" altLang="en-US" dirty="0" smtClean="0"/>
              <a:t>平时成绩</a:t>
            </a:r>
            <a:r>
              <a:rPr lang="en-US" altLang="zh-CN" dirty="0"/>
              <a:t> </a:t>
            </a:r>
            <a:r>
              <a:rPr lang="en-US" altLang="zh-CN" dirty="0" smtClean="0"/>
              <a:t>   5%</a:t>
            </a:r>
            <a:r>
              <a:rPr lang="zh-CN" altLang="en-US" dirty="0" smtClean="0"/>
              <a:t>，主要考察出勤、团队及小组交流讨论情况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实验成绩</a:t>
            </a:r>
            <a:r>
              <a:rPr lang="en-US" altLang="zh-CN" dirty="0" smtClean="0"/>
              <a:t>    65%</a:t>
            </a:r>
            <a:r>
              <a:rPr lang="zh-CN" altLang="en-US" dirty="0" smtClean="0"/>
              <a:t>，主要考察各实验完成的质量</a:t>
            </a:r>
            <a:endParaRPr lang="en-US" altLang="zh-CN" dirty="0" smtClean="0"/>
          </a:p>
          <a:p>
            <a:pPr lvl="1"/>
            <a:r>
              <a:rPr altLang="zh-CN" dirty="0" smtClean="0"/>
              <a:t>报告部分</a:t>
            </a:r>
            <a:r>
              <a:rPr lang="zh-CN" altLang="en-US" dirty="0" smtClean="0"/>
              <a:t>（含验收答辩） 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，主要考核答辩和报告的质量（含设计思想表达、问题分析等方面的内容）和格式等方面的内容</a:t>
            </a:r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分，代码和报告查重</a:t>
            </a:r>
            <a:r>
              <a:rPr dirty="0" smtClean="0">
                <a:solidFill>
                  <a:schemeClr val="bg1"/>
                </a:solidFill>
              </a:rPr>
              <a:t>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实验平台与工具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</a:t>
            </a:r>
            <a:r>
              <a:rPr lang="en-US" altLang="zh-CN" dirty="0" smtClean="0"/>
              <a:t>64 </a:t>
            </a:r>
            <a:r>
              <a:rPr lang="en-US" altLang="zh-CN" dirty="0"/>
              <a:t>+ </a:t>
            </a:r>
            <a:r>
              <a:rPr lang="en-US" altLang="zh-CN" dirty="0" smtClean="0"/>
              <a:t>GNU/Linux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r>
              <a:rPr lang="en-US" altLang="zh-CN" dirty="0"/>
              <a:t> + C</a:t>
            </a:r>
          </a:p>
          <a:p>
            <a:pPr lvl="1" eaLnBrk="1" hangingPunct="1"/>
            <a:r>
              <a:rPr lang="zh-CN" altLang="en-US" dirty="0"/>
              <a:t>其它工具</a:t>
            </a:r>
            <a:r>
              <a:rPr lang="en-US" altLang="zh-CN" dirty="0"/>
              <a:t>: </a:t>
            </a:r>
            <a:r>
              <a:rPr lang="en-US" altLang="zh-CN" dirty="0" err="1"/>
              <a:t>gdb</a:t>
            </a:r>
            <a:r>
              <a:rPr lang="en-US" altLang="zh-CN" dirty="0"/>
              <a:t>, make,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镜像已经给你们做好了，到讲台来拷贝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实验讲义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QQ</a:t>
            </a:r>
            <a:r>
              <a:rPr lang="zh-CN" altLang="en-US" dirty="0" smtClean="0"/>
              <a:t>群里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框架代码</a:t>
            </a:r>
          </a:p>
          <a:p>
            <a:pPr lvl="1" eaLnBrk="1" hangingPunct="1"/>
            <a:r>
              <a:rPr lang="zh-CN" altLang="en-US" u="sng" dirty="0" smtClean="0"/>
              <a:t>见课程网站：</a:t>
            </a:r>
            <a:r>
              <a:rPr lang="en-US" altLang="zh-CN" u="sng" dirty="0" smtClean="0"/>
              <a:t>https</a:t>
            </a:r>
            <a:r>
              <a:rPr lang="en-US" altLang="zh-CN" u="sng" dirty="0"/>
              <a:t>://course.cunok.cn/projects/pa/wiki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3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设要求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352928" cy="5040312"/>
          </a:xfrm>
        </p:spPr>
        <p:txBody>
          <a:bodyPr/>
          <a:lstStyle/>
          <a:p>
            <a:r>
              <a:rPr lang="zh-CN" altLang="en-US" dirty="0" smtClean="0"/>
              <a:t>在代码框架中</a:t>
            </a:r>
            <a:r>
              <a:rPr lang="zh-CN" altLang="zh-CN" dirty="0" smtClean="0"/>
              <a:t>实现</a:t>
            </a:r>
            <a:r>
              <a:rPr lang="zh-CN" altLang="zh-CN" dirty="0"/>
              <a:t>一</a:t>
            </a:r>
            <a:r>
              <a:rPr lang="zh-CN" altLang="zh-CN" dirty="0" smtClean="0"/>
              <a:t>个简化的</a:t>
            </a:r>
            <a:r>
              <a:rPr lang="en-US" altLang="zh-CN" dirty="0" smtClean="0"/>
              <a:t>RISC-V</a:t>
            </a:r>
            <a:r>
              <a:rPr lang="zh-CN" altLang="zh-CN" dirty="0" smtClean="0"/>
              <a:t>模拟器</a:t>
            </a:r>
            <a:r>
              <a:rPr lang="en-US" altLang="zh-CN" dirty="0" smtClean="0"/>
              <a:t> </a:t>
            </a:r>
            <a:r>
              <a:rPr lang="en-US" altLang="zh-CN" dirty="0"/>
              <a:t>(NJU </a:t>
            </a:r>
            <a:r>
              <a:rPr lang="en-US" altLang="zh-CN" dirty="0" err="1"/>
              <a:t>EMUlator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解释</a:t>
            </a:r>
            <a:r>
              <a:rPr lang="zh-CN" altLang="zh-CN" dirty="0" smtClean="0"/>
              <a:t>执行</a:t>
            </a:r>
            <a:r>
              <a:rPr lang="en-US" altLang="zh-CN" dirty="0"/>
              <a:t>RISC-V</a:t>
            </a:r>
            <a:r>
              <a:rPr lang="zh-CN" altLang="zh-CN" dirty="0" smtClean="0"/>
              <a:t>执行代码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支持输入输出设备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支持异常流处理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支持精简操作系统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支持文件系统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支持虚存管理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进程</a:t>
            </a:r>
            <a:r>
              <a:rPr lang="zh-CN" altLang="en-US" dirty="0" smtClean="0"/>
              <a:t>分时调度</a:t>
            </a:r>
            <a:endParaRPr lang="en-US" altLang="zh-CN" dirty="0" smtClean="0"/>
          </a:p>
          <a:p>
            <a:r>
              <a:rPr lang="zh-CN" altLang="zh-CN" dirty="0" smtClean="0"/>
              <a:t>最终在模拟器</a:t>
            </a:r>
            <a:r>
              <a:rPr lang="zh-CN" altLang="zh-CN" dirty="0"/>
              <a:t>上</a:t>
            </a:r>
            <a:r>
              <a:rPr lang="zh-CN" altLang="zh-CN" dirty="0" smtClean="0"/>
              <a:t>运行“</a:t>
            </a:r>
            <a:r>
              <a:rPr lang="zh-CN" altLang="zh-CN" dirty="0"/>
              <a:t>仙剑奇侠传</a:t>
            </a:r>
            <a:r>
              <a:rPr lang="en-US" altLang="zh-CN" dirty="0"/>
              <a:t>”,</a:t>
            </a:r>
            <a:r>
              <a:rPr lang="zh-CN" altLang="zh-CN" dirty="0"/>
              <a:t>让学生探究“程序在计算机上运行”的</a:t>
            </a:r>
            <a:r>
              <a:rPr lang="zh-CN" altLang="zh-CN" dirty="0" smtClean="0"/>
              <a:t>机理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掌握</a:t>
            </a:r>
            <a:r>
              <a:rPr lang="zh-CN" altLang="en-US" dirty="0" smtClean="0"/>
              <a:t>计算机</a:t>
            </a:r>
            <a:r>
              <a:rPr lang="zh-CN" altLang="zh-CN" dirty="0" smtClean="0"/>
              <a:t>软</a:t>
            </a:r>
            <a:r>
              <a:rPr lang="zh-CN" altLang="zh-CN" dirty="0"/>
              <a:t>硬协同的</a:t>
            </a:r>
            <a:r>
              <a:rPr lang="zh-CN" altLang="zh-CN" dirty="0" smtClean="0"/>
              <a:t>机制</a:t>
            </a:r>
            <a:r>
              <a:rPr lang="zh-CN" altLang="en-US" dirty="0" smtClean="0"/>
              <a:t>，</a:t>
            </a:r>
            <a:r>
              <a:rPr lang="zh-CN" altLang="zh-CN" dirty="0"/>
              <a:t>进一步加深对计算机分层系统栈的理解，梳理大学</a:t>
            </a:r>
            <a:r>
              <a:rPr lang="en-US" altLang="zh-CN" dirty="0"/>
              <a:t>3</a:t>
            </a:r>
            <a:r>
              <a:rPr lang="zh-CN" altLang="zh-CN" dirty="0"/>
              <a:t>年所学的全部理论知识</a:t>
            </a:r>
            <a:r>
              <a:rPr lang="zh-CN" altLang="zh-CN" dirty="0" smtClean="0"/>
              <a:t>，提升</a:t>
            </a:r>
            <a:r>
              <a:rPr lang="zh-CN" altLang="zh-CN" dirty="0"/>
              <a:t>学生计算机系统能力。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  <p:grpSp>
        <p:nvGrpSpPr>
          <p:cNvPr id="115" name="组合 114"/>
          <p:cNvGrpSpPr/>
          <p:nvPr/>
        </p:nvGrpSpPr>
        <p:grpSpPr>
          <a:xfrm>
            <a:off x="5032034" y="1515956"/>
            <a:ext cx="2961737" cy="1029285"/>
            <a:chOff x="4902000" y="3577323"/>
            <a:chExt cx="2961737" cy="1029285"/>
          </a:xfrm>
          <a:solidFill>
            <a:schemeClr val="bg1"/>
          </a:solidFill>
        </p:grpSpPr>
        <p:sp>
          <p:nvSpPr>
            <p:cNvPr id="50" name="文本框 49"/>
            <p:cNvSpPr txBox="1"/>
            <p:nvPr/>
          </p:nvSpPr>
          <p:spPr>
            <a:xfrm>
              <a:off x="5362008" y="3577323"/>
              <a:ext cx="250172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虚实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交错的魔法：分时多任务 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2009" y="3854094"/>
              <a:ext cx="2448272" cy="752514"/>
            </a:xfrm>
            <a:prstGeom prst="rect">
              <a:avLst/>
            </a:prstGeom>
            <a:solidFill>
              <a:srgbClr val="FF9999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实现分页机制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实现进程上下文切换  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时钟中断驱动的上下文切换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4902000" y="3965420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114977" y="2535178"/>
            <a:ext cx="3049311" cy="996223"/>
            <a:chOff x="4924627" y="1824047"/>
            <a:chExt cx="3049311" cy="996223"/>
          </a:xfrm>
        </p:grpSpPr>
        <p:sp>
          <p:nvSpPr>
            <p:cNvPr id="44" name="文本框 43"/>
            <p:cNvSpPr txBox="1"/>
            <p:nvPr/>
          </p:nvSpPr>
          <p:spPr>
            <a:xfrm>
              <a:off x="5470458" y="1824047"/>
              <a:ext cx="250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穿越时空之旅：异常控制流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85891" y="2067756"/>
              <a:ext cx="2448272" cy="7525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实现系统调用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实现文件系统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运行仙剑奇侠传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4938567" y="220647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22464" y="3573999"/>
            <a:ext cx="3410315" cy="1026208"/>
            <a:chOff x="3707090" y="3073314"/>
            <a:chExt cx="3410315" cy="1026208"/>
          </a:xfrm>
        </p:grpSpPr>
        <p:sp>
          <p:nvSpPr>
            <p:cNvPr id="43" name="文本框 42"/>
            <p:cNvSpPr txBox="1"/>
            <p:nvPr/>
          </p:nvSpPr>
          <p:spPr>
            <a:xfrm>
              <a:off x="4136501" y="3073314"/>
              <a:ext cx="2980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简单复杂计算机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冯诺依曼计算机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44099" y="3347008"/>
              <a:ext cx="2796490" cy="752514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运行第一个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              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丰富指令集，测试所有程序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指令，测试打字游戏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707090" y="3411900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/>
              <p:nvPr/>
            </p:nvSpPr>
            <p:spPr bwMode="auto">
              <a:xfrm>
                <a:off x="4194356" y="4441821"/>
                <a:ext cx="633416" cy="628647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5" y="4565648"/>
                <a:ext cx="604835" cy="603252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00290" y="5735184"/>
            <a:ext cx="2848106" cy="1006184"/>
            <a:chOff x="278852" y="5185446"/>
            <a:chExt cx="2848106" cy="1006184"/>
          </a:xfrm>
        </p:grpSpPr>
        <p:sp>
          <p:nvSpPr>
            <p:cNvPr id="88" name="Freeform 245"/>
            <p:cNvSpPr/>
            <p:nvPr/>
          </p:nvSpPr>
          <p:spPr bwMode="auto">
            <a:xfrm>
              <a:off x="278852" y="5545355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23013" y="5185446"/>
              <a:ext cx="2303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世界诞生前夜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332" y="5439116"/>
              <a:ext cx="2342884" cy="75251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安装虚拟机或者</a:t>
              </a: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，熟悉相关工具和平台，安装</a:t>
              </a: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sourceinsight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阅读代码框架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6902" y="4623193"/>
            <a:ext cx="2973906" cy="1045820"/>
            <a:chOff x="3622135" y="5314755"/>
            <a:chExt cx="2973906" cy="1045820"/>
          </a:xfrm>
        </p:grpSpPr>
        <p:sp>
          <p:nvSpPr>
            <p:cNvPr id="41" name="文本框 40"/>
            <p:cNvSpPr txBox="1"/>
            <p:nvPr/>
          </p:nvSpPr>
          <p:spPr>
            <a:xfrm>
              <a:off x="4255410" y="5314755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开天辟地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图灵机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08866" y="5608061"/>
              <a:ext cx="2287175" cy="75251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简易调试器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表达式求值   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监视点与断点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Picture 131" descr="j0242087[1]"/>
            <p:cNvPicPr>
              <a:picLocks noChangeAspect="1"/>
            </p:cNvPicPr>
            <p:nvPr/>
          </p:nvPicPr>
          <p:blipFill>
            <a:blip r:embed="rId2">
              <a:biLevel thresh="50000"/>
              <a:grayscl/>
            </a:blip>
            <a:stretch>
              <a:fillRect/>
            </a:stretch>
          </p:blipFill>
          <p:spPr>
            <a:xfrm>
              <a:off x="3622135" y="5645691"/>
              <a:ext cx="686731" cy="5054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每阶段评分规则待定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2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自动化的约定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执行完一条指令，就执行下一条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为了记录执行到哪里，需要加入程序计数器</a:t>
            </a:r>
            <a:r>
              <a:rPr lang="en-US" altLang="zh-CN" dirty="0" smtClean="0"/>
              <a:t>PC</a:t>
            </a:r>
          </a:p>
          <a:p>
            <a:pPr lvl="1"/>
            <a:r>
              <a:rPr lang="zh-CN" altLang="en-US" dirty="0" smtClean="0"/>
              <a:t>存储程序计算机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84514" y="4958573"/>
            <a:ext cx="7036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smtClean="0">
                <a:latin typeface="+mj-ea"/>
                <a:ea typeface="+mj-ea"/>
              </a:rPr>
              <a:t>while (1) {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取出</a:t>
            </a:r>
            <a:r>
              <a:rPr lang="en-US" altLang="zh-CN" sz="2000" i="0" smtClean="0">
                <a:latin typeface="+mj-ea"/>
                <a:ea typeface="+mj-ea"/>
              </a:rPr>
              <a:t>PC</a:t>
            </a:r>
            <a:r>
              <a:rPr lang="zh-CN" altLang="en-US" sz="2000" i="0" smtClean="0">
                <a:latin typeface="+mj-ea"/>
                <a:ea typeface="+mj-ea"/>
              </a:rPr>
              <a:t>指向的指令</a:t>
            </a:r>
            <a:r>
              <a:rPr lang="en-US" altLang="zh-CN" sz="2000" i="0" smtClean="0">
                <a:latin typeface="+mj-ea"/>
                <a:ea typeface="+mj-ea"/>
              </a:rPr>
              <a:t>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执行这条指令</a:t>
            </a:r>
            <a:r>
              <a:rPr lang="en-US" altLang="zh-CN" sz="2000" i="0" smtClean="0">
                <a:latin typeface="+mj-ea"/>
                <a:ea typeface="+mj-ea"/>
              </a:rPr>
              <a:t>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更新</a:t>
            </a:r>
            <a:r>
              <a:rPr lang="en-US" altLang="zh-CN" sz="2000" i="0" smtClean="0">
                <a:latin typeface="+mj-ea"/>
                <a:ea typeface="+mj-ea"/>
              </a:rPr>
              <a:t>PC;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}</a:t>
            </a:r>
            <a:endParaRPr lang="en-US" altLang="zh-CN" sz="2000" i="0" dirty="0" smtClean="0">
              <a:latin typeface="+mj-ea"/>
              <a:ea typeface="+mj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11329" y="2935768"/>
            <a:ext cx="2664296" cy="1800200"/>
            <a:chOff x="4932040" y="3068960"/>
            <a:chExt cx="2664296" cy="1800200"/>
          </a:xfrm>
        </p:grpSpPr>
        <p:sp>
          <p:nvSpPr>
            <p:cNvPr id="40" name="圆角矩形 39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Adder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5652120" y="3717032"/>
              <a:ext cx="0" cy="48500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sp>
          <p:nvSpPr>
            <p:cNvPr id="47" name="圆角矩形 46"/>
            <p:cNvSpPr/>
            <p:nvPr/>
          </p:nvSpPr>
          <p:spPr>
            <a:xfrm>
              <a:off x="6867947" y="4202038"/>
              <a:ext cx="573732" cy="432048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PC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7235180" y="3717032"/>
              <a:ext cx="0" cy="465188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>
              <a:off x="7019156" y="3723693"/>
              <a:ext cx="0" cy="468052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214345" y="3332867"/>
            <a:ext cx="934185" cy="93418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取指令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rial" pitchFamily="34" charset="0"/>
              </a:rPr>
              <a:t>PC+1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388668" y="3332867"/>
            <a:ext cx="934185" cy="934185"/>
          </a:xfrm>
          <a:prstGeom prst="ellipse">
            <a:avLst/>
          </a:prstGeom>
          <a:solidFill>
            <a:srgbClr val="FFCC00"/>
          </a:solidFill>
          <a:ln w="28575" algn="ctr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执行指令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16200000" flipH="1">
            <a:off x="821941" y="3562858"/>
            <a:ext cx="292094" cy="349998"/>
          </a:xfrm>
          <a:prstGeom prst="downArrow">
            <a:avLst>
              <a:gd name="adj1" fmla="val 50000"/>
              <a:gd name="adj2" fmla="val 29956"/>
            </a:avLst>
          </a:prstGeom>
          <a:solidFill>
            <a:srgbClr val="FFFFFF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788821" y="4326780"/>
            <a:ext cx="2160464" cy="409188"/>
          </a:xfrm>
          <a:prstGeom prst="curvedUpArrow">
            <a:avLst>
              <a:gd name="adj1" fmla="val 105598"/>
              <a:gd name="adj2" fmla="val 211195"/>
              <a:gd name="adj3" fmla="val 33333"/>
            </a:avLst>
          </a:prstGeom>
          <a:solidFill>
            <a:srgbClr val="66FF33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 flipH="1">
            <a:off x="1681437" y="2938569"/>
            <a:ext cx="1984178" cy="349998"/>
          </a:xfrm>
          <a:prstGeom prst="curvedDownArrow">
            <a:avLst>
              <a:gd name="adj1" fmla="val 113382"/>
              <a:gd name="adj2" fmla="val 226765"/>
              <a:gd name="adj3" fmla="val 33333"/>
            </a:avLst>
          </a:prstGeom>
          <a:solidFill>
            <a:srgbClr val="CCFF66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58817" y="3929207"/>
            <a:ext cx="519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开始</a:t>
            </a:r>
          </a:p>
        </p:txBody>
      </p:sp>
      <p:sp>
        <p:nvSpPr>
          <p:cNvPr id="6" name="矩形 5"/>
          <p:cNvSpPr/>
          <p:nvPr/>
        </p:nvSpPr>
        <p:spPr>
          <a:xfrm>
            <a:off x="5291072" y="5290270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err="1"/>
              <a:t>IR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Mem</a:t>
            </a:r>
            <a:r>
              <a:rPr lang="en-US" altLang="zh-CN" dirty="0"/>
              <a:t>[PC++]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/>
    </p:bld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937</TotalTime>
  <Words>641</Words>
  <Application>Microsoft Office PowerPoint</Application>
  <PresentationFormat>全屏显示(4:3)</PresentationFormat>
  <Paragraphs>106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华文细黑</vt:lpstr>
      <vt:lpstr>宋体</vt:lpstr>
      <vt:lpstr>微软雅黑</vt:lpstr>
      <vt:lpstr>Arial</vt:lpstr>
      <vt:lpstr>Comic Sans MS</vt:lpstr>
      <vt:lpstr>Verdana</vt:lpstr>
      <vt:lpstr>Wingdings</vt:lpstr>
      <vt:lpstr>2_nordridesign</vt:lpstr>
      <vt:lpstr>1_nordridesign</vt:lpstr>
      <vt:lpstr>1_Profile</vt:lpstr>
      <vt:lpstr>PowerPoint 演示文稿</vt:lpstr>
      <vt:lpstr>准备工作</vt:lpstr>
      <vt:lpstr>指导检查教师</vt:lpstr>
      <vt:lpstr>纪律要求 </vt:lpstr>
      <vt:lpstr>成绩评定</vt:lpstr>
      <vt:lpstr>实验资源</vt:lpstr>
      <vt:lpstr>课设要求</vt:lpstr>
      <vt:lpstr>课程设计路径</vt:lpstr>
      <vt:lpstr>最简单的计算机 - 图灵机的自动化</vt:lpstr>
      <vt:lpstr>工具：Git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wsg</cp:lastModifiedBy>
  <cp:revision>1180</cp:revision>
  <dcterms:created xsi:type="dcterms:W3CDTF">2009-09-14T03:13:00Z</dcterms:created>
  <dcterms:modified xsi:type="dcterms:W3CDTF">2021-09-06T00:43:49Z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