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p>
            <a:r>
              <a:rPr lang="zh-CN" altLang="en-US" sz="2400"/>
              <a:t>Xmx、Xms、Xmn、Meta、DirectMemory、Xss 这些内存参数的关系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1908175" y="1871345"/>
            <a:ext cx="3300730" cy="156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97710" y="1976755"/>
            <a:ext cx="27152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堆内存 </a:t>
            </a:r>
            <a:r>
              <a:rPr lang="en-US" altLang="zh-CN" sz="1400">
                <a:solidFill>
                  <a:schemeClr val="bg1"/>
                </a:solidFill>
              </a:rPr>
              <a:t>Heap </a:t>
            </a:r>
            <a:r>
              <a:rPr lang="zh-CN" altLang="en-US" sz="1400">
                <a:solidFill>
                  <a:schemeClr val="bg1"/>
                </a:solidFill>
              </a:rPr>
              <a:t>（</a:t>
            </a:r>
            <a:r>
              <a:rPr lang="en-US" altLang="zh-CN" sz="1400">
                <a:solidFill>
                  <a:schemeClr val="bg1"/>
                </a:solidFill>
              </a:rPr>
              <a:t>Xms ~ Xmx</a:t>
            </a:r>
            <a:r>
              <a:rPr lang="zh-CN" altLang="en-US" sz="1400">
                <a:solidFill>
                  <a:schemeClr val="bg1"/>
                </a:solidFill>
              </a:rPr>
              <a:t>）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27015" y="1871345"/>
            <a:ext cx="3163570" cy="15690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492750" y="1976755"/>
            <a:ext cx="27152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非堆内存 </a:t>
            </a:r>
            <a:r>
              <a:rPr lang="en-US" altLang="zh-CN" sz="1400">
                <a:solidFill>
                  <a:schemeClr val="bg1"/>
                </a:solidFill>
              </a:rPr>
              <a:t>Non-Heap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56765" y="2407285"/>
            <a:ext cx="1499870" cy="8610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15185" y="2502535"/>
            <a:ext cx="2715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年轻代 </a:t>
            </a:r>
            <a:r>
              <a:rPr lang="en-US" altLang="zh-CN" sz="1200">
                <a:solidFill>
                  <a:schemeClr val="bg1"/>
                </a:solidFill>
              </a:rPr>
              <a:t>Young Gen</a:t>
            </a:r>
            <a:endParaRPr lang="en-US" altLang="zh-CN" sz="1200">
              <a:solidFill>
                <a:schemeClr val="bg1"/>
              </a:solidFill>
            </a:endParaRPr>
          </a:p>
          <a:p>
            <a:r>
              <a:rPr lang="en-US" altLang="zh-CN" sz="1200">
                <a:solidFill>
                  <a:schemeClr val="bg1"/>
                </a:solidFill>
              </a:rPr>
              <a:t>Xmn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68395" y="2407285"/>
            <a:ext cx="1301750" cy="8610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668395" y="2502535"/>
            <a:ext cx="2715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老年代 </a:t>
            </a:r>
            <a:r>
              <a:rPr lang="en-US" altLang="zh-CN" sz="1200">
                <a:solidFill>
                  <a:schemeClr val="bg1"/>
                </a:solidFill>
              </a:rPr>
              <a:t>Old Gen</a:t>
            </a:r>
            <a:endParaRPr lang="en-US" altLang="zh-CN" sz="1200">
              <a:solidFill>
                <a:schemeClr val="bg1"/>
              </a:solidFill>
            </a:endParaRPr>
          </a:p>
          <a:p>
            <a:r>
              <a:rPr lang="en-US" altLang="zh-CN" sz="1200">
                <a:solidFill>
                  <a:schemeClr val="bg1"/>
                </a:solidFill>
                <a:sym typeface="+mn-ea"/>
              </a:rPr>
              <a:t>Xms/Xmx - Xmn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92750" y="2416175"/>
            <a:ext cx="1043940" cy="8610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492750" y="2517775"/>
            <a:ext cx="2715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  <a:sym typeface="+mn-ea"/>
              </a:rPr>
              <a:t>元数据区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bg1"/>
                </a:solidFill>
                <a:sym typeface="+mn-ea"/>
              </a:rPr>
              <a:t>Metaspace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92515" y="1871980"/>
            <a:ext cx="2849245" cy="15690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35635" y="1871345"/>
            <a:ext cx="1136650" cy="15690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19455" y="1976755"/>
            <a:ext cx="27152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栈 </a:t>
            </a:r>
            <a:r>
              <a:rPr lang="en-US" altLang="zh-CN" sz="1400">
                <a:solidFill>
                  <a:schemeClr val="bg1"/>
                </a:solidFill>
              </a:rPr>
              <a:t>Stack 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8030" y="2407285"/>
            <a:ext cx="430530" cy="8610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19455" y="2519045"/>
            <a:ext cx="174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线程</a:t>
            </a:r>
            <a:endParaRPr lang="en-US" sz="1200">
              <a:solidFill>
                <a:schemeClr val="bg1"/>
              </a:solidFill>
            </a:endParaRPr>
          </a:p>
          <a:p>
            <a:r>
              <a:rPr lang="en-US" sz="1200">
                <a:solidFill>
                  <a:schemeClr val="bg1"/>
                </a:solidFill>
              </a:rPr>
              <a:t>Xss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832215" y="2407285"/>
            <a:ext cx="1242695" cy="869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841740" y="2502535"/>
            <a:ext cx="19075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  <a:sym typeface="+mn-ea"/>
              </a:rPr>
              <a:t>DirectMemory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832215" y="1976755"/>
            <a:ext cx="27152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堆外内存 Native内存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52895" y="2416175"/>
            <a:ext cx="1043940" cy="8610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652895" y="2517775"/>
            <a:ext cx="10934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chemeClr val="bg1"/>
                </a:solidFill>
                <a:sym typeface="+mn-ea"/>
              </a:rPr>
              <a:t>Code Cache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765415" y="2407285"/>
            <a:ext cx="577850" cy="8610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813040" y="2519045"/>
            <a:ext cx="664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chemeClr val="bg1"/>
                </a:solidFill>
                <a:sym typeface="+mn-ea"/>
              </a:rPr>
              <a:t>CCS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144125" y="2416175"/>
            <a:ext cx="1242695" cy="869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0144125" y="2519045"/>
            <a:ext cx="19075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其他本地内存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245870" y="2410460"/>
            <a:ext cx="430530" cy="8610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217295" y="2522220"/>
            <a:ext cx="174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线程</a:t>
            </a:r>
            <a:endParaRPr lang="en-US" sz="1200">
              <a:solidFill>
                <a:schemeClr val="bg1"/>
              </a:solidFill>
            </a:endParaRPr>
          </a:p>
          <a:p>
            <a:r>
              <a:rPr lang="en-US" sz="1200">
                <a:solidFill>
                  <a:schemeClr val="bg1"/>
                </a:solidFill>
              </a:rPr>
              <a:t>Xss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35635" y="4002405"/>
            <a:ext cx="59010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/>
              <a:t>Xms 设置堆内存的初始值</a:t>
            </a:r>
            <a:endParaRPr lang="zh-CN" altLang="en-US" sz="1400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/>
              <a:t>Xmx 设置堆内存的最大值</a:t>
            </a:r>
            <a:endParaRPr lang="zh-CN" altLang="en-US" sz="1400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/>
              <a:t>Xmn 设置堆内存中的年轻代的最大值</a:t>
            </a:r>
            <a:endParaRPr lang="zh-CN" altLang="en-US" sz="1400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/>
              <a:t>Meta 区不属于堆内存，归属为非堆</a:t>
            </a:r>
            <a:endParaRPr lang="zh-CN" altLang="en-US" sz="1400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/>
              <a:t>DirectMemory 直接内存，属于 JVM 内存中开辟出来的本地内存空间</a:t>
            </a:r>
            <a:endParaRPr lang="zh-CN" altLang="en-US" sz="1400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/>
              <a:t>Xss设置的是单个线程栈的最大空间</a:t>
            </a:r>
            <a:endParaRPr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6775450" y="4011295"/>
            <a:ext cx="5276215" cy="1922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1400">
                <a:sym typeface="+mn-ea"/>
              </a:rPr>
              <a:t>JVM进程空间中的内存一般来说包括以下这些部分</a:t>
            </a:r>
            <a:r>
              <a:rPr lang="zh-CN" altLang="en-US" sz="1400">
                <a:sym typeface="+mn-ea"/>
              </a:rPr>
              <a:t>：</a:t>
            </a:r>
            <a:endParaRPr lang="zh-CN" altLang="en-US" sz="1400">
              <a:sym typeface="+mn-ea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1400">
                <a:sym typeface="+mn-ea"/>
              </a:rPr>
              <a:t>堆内存(Xms ~ Xmx) = 年轻代(~Xmn) + 老年代</a:t>
            </a:r>
            <a:endParaRPr lang="zh-CN" altLang="en-US" sz="1400">
              <a:sym typeface="+mn-ea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1400">
                <a:sym typeface="+mn-ea"/>
              </a:rPr>
              <a:t>非堆 = Meta + CodeCache + ...</a:t>
            </a:r>
            <a:endParaRPr lang="zh-CN" altLang="en-US" sz="1400">
              <a:sym typeface="+mn-ea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1400">
                <a:sym typeface="+mn-ea"/>
              </a:rPr>
              <a:t>Native内存 = 直接内存 + Native + ...</a:t>
            </a:r>
            <a:endParaRPr lang="zh-CN" altLang="en-US" sz="1400">
              <a:sym typeface="+mn-ea"/>
            </a:endParaRPr>
          </a:p>
          <a:p>
            <a:pPr marL="285750" lvl="0" indent="-285750" algn="l"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1400">
                <a:sym typeface="+mn-ea"/>
              </a:rPr>
              <a:t>栈内存 = n * Xss</a:t>
            </a:r>
            <a:endParaRPr lang="zh-CN" altLang="en-US" sz="1400">
              <a:sym typeface="+mn-ea"/>
            </a:endParaRPr>
          </a:p>
          <a:p>
            <a:pPr marL="285750" lvl="0" indent="-285750" algn="l">
              <a:buFont typeface="Arial" panose="020B0604020202090204" pitchFamily="34" charset="0"/>
            </a:pPr>
            <a:endParaRPr lang="zh-CN" altLang="en-US" sz="14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WPS 演示</Application>
  <PresentationFormat>宽屏</PresentationFormat>
  <Paragraphs>47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jays</dc:creator>
  <cp:lastModifiedBy>jays</cp:lastModifiedBy>
  <cp:revision>5</cp:revision>
  <dcterms:created xsi:type="dcterms:W3CDTF">2021-05-09T16:03:35Z</dcterms:created>
  <dcterms:modified xsi:type="dcterms:W3CDTF">2021-05-09T16:03:35Z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