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Corbe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kh050m4gnk6iPbE0outjzVybq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7E79C1-BB3A-4AD5-B938-12D2D101162C}">
  <a:tblStyle styleId="{F47E79C1-BB3A-4AD5-B938-12D2D101162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11" Type="http://schemas.openxmlformats.org/officeDocument/2006/relationships/slide" Target="slides/slide6.xml"/><Relationship Id="rId22" Type="http://schemas.openxmlformats.org/officeDocument/2006/relationships/font" Target="fonts/Corbel-italic.fntdata"/><Relationship Id="rId10" Type="http://schemas.openxmlformats.org/officeDocument/2006/relationships/slide" Target="slides/slide5.xml"/><Relationship Id="rId21" Type="http://schemas.openxmlformats.org/officeDocument/2006/relationships/font" Target="fonts/Corbel-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orbel-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6b33dbfb7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126b33dbfb7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6b33dbfb7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26b33dbfb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6b33dbfb7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26b33dbfb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6b33dbfb7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26b33dbfb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6b33dbfb7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26b33dbfb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2"/>
          <p:cNvGrpSpPr/>
          <p:nvPr/>
        </p:nvGrpSpPr>
        <p:grpSpPr>
          <a:xfrm>
            <a:off x="546100" y="-4763"/>
            <a:ext cx="5014912" cy="6862763"/>
            <a:chOff x="2928938" y="-4763"/>
            <a:chExt cx="5014912" cy="6862763"/>
          </a:xfrm>
        </p:grpSpPr>
        <p:sp>
          <p:nvSpPr>
            <p:cNvPr id="24" name="Google Shape;24;p1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1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1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1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1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1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1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2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2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0" name="Google Shape;90;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2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6" name="Google Shape;96;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1" name="Google Shape;101;p2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2" name="Google Shape;102;p2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4" name="Google Shape;104;p2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5" name="Google Shape;105;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2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2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6" name="Google Shape;116;p2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7" name="Google Shape;117;p2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9" name="Google Shape;119;p2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0" name="Google Shape;120;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2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6" name="Google Shape;126;p2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 name="Google Shape;127;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3" name="Google Shape;133;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38" name="Google Shape;38;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4" name="Google Shape;44;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0" name="Google Shape;50;p1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1" name="Google Shape;51;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7" name="Google Shape;57;p1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8" name="Google Shape;58;p1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9" name="Google Shape;59;p1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0" name="Google Shape;60;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5" name="Google Shape;75;p1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6" name="Google Shape;76;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2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3" name="Google Shape;83;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1"/>
          <p:cNvGrpSpPr/>
          <p:nvPr/>
        </p:nvGrpSpPr>
        <p:grpSpPr>
          <a:xfrm>
            <a:off x="150812" y="0"/>
            <a:ext cx="2436813" cy="6858001"/>
            <a:chOff x="1320800" y="0"/>
            <a:chExt cx="2436813" cy="6858001"/>
          </a:xfrm>
        </p:grpSpPr>
        <p:sp>
          <p:nvSpPr>
            <p:cNvPr id="11" name="Google Shape;11;p1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glassdoo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
          <p:cNvSpPr txBox="1"/>
          <p:nvPr>
            <p:ph type="ctrTitle"/>
          </p:nvPr>
        </p:nvSpPr>
        <p:spPr>
          <a:xfrm>
            <a:off x="2244436" y="1380069"/>
            <a:ext cx="9531928" cy="223596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orbel"/>
              <a:buNone/>
            </a:pPr>
            <a:r>
              <a:rPr lang="en-US" sz="5400"/>
              <a:t>Analysis of Data Science Career</a:t>
            </a:r>
            <a:endParaRPr/>
          </a:p>
        </p:txBody>
      </p:sp>
      <p:sp>
        <p:nvSpPr>
          <p:cNvPr id="147" name="Google Shape;147;p1"/>
          <p:cNvSpPr txBox="1"/>
          <p:nvPr>
            <p:ph idx="1" type="subTitle"/>
          </p:nvPr>
        </p:nvSpPr>
        <p:spPr>
          <a:xfrm>
            <a:off x="4788719" y="4669753"/>
            <a:ext cx="6987645" cy="138853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3045"/>
              <a:buNone/>
            </a:pPr>
            <a:r>
              <a:rPr b="1" lang="en-US"/>
              <a:t>Jongsoo Han</a:t>
            </a:r>
            <a:endParaRPr/>
          </a:p>
          <a:p>
            <a:pPr indent="0" lvl="0" marL="0" rtl="0" algn="r">
              <a:lnSpc>
                <a:spcPct val="100000"/>
              </a:lnSpc>
              <a:spcBef>
                <a:spcPts val="1020"/>
              </a:spcBef>
              <a:spcAft>
                <a:spcPts val="0"/>
              </a:spcAft>
              <a:buSzPts val="3045"/>
              <a:buNone/>
            </a:pPr>
            <a:r>
              <a:rPr b="1" lang="en-US"/>
              <a:t>Heon Park</a:t>
            </a:r>
            <a:endParaRPr/>
          </a:p>
        </p:txBody>
      </p:sp>
      <p:sp>
        <p:nvSpPr>
          <p:cNvPr id="148" name="Google Shape;148;p1"/>
          <p:cNvSpPr txBox="1"/>
          <p:nvPr/>
        </p:nvSpPr>
        <p:spPr>
          <a:xfrm>
            <a:off x="8747941" y="488373"/>
            <a:ext cx="6062568" cy="43641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186C3"/>
              </a:buClr>
              <a:buSzPts val="2610"/>
              <a:buFont typeface="Arial"/>
              <a:buNone/>
            </a:pPr>
            <a:r>
              <a:rPr b="1" i="0" lang="en-US" sz="1800" u="none" cap="none" strike="noStrike">
                <a:solidFill>
                  <a:schemeClr val="dk1"/>
                </a:solidFill>
                <a:latin typeface="Corbel"/>
                <a:ea typeface="Corbel"/>
                <a:cs typeface="Corbel"/>
                <a:sym typeface="Corbel"/>
              </a:rPr>
              <a:t>MSDS 597 Final Presentation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6b33dbfb7_0_23"/>
          <p:cNvSpPr txBox="1"/>
          <p:nvPr>
            <p:ph type="title"/>
          </p:nvPr>
        </p:nvSpPr>
        <p:spPr>
          <a:xfrm>
            <a:off x="1484310" y="713509"/>
            <a:ext cx="4611600" cy="96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orbel"/>
              <a:buNone/>
            </a:pPr>
            <a:r>
              <a:rPr b="1" lang="en-US" sz="3200" u="sng"/>
              <a:t>Exploratory Data Analysis</a:t>
            </a:r>
            <a:endParaRPr/>
          </a:p>
        </p:txBody>
      </p:sp>
      <p:sp>
        <p:nvSpPr>
          <p:cNvPr id="209" name="Google Shape;209;g126b33dbfb7_0_23"/>
          <p:cNvSpPr txBox="1"/>
          <p:nvPr>
            <p:ph idx="1" type="body"/>
          </p:nvPr>
        </p:nvSpPr>
        <p:spPr>
          <a:xfrm>
            <a:off x="7301453" y="1513313"/>
            <a:ext cx="4713300" cy="4023300"/>
          </a:xfrm>
          <a:prstGeom prst="rect">
            <a:avLst/>
          </a:prstGeom>
          <a:noFill/>
          <a:ln>
            <a:noFill/>
          </a:ln>
        </p:spPr>
        <p:txBody>
          <a:bodyPr anchorCtr="0" anchor="t" bIns="45700" lIns="91425" spcFirstLastPara="1" rIns="91425" wrap="square" tIns="45700">
            <a:noAutofit/>
          </a:bodyPr>
          <a:lstStyle/>
          <a:p>
            <a:pPr indent="-144145" lvl="0" marL="169862" rtl="0" algn="l">
              <a:lnSpc>
                <a:spcPct val="90000"/>
              </a:lnSpc>
              <a:spcBef>
                <a:spcPts val="1000"/>
              </a:spcBef>
              <a:spcAft>
                <a:spcPts val="0"/>
              </a:spcAft>
              <a:buClr>
                <a:schemeClr val="dk1"/>
              </a:buClr>
              <a:buSzPts val="1600"/>
              <a:buChar char="•"/>
            </a:pPr>
            <a:r>
              <a:rPr lang="en-US" sz="1600"/>
              <a:t>Biotech &amp; Pharmaceuticals Industry has maximum number of jobs followed by Insurance carriers.</a:t>
            </a:r>
            <a:endParaRPr sz="1600"/>
          </a:p>
          <a:p>
            <a:pPr indent="-144145" lvl="0" marL="169862" rtl="0" algn="l">
              <a:lnSpc>
                <a:spcPct val="90000"/>
              </a:lnSpc>
              <a:spcBef>
                <a:spcPts val="1000"/>
              </a:spcBef>
              <a:spcAft>
                <a:spcPts val="0"/>
              </a:spcAft>
              <a:buClr>
                <a:schemeClr val="dk1"/>
              </a:buClr>
              <a:buSzPts val="1600"/>
              <a:buChar char="•"/>
            </a:pPr>
            <a:r>
              <a:rPr lang="en-US" sz="1600"/>
              <a:t>IT industry has fewer jobs for data science related roles.</a:t>
            </a:r>
            <a:endParaRPr sz="1600"/>
          </a:p>
          <a:p>
            <a:pPr indent="-144145" lvl="0" marL="169862" rtl="0" algn="l">
              <a:lnSpc>
                <a:spcPct val="90000"/>
              </a:lnSpc>
              <a:spcBef>
                <a:spcPts val="1000"/>
              </a:spcBef>
              <a:spcAft>
                <a:spcPts val="0"/>
              </a:spcAft>
              <a:buClr>
                <a:schemeClr val="dk1"/>
              </a:buClr>
              <a:buSzPts val="1600"/>
              <a:buChar char="•"/>
            </a:pPr>
            <a:r>
              <a:rPr lang="en-US" sz="1600"/>
              <a:t>More than 65% data science related jobs lie in top 10 industries.</a:t>
            </a:r>
            <a:endParaRPr sz="1600"/>
          </a:p>
          <a:p>
            <a:pPr indent="-144145" lvl="0" marL="169862" rtl="0" algn="l">
              <a:lnSpc>
                <a:spcPct val="90000"/>
              </a:lnSpc>
              <a:spcBef>
                <a:spcPts val="1000"/>
              </a:spcBef>
              <a:spcAft>
                <a:spcPts val="0"/>
              </a:spcAft>
              <a:buClr>
                <a:schemeClr val="dk1"/>
              </a:buClr>
              <a:buSzPts val="1600"/>
              <a:buChar char="•"/>
            </a:pPr>
            <a:r>
              <a:rPr lang="en-US" sz="1600"/>
              <a:t>For this dataset, Biotech &amp; Pharmaceuticals Industry has twice the amount of jobs compared to IT services industry.</a:t>
            </a:r>
            <a:endParaRPr sz="1600"/>
          </a:p>
        </p:txBody>
      </p:sp>
      <p:pic>
        <p:nvPicPr>
          <p:cNvPr id="210" name="Google Shape;210;g126b33dbfb7_0_23"/>
          <p:cNvPicPr preferRelativeResize="0"/>
          <p:nvPr/>
        </p:nvPicPr>
        <p:blipFill rotWithShape="1">
          <a:blip r:embed="rId3">
            <a:alphaModFix/>
          </a:blip>
          <a:srcRect b="0" l="0" r="0" t="0"/>
          <a:stretch/>
        </p:blipFill>
        <p:spPr>
          <a:xfrm>
            <a:off x="1484310" y="1600200"/>
            <a:ext cx="5486400" cy="36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26b33dbfb7_0_34"/>
          <p:cNvSpPr txBox="1"/>
          <p:nvPr>
            <p:ph type="title"/>
          </p:nvPr>
        </p:nvSpPr>
        <p:spPr>
          <a:xfrm>
            <a:off x="1484310" y="713509"/>
            <a:ext cx="4611600" cy="96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orbel"/>
              <a:buNone/>
            </a:pPr>
            <a:r>
              <a:rPr b="1" lang="en-US" sz="3200" u="sng"/>
              <a:t>Exploratory Data Analysis</a:t>
            </a:r>
            <a:endParaRPr/>
          </a:p>
        </p:txBody>
      </p:sp>
      <p:sp>
        <p:nvSpPr>
          <p:cNvPr id="216" name="Google Shape;216;g126b33dbfb7_0_34"/>
          <p:cNvSpPr txBox="1"/>
          <p:nvPr>
            <p:ph idx="1" type="body"/>
          </p:nvPr>
        </p:nvSpPr>
        <p:spPr>
          <a:xfrm>
            <a:off x="7299322" y="1600200"/>
            <a:ext cx="4554748" cy="4023300"/>
          </a:xfrm>
          <a:prstGeom prst="rect">
            <a:avLst/>
          </a:prstGeom>
          <a:noFill/>
          <a:ln>
            <a:noFill/>
          </a:ln>
        </p:spPr>
        <p:txBody>
          <a:bodyPr anchorCtr="0" anchor="t" bIns="45700" lIns="91425" spcFirstLastPara="1" rIns="91425" wrap="square" tIns="45700">
            <a:normAutofit/>
          </a:bodyPr>
          <a:lstStyle/>
          <a:p>
            <a:pPr indent="-144145" lvl="0" marL="169862" rtl="0" algn="l">
              <a:lnSpc>
                <a:spcPct val="100000"/>
              </a:lnSpc>
              <a:spcBef>
                <a:spcPts val="1000"/>
              </a:spcBef>
              <a:spcAft>
                <a:spcPts val="0"/>
              </a:spcAft>
              <a:buClr>
                <a:schemeClr val="dk1"/>
              </a:buClr>
              <a:buSzPts val="1600"/>
              <a:buChar char="•"/>
            </a:pPr>
            <a:r>
              <a:rPr lang="en-US" sz="1600"/>
              <a:t>There are total 342 companies in the dataset. This is why there is less number of job postings by each company.</a:t>
            </a:r>
            <a:endParaRPr sz="1600"/>
          </a:p>
          <a:p>
            <a:pPr indent="-144145" lvl="0" marL="169862" rtl="0" algn="l">
              <a:lnSpc>
                <a:spcPct val="100000"/>
              </a:lnSpc>
              <a:spcBef>
                <a:spcPts val="1000"/>
              </a:spcBef>
              <a:spcAft>
                <a:spcPts val="0"/>
              </a:spcAft>
              <a:buClr>
                <a:schemeClr val="dk1"/>
              </a:buClr>
              <a:buSzPts val="1600"/>
              <a:buChar char="•"/>
            </a:pPr>
            <a:r>
              <a:rPr lang="en-US" sz="1600"/>
              <a:t>Reynolds American, MassMutrual and Takeda Pharmaceuticals company tops the list with 14 job postings related to data science.</a:t>
            </a:r>
            <a:endParaRPr sz="1600"/>
          </a:p>
          <a:p>
            <a:pPr indent="-144145" lvl="0" marL="169862" rtl="0" algn="l">
              <a:lnSpc>
                <a:spcPct val="100000"/>
              </a:lnSpc>
              <a:spcBef>
                <a:spcPts val="1000"/>
              </a:spcBef>
              <a:spcAft>
                <a:spcPts val="0"/>
              </a:spcAft>
              <a:buClr>
                <a:schemeClr val="dk1"/>
              </a:buClr>
              <a:buSzPts val="1600"/>
              <a:buChar char="•"/>
            </a:pPr>
            <a:r>
              <a:rPr lang="en-US" sz="1600"/>
              <a:t>We find that a Pharmaceutical Industry is leading with the most number of job postings, we see the same trend here as well</a:t>
            </a:r>
            <a:endParaRPr sz="1600"/>
          </a:p>
        </p:txBody>
      </p:sp>
      <p:pic>
        <p:nvPicPr>
          <p:cNvPr id="217" name="Google Shape;217;g126b33dbfb7_0_34"/>
          <p:cNvPicPr preferRelativeResize="0"/>
          <p:nvPr/>
        </p:nvPicPr>
        <p:blipFill rotWithShape="1">
          <a:blip r:embed="rId3">
            <a:alphaModFix/>
          </a:blip>
          <a:srcRect b="0" l="0" r="0" t="0"/>
          <a:stretch/>
        </p:blipFill>
        <p:spPr>
          <a:xfrm>
            <a:off x="1484310" y="1600200"/>
            <a:ext cx="5486400"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26b33dbfb7_0_13"/>
          <p:cNvSpPr txBox="1"/>
          <p:nvPr>
            <p:ph type="title"/>
          </p:nvPr>
        </p:nvSpPr>
        <p:spPr>
          <a:xfrm>
            <a:off x="1484310" y="713509"/>
            <a:ext cx="4611600" cy="96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orbel"/>
              <a:buNone/>
            </a:pPr>
            <a:r>
              <a:rPr b="1" lang="en-US" sz="3200" u="sng"/>
              <a:t>Exploratory Data Analysis</a:t>
            </a:r>
            <a:endParaRPr/>
          </a:p>
        </p:txBody>
      </p:sp>
      <p:sp>
        <p:nvSpPr>
          <p:cNvPr id="223" name="Google Shape;223;g126b33dbfb7_0_13"/>
          <p:cNvSpPr txBox="1"/>
          <p:nvPr>
            <p:ph idx="1" type="body"/>
          </p:nvPr>
        </p:nvSpPr>
        <p:spPr>
          <a:xfrm>
            <a:off x="6647577" y="1676500"/>
            <a:ext cx="4848000" cy="3657600"/>
          </a:xfrm>
          <a:prstGeom prst="rect">
            <a:avLst/>
          </a:prstGeom>
          <a:noFill/>
          <a:ln>
            <a:noFill/>
          </a:ln>
        </p:spPr>
        <p:txBody>
          <a:bodyPr anchorCtr="0" anchor="t" bIns="45700" lIns="91425" spcFirstLastPara="1" rIns="91425" wrap="square" tIns="45700">
            <a:normAutofit/>
          </a:bodyPr>
          <a:lstStyle/>
          <a:p>
            <a:pPr indent="-144145" lvl="0" marL="169862" rtl="0" algn="l">
              <a:lnSpc>
                <a:spcPct val="90000"/>
              </a:lnSpc>
              <a:spcBef>
                <a:spcPts val="1000"/>
              </a:spcBef>
              <a:spcAft>
                <a:spcPts val="0"/>
              </a:spcAft>
              <a:buClr>
                <a:schemeClr val="dk1"/>
              </a:buClr>
              <a:buSzPts val="1600"/>
              <a:buChar char="•"/>
            </a:pPr>
            <a:r>
              <a:rPr lang="en-US" sz="1600"/>
              <a:t>Most of the companies has mentioned Masters degree in their job descriptions.</a:t>
            </a:r>
            <a:endParaRPr/>
          </a:p>
          <a:p>
            <a:pPr indent="-144145" lvl="0" marL="169862" rtl="0" algn="l">
              <a:lnSpc>
                <a:spcPct val="90000"/>
              </a:lnSpc>
              <a:spcBef>
                <a:spcPts val="1000"/>
              </a:spcBef>
              <a:spcAft>
                <a:spcPts val="0"/>
              </a:spcAft>
              <a:buClr>
                <a:schemeClr val="dk1"/>
              </a:buClr>
              <a:buSzPts val="1600"/>
              <a:buChar char="•"/>
            </a:pPr>
            <a:r>
              <a:rPr lang="en-US" sz="1600"/>
              <a:t>For companies that mentioned a PhD degree in their job description, they offered much highest average annual salary as compared to Masters.</a:t>
            </a:r>
            <a:endParaRPr sz="1600"/>
          </a:p>
        </p:txBody>
      </p:sp>
      <p:pic>
        <p:nvPicPr>
          <p:cNvPr id="224" name="Google Shape;224;g126b33dbfb7_0_13"/>
          <p:cNvPicPr preferRelativeResize="0"/>
          <p:nvPr/>
        </p:nvPicPr>
        <p:blipFill rotWithShape="1">
          <a:blip r:embed="rId3">
            <a:alphaModFix/>
          </a:blip>
          <a:srcRect b="0" l="0" r="0" t="0"/>
          <a:stretch/>
        </p:blipFill>
        <p:spPr>
          <a:xfrm>
            <a:off x="1484310" y="1676509"/>
            <a:ext cx="4757464" cy="2961752"/>
          </a:xfrm>
          <a:prstGeom prst="rect">
            <a:avLst/>
          </a:prstGeom>
          <a:noFill/>
          <a:ln>
            <a:noFill/>
          </a:ln>
        </p:spPr>
      </p:pic>
      <p:pic>
        <p:nvPicPr>
          <p:cNvPr id="225" name="Google Shape;225;g126b33dbfb7_0_13"/>
          <p:cNvPicPr preferRelativeResize="0"/>
          <p:nvPr/>
        </p:nvPicPr>
        <p:blipFill rotWithShape="1">
          <a:blip r:embed="rId4">
            <a:alphaModFix/>
          </a:blip>
          <a:srcRect b="0" l="0" r="0" t="0"/>
          <a:stretch/>
        </p:blipFill>
        <p:spPr>
          <a:xfrm>
            <a:off x="1484310" y="4809751"/>
            <a:ext cx="2747475" cy="115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1484310" y="713509"/>
            <a:ext cx="4611600" cy="96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Corbel"/>
              <a:buNone/>
            </a:pPr>
            <a:r>
              <a:rPr b="1" lang="en-US" sz="3200" u="sng"/>
              <a:t>Summary</a:t>
            </a:r>
            <a:endParaRPr/>
          </a:p>
        </p:txBody>
      </p:sp>
      <p:sp>
        <p:nvSpPr>
          <p:cNvPr id="231" name="Google Shape;231;p8"/>
          <p:cNvSpPr txBox="1"/>
          <p:nvPr>
            <p:ph idx="1" type="body"/>
          </p:nvPr>
        </p:nvSpPr>
        <p:spPr>
          <a:xfrm>
            <a:off x="1484310" y="1600200"/>
            <a:ext cx="9374190" cy="3657600"/>
          </a:xfrm>
          <a:prstGeom prst="rect">
            <a:avLst/>
          </a:prstGeom>
          <a:noFill/>
          <a:ln>
            <a:noFill/>
          </a:ln>
        </p:spPr>
        <p:txBody>
          <a:bodyPr anchorCtr="0" anchor="t" bIns="45700" lIns="91425" spcFirstLastPara="1" rIns="91425" wrap="square" tIns="45700">
            <a:normAutofit/>
          </a:bodyPr>
          <a:lstStyle/>
          <a:p>
            <a:pPr indent="-144145" lvl="0" marL="169862" rtl="0" algn="l">
              <a:lnSpc>
                <a:spcPct val="90000"/>
              </a:lnSpc>
              <a:spcBef>
                <a:spcPts val="1000"/>
              </a:spcBef>
              <a:spcAft>
                <a:spcPts val="0"/>
              </a:spcAft>
              <a:buClr>
                <a:schemeClr val="dk1"/>
              </a:buClr>
              <a:buSzPts val="1800"/>
              <a:buChar char="•"/>
            </a:pPr>
            <a:r>
              <a:rPr lang="en-US" sz="1800"/>
              <a:t>We were able to find many interesting results from this analysis such as which state’s average salary is highest and lowest, and also which industry have most job posting related to Data Science. </a:t>
            </a:r>
            <a:endParaRPr/>
          </a:p>
          <a:p>
            <a:pPr indent="-144145" lvl="0" marL="169862" rtl="0" algn="l">
              <a:lnSpc>
                <a:spcPct val="90000"/>
              </a:lnSpc>
              <a:spcBef>
                <a:spcPts val="1000"/>
              </a:spcBef>
              <a:spcAft>
                <a:spcPts val="0"/>
              </a:spcAft>
              <a:buClr>
                <a:schemeClr val="dk1"/>
              </a:buClr>
              <a:buSzPts val="1800"/>
              <a:buChar char="•"/>
            </a:pPr>
            <a:r>
              <a:rPr lang="en-US" sz="1800"/>
              <a:t>One interesting issue that was quite surprising is that we found no correlation between company size/revenue and salary. It seems that salary is more correlated to a specific geography and degree.</a:t>
            </a:r>
            <a:endParaRPr sz="1800"/>
          </a:p>
          <a:p>
            <a:pPr indent="-144145" lvl="0" marL="169862" rtl="0" algn="l">
              <a:lnSpc>
                <a:spcPct val="90000"/>
              </a:lnSpc>
              <a:spcBef>
                <a:spcPts val="1000"/>
              </a:spcBef>
              <a:spcAft>
                <a:spcPts val="0"/>
              </a:spcAft>
              <a:buClr>
                <a:schemeClr val="dk1"/>
              </a:buClr>
              <a:buSzPts val="1800"/>
              <a:buChar char="•"/>
            </a:pPr>
            <a:r>
              <a:rPr lang="en-US" sz="1800"/>
              <a:t>Having</a:t>
            </a:r>
            <a:r>
              <a:rPr lang="en-US" sz="1800"/>
              <a:t> conducted this analytical</a:t>
            </a:r>
            <a:r>
              <a:rPr lang="en-US" sz="1800"/>
              <a:t> review of the datasets from Glassdoor, we were able to examine one of the most importing decisioning </a:t>
            </a:r>
            <a:r>
              <a:rPr lang="en-US" sz="1800"/>
              <a:t>factor</a:t>
            </a:r>
            <a:r>
              <a:rPr lang="en-US" sz="1800"/>
              <a:t> in job requisitions which is the salary. </a:t>
            </a:r>
            <a:endParaRPr sz="1800"/>
          </a:p>
          <a:p>
            <a:pPr indent="-144145" lvl="0" marL="169862" rtl="0" algn="l">
              <a:lnSpc>
                <a:spcPct val="90000"/>
              </a:lnSpc>
              <a:spcBef>
                <a:spcPts val="1000"/>
              </a:spcBef>
              <a:spcAft>
                <a:spcPts val="0"/>
              </a:spcAft>
              <a:buClr>
                <a:schemeClr val="dk1"/>
              </a:buClr>
              <a:buSzPts val="1800"/>
              <a:buChar char="•"/>
            </a:pPr>
            <a:r>
              <a:rPr lang="en-US" sz="1800"/>
              <a:t>We also could correlate this analysis to  the expectations of the company from a data science employee. </a:t>
            </a:r>
            <a:endParaRPr sz="1800"/>
          </a:p>
          <a:p>
            <a:pPr indent="-144145" lvl="0" marL="169862" rtl="0" algn="l">
              <a:lnSpc>
                <a:spcPct val="90000"/>
              </a:lnSpc>
              <a:spcBef>
                <a:spcPts val="1000"/>
              </a:spcBef>
              <a:spcAft>
                <a:spcPts val="0"/>
              </a:spcAft>
              <a:buClr>
                <a:schemeClr val="dk1"/>
              </a:buClr>
              <a:buSzPts val="1800"/>
              <a:buChar char="•"/>
            </a:pPr>
            <a:r>
              <a:rPr lang="en-US" sz="1800"/>
              <a:t>A</a:t>
            </a:r>
            <a:r>
              <a:rPr lang="en-US" sz="1800"/>
              <a:t>s prospective candidates in Data Science industry, </a:t>
            </a:r>
            <a:r>
              <a:rPr lang="en-US" sz="1800"/>
              <a:t>This project </a:t>
            </a:r>
            <a:r>
              <a:rPr lang="en-US" sz="1800"/>
              <a:t>exercise</a:t>
            </a:r>
            <a:r>
              <a:rPr lang="en-US" sz="1800"/>
              <a:t> has helped us to gain </a:t>
            </a:r>
            <a:r>
              <a:rPr lang="en-US" sz="1800"/>
              <a:t>understanding around the various components in the current job market.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type="ctrTitle"/>
          </p:nvPr>
        </p:nvSpPr>
        <p:spPr>
          <a:xfrm>
            <a:off x="2244436" y="1380069"/>
            <a:ext cx="9531928" cy="223596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orbel"/>
              <a:buNone/>
            </a:pPr>
            <a:r>
              <a:rPr lang="en-US" sz="5400"/>
              <a:t>Thank you</a:t>
            </a:r>
            <a:endParaRPr/>
          </a:p>
        </p:txBody>
      </p:sp>
      <p:sp>
        <p:nvSpPr>
          <p:cNvPr id="237" name="Google Shape;237;p10"/>
          <p:cNvSpPr txBox="1"/>
          <p:nvPr/>
        </p:nvSpPr>
        <p:spPr>
          <a:xfrm>
            <a:off x="8747941" y="488373"/>
            <a:ext cx="6062568" cy="43641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186C3"/>
              </a:buClr>
              <a:buSzPts val="2610"/>
              <a:buFont typeface="Arial"/>
              <a:buNone/>
            </a:pPr>
            <a:r>
              <a:t/>
            </a:r>
            <a:endParaRPr b="1" i="0" sz="1800" u="none" cap="none" strike="noStrike">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1484310" y="713509"/>
            <a:ext cx="4126780" cy="96289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Corbel"/>
              <a:buNone/>
            </a:pPr>
            <a:r>
              <a:rPr b="1" lang="en-US" sz="3200" u="sng"/>
              <a:t>Table of Contents</a:t>
            </a:r>
            <a:endParaRPr/>
          </a:p>
        </p:txBody>
      </p:sp>
      <p:sp>
        <p:nvSpPr>
          <p:cNvPr id="154" name="Google Shape;154;p2"/>
          <p:cNvSpPr txBox="1"/>
          <p:nvPr>
            <p:ph idx="1" type="body"/>
          </p:nvPr>
        </p:nvSpPr>
        <p:spPr>
          <a:xfrm>
            <a:off x="1484310" y="1676400"/>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Introduction</a:t>
            </a:r>
            <a:endParaRPr/>
          </a:p>
          <a:p>
            <a:pPr indent="-285750" lvl="0" marL="285750" rtl="0" algn="l">
              <a:lnSpc>
                <a:spcPct val="100000"/>
              </a:lnSpc>
              <a:spcBef>
                <a:spcPts val="1080"/>
              </a:spcBef>
              <a:spcAft>
                <a:spcPts val="0"/>
              </a:spcAft>
              <a:buSzPts val="3480"/>
              <a:buChar char="•"/>
            </a:pPr>
            <a:r>
              <a:rPr lang="en-US"/>
              <a:t>Dataset</a:t>
            </a:r>
            <a:endParaRPr/>
          </a:p>
          <a:p>
            <a:pPr indent="-285750" lvl="0" marL="285750" rtl="0" algn="l">
              <a:lnSpc>
                <a:spcPct val="100000"/>
              </a:lnSpc>
              <a:spcBef>
                <a:spcPts val="1080"/>
              </a:spcBef>
              <a:spcAft>
                <a:spcPts val="0"/>
              </a:spcAft>
              <a:buSzPts val="3480"/>
              <a:buChar char="•"/>
            </a:pPr>
            <a:r>
              <a:rPr lang="en-US"/>
              <a:t>Exploratory Data Analysis</a:t>
            </a:r>
            <a:endParaRPr/>
          </a:p>
          <a:p>
            <a:pPr indent="-285750" lvl="0" marL="285750" rtl="0" algn="l">
              <a:lnSpc>
                <a:spcPct val="100000"/>
              </a:lnSpc>
              <a:spcBef>
                <a:spcPts val="1080"/>
              </a:spcBef>
              <a:spcAft>
                <a:spcPts val="0"/>
              </a:spcAft>
              <a:buSzPts val="3480"/>
              <a:buChar char="•"/>
            </a:pPr>
            <a:r>
              <a:rPr lang="en-US"/>
              <a:t>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1484310" y="713509"/>
            <a:ext cx="4126780" cy="96289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Corbel"/>
              <a:buNone/>
            </a:pPr>
            <a:r>
              <a:rPr b="1" lang="en-US" sz="3200" u="sng"/>
              <a:t>Introduction</a:t>
            </a:r>
            <a:endParaRPr/>
          </a:p>
        </p:txBody>
      </p:sp>
      <p:sp>
        <p:nvSpPr>
          <p:cNvPr id="160" name="Google Shape;160;p3"/>
          <p:cNvSpPr txBox="1"/>
          <p:nvPr>
            <p:ph idx="1" type="body"/>
          </p:nvPr>
        </p:nvSpPr>
        <p:spPr>
          <a:xfrm>
            <a:off x="1484311" y="1676400"/>
            <a:ext cx="7160926" cy="31242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900"/>
              <a:buNone/>
            </a:pPr>
            <a:r>
              <a:rPr lang="en-US" sz="2000"/>
              <a:t>With the increased demand on career opportunity for Data Scientist, we would explore this dataset in order to provide the readers with the understanding/overview of the data science career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1484310" y="713509"/>
            <a:ext cx="4126780" cy="96289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Corbel"/>
              <a:buNone/>
            </a:pPr>
            <a:r>
              <a:rPr b="1" lang="en-US" sz="3200" u="sng"/>
              <a:t>Dataset</a:t>
            </a:r>
            <a:endParaRPr/>
          </a:p>
        </p:txBody>
      </p:sp>
      <p:sp>
        <p:nvSpPr>
          <p:cNvPr id="166" name="Google Shape;166;p4"/>
          <p:cNvSpPr txBox="1"/>
          <p:nvPr>
            <p:ph idx="1" type="body"/>
          </p:nvPr>
        </p:nvSpPr>
        <p:spPr>
          <a:xfrm>
            <a:off x="1484311" y="1676400"/>
            <a:ext cx="4611689" cy="42810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900"/>
              <a:buNone/>
            </a:pPr>
            <a:r>
              <a:rPr lang="en-US" sz="2000"/>
              <a:t>The dataset is available at Kaggle, and this dataset was extracted by scrapping the job postings related to the position of 'Data Scientist' from </a:t>
            </a:r>
            <a:r>
              <a:rPr lang="en-US" sz="2000" u="sng">
                <a:solidFill>
                  <a:schemeClr val="hlink"/>
                </a:solidFill>
                <a:hlinkClick r:id="rId3"/>
              </a:rPr>
              <a:t>www.glassdoor.com</a:t>
            </a:r>
            <a:r>
              <a:rPr lang="en-US" sz="2000"/>
              <a:t>.</a:t>
            </a:r>
            <a:endParaRPr/>
          </a:p>
          <a:p>
            <a:pPr indent="0" lvl="0" marL="0" rtl="0" algn="l">
              <a:lnSpc>
                <a:spcPct val="100000"/>
              </a:lnSpc>
              <a:spcBef>
                <a:spcPts val="1000"/>
              </a:spcBef>
              <a:spcAft>
                <a:spcPts val="0"/>
              </a:spcAft>
              <a:buSzPts val="2900"/>
              <a:buNone/>
            </a:pPr>
            <a:r>
              <a:rPr lang="en-US" sz="2000"/>
              <a:t>The dataset contains information about the minimum salary, maximum salary, average salary, job description, age of the company in years, etc.</a:t>
            </a:r>
            <a:endParaRPr/>
          </a:p>
          <a:p>
            <a:pPr indent="0" lvl="0" marL="0" rtl="0" algn="l">
              <a:lnSpc>
                <a:spcPct val="100000"/>
              </a:lnSpc>
              <a:spcBef>
                <a:spcPts val="1000"/>
              </a:spcBef>
              <a:spcAft>
                <a:spcPts val="0"/>
              </a:spcAft>
              <a:buSzPts val="2900"/>
              <a:buNone/>
            </a:pPr>
            <a:r>
              <a:rPr lang="en-US" sz="2000"/>
              <a:t>(</a:t>
            </a:r>
            <a:r>
              <a:rPr i="1" lang="en-US" sz="1800">
                <a:latin typeface="Times New Roman"/>
                <a:ea typeface="Times New Roman"/>
                <a:cs typeface="Times New Roman"/>
                <a:sym typeface="Times New Roman"/>
              </a:rPr>
              <a:t>https://www.kaggle.com/datasets/nikhilbhathi/data-scientist-salary-us-glassdoor</a:t>
            </a:r>
            <a:r>
              <a:rPr lang="en-US" sz="1800">
                <a:latin typeface="Times New Roman"/>
                <a:ea typeface="Times New Roman"/>
                <a:cs typeface="Times New Roman"/>
                <a:sym typeface="Times New Roman"/>
              </a:rPr>
              <a:t>)</a:t>
            </a:r>
            <a:endParaRPr sz="1800">
              <a:latin typeface="Calibri"/>
              <a:ea typeface="Calibri"/>
              <a:cs typeface="Calibri"/>
              <a:sym typeface="Calibri"/>
            </a:endParaRPr>
          </a:p>
          <a:p>
            <a:pPr indent="0" lvl="0" marL="0" rtl="0" algn="l">
              <a:lnSpc>
                <a:spcPct val="100000"/>
              </a:lnSpc>
              <a:spcBef>
                <a:spcPts val="1000"/>
              </a:spcBef>
              <a:spcAft>
                <a:spcPts val="0"/>
              </a:spcAft>
              <a:buSzPts val="2900"/>
              <a:buNone/>
            </a:pPr>
            <a:r>
              <a:t/>
            </a:r>
            <a:endParaRPr sz="2000"/>
          </a:p>
        </p:txBody>
      </p:sp>
      <p:graphicFrame>
        <p:nvGraphicFramePr>
          <p:cNvPr id="167" name="Google Shape;167;p4"/>
          <p:cNvGraphicFramePr/>
          <p:nvPr/>
        </p:nvGraphicFramePr>
        <p:xfrm>
          <a:off x="6233160" y="1194954"/>
          <a:ext cx="3000000" cy="3000000"/>
        </p:xfrm>
        <a:graphic>
          <a:graphicData uri="http://schemas.openxmlformats.org/drawingml/2006/table">
            <a:tbl>
              <a:tblPr bandRow="1" firstCol="1" firstRow="1">
                <a:noFill/>
                <a:tableStyleId>{F47E79C1-BB3A-4AD5-B938-12D2D101162C}</a:tableStyleId>
              </a:tblPr>
              <a:tblGrid>
                <a:gridCol w="1894175"/>
                <a:gridCol w="3888350"/>
              </a:tblGrid>
              <a:tr h="185875">
                <a:tc>
                  <a:txBody>
                    <a:bodyPr/>
                    <a:lstStyle/>
                    <a:p>
                      <a:pPr indent="0" lvl="0" marL="0" marR="0" rtl="0" algn="ctr">
                        <a:lnSpc>
                          <a:spcPct val="107000"/>
                        </a:lnSpc>
                        <a:spcBef>
                          <a:spcPts val="0"/>
                        </a:spcBef>
                        <a:spcAft>
                          <a:spcPts val="0"/>
                        </a:spcAft>
                        <a:buNone/>
                      </a:pPr>
                      <a:r>
                        <a:rPr lang="en-US" sz="1100" u="none" cap="none" strike="noStrike"/>
                        <a:t>Variable Name</a:t>
                      </a:r>
                      <a:endParaRPr sz="1200" u="none" cap="none" strike="noStrike">
                        <a:latin typeface="Calibri"/>
                        <a:ea typeface="Calibri"/>
                        <a:cs typeface="Calibri"/>
                        <a:sym typeface="Calibri"/>
                      </a:endParaRPr>
                    </a:p>
                  </a:txBody>
                  <a:tcPr marT="0" marB="0" marR="65025" marL="65025" anchor="ctr">
                    <a:solidFill>
                      <a:schemeClr val="accent1"/>
                    </a:solidFill>
                  </a:tcPr>
                </a:tc>
                <a:tc>
                  <a:txBody>
                    <a:bodyPr/>
                    <a:lstStyle/>
                    <a:p>
                      <a:pPr indent="0" lvl="0" marL="0" marR="0" rtl="0" algn="ctr">
                        <a:lnSpc>
                          <a:spcPct val="107000"/>
                        </a:lnSpc>
                        <a:spcBef>
                          <a:spcPts val="0"/>
                        </a:spcBef>
                        <a:spcAft>
                          <a:spcPts val="0"/>
                        </a:spcAft>
                        <a:buNone/>
                      </a:pPr>
                      <a:r>
                        <a:rPr lang="en-US" sz="1100" u="none" cap="none" strike="noStrike"/>
                        <a:t>Detail</a:t>
                      </a:r>
                      <a:endParaRPr sz="1200" u="none" cap="none" strike="noStrike">
                        <a:latin typeface="Calibri"/>
                        <a:ea typeface="Calibri"/>
                        <a:cs typeface="Calibri"/>
                        <a:sym typeface="Calibri"/>
                      </a:endParaRPr>
                    </a:p>
                  </a:txBody>
                  <a:tcPr marT="0" marB="0" marR="65025" marL="65025" anchor="ctr">
                    <a:lnB cap="flat" cmpd="sng" w="9525">
                      <a:solidFill>
                        <a:srgbClr val="000000">
                          <a:alpha val="0"/>
                        </a:srgbClr>
                      </a:solidFill>
                      <a:prstDash val="solid"/>
                      <a:round/>
                      <a:headEnd len="sm" w="sm" type="none"/>
                      <a:tailEnd len="sm" w="sm" type="none"/>
                    </a:lnB>
                    <a:solidFill>
                      <a:schemeClr val="accent1"/>
                    </a:solidFill>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Job Title</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Title of the data job</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Salary Estimate</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Range of salary and the source</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Job description</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Tells us what is expected out of the job title</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Rating</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The rating of the company</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Company Name</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Name of the company</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Location</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Location of the job</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Headquarters</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location of headquarter of the company</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Size</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Range of number of employee working in the company</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Founded</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Company founded in Year</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Type of Ownership</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Tells us if the company is private, public or government owned</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b="1" i="0" lang="en-US" sz="1050" u="none" cap="none" strike="noStrike">
                          <a:solidFill>
                            <a:schemeClr val="dk1"/>
                          </a:solidFill>
                          <a:latin typeface="Calibri"/>
                          <a:ea typeface="Calibri"/>
                          <a:cs typeface="Calibri"/>
                          <a:sym typeface="Calibri"/>
                        </a:rPr>
                        <a:t>Industry</a:t>
                      </a:r>
                      <a:endParaRPr/>
                    </a:p>
                  </a:txBody>
                  <a:tcPr marT="30475" marB="30475" marR="60950" marL="60950" anchor="ctr">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b="0" i="0" lang="en-US" sz="1050" u="none" cap="none" strike="noStrike">
                          <a:solidFill>
                            <a:schemeClr val="dk1"/>
                          </a:solidFill>
                          <a:latin typeface="Arial"/>
                          <a:ea typeface="Arial"/>
                          <a:cs typeface="Arial"/>
                          <a:sym typeface="Arial"/>
                        </a:rPr>
                        <a:t>Industry of the company</a:t>
                      </a:r>
                      <a:endParaRPr/>
                    </a:p>
                  </a:txBody>
                  <a:tcPr marT="30475" marB="3047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Sector</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Sector in which company works</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Revenue</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Total revenue of the company per year</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Competitors</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Current competitor of the company in the same sector</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Lower Salary</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Lower salary reported for the job in a particular company</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Upper Salary</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Upper salary reported for the job in a particular company</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Avg Salary (K)</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Average of Lower and Upper salary yearly</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28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Multiple Skill Columns</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python, spark, aws, excel etc</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20325">
                <a:tc>
                  <a:txBody>
                    <a:bodyPr/>
                    <a:lstStyle/>
                    <a:p>
                      <a:pPr indent="0" lvl="0" marL="0" marR="0" rtl="0" algn="l">
                        <a:lnSpc>
                          <a:spcPct val="107000"/>
                        </a:lnSpc>
                        <a:spcBef>
                          <a:spcPts val="0"/>
                        </a:spcBef>
                        <a:spcAft>
                          <a:spcPts val="0"/>
                        </a:spcAft>
                        <a:buNone/>
                      </a:pPr>
                      <a:r>
                        <a:rPr lang="en-US" sz="1050" u="none" cap="none" strike="noStrike">
                          <a:solidFill>
                            <a:schemeClr val="dk1"/>
                          </a:solidFill>
                          <a:latin typeface="Calibri"/>
                          <a:ea typeface="Calibri"/>
                          <a:cs typeface="Calibri"/>
                          <a:sym typeface="Calibri"/>
                        </a:rPr>
                        <a:t>Degree</a:t>
                      </a:r>
                      <a:endParaRPr sz="1100" u="none" cap="none" strike="noStrike">
                        <a:solidFill>
                          <a:schemeClr val="dk1"/>
                        </a:solidFill>
                        <a:latin typeface="Calibri"/>
                        <a:ea typeface="Calibri"/>
                        <a:cs typeface="Calibri"/>
                        <a:sym typeface="Calibri"/>
                      </a:endParaRPr>
                    </a:p>
                  </a:txBody>
                  <a:tcPr marT="0" marB="0" marR="65025" marL="65025">
                    <a:lnR cap="flat" cmpd="sng" w="9525">
                      <a:solidFill>
                        <a:srgbClr val="000000">
                          <a:alpha val="0"/>
                        </a:srgbClr>
                      </a:solidFill>
                      <a:prstDash val="solid"/>
                      <a:round/>
                      <a:headEnd len="sm" w="sm" type="none"/>
                      <a:tailEnd len="sm" w="sm" type="none"/>
                    </a:lnR>
                    <a:solidFill>
                      <a:srgbClr val="B1DB93">
                        <a:alpha val="45882"/>
                      </a:srgbClr>
                    </a:solidFill>
                  </a:tcPr>
                </a:tc>
                <a:tc>
                  <a:txBody>
                    <a:bodyPr/>
                    <a:lstStyle/>
                    <a:p>
                      <a:pPr indent="0" lvl="0" marL="0" marR="0" rtl="0" algn="l">
                        <a:lnSpc>
                          <a:spcPct val="107000"/>
                        </a:lnSpc>
                        <a:spcBef>
                          <a:spcPts val="0"/>
                        </a:spcBef>
                        <a:spcAft>
                          <a:spcPts val="0"/>
                        </a:spcAft>
                        <a:buNone/>
                      </a:pPr>
                      <a:r>
                        <a:rPr lang="en-US" sz="1050" u="none" cap="none" strike="noStrike"/>
                        <a:t>If the job description mention that the company gives experience credit for a master(M) or Ph.D degree(P)</a:t>
                      </a:r>
                      <a:endParaRPr sz="1100" u="none" cap="none" strike="noStrike">
                        <a:latin typeface="Calibri"/>
                        <a:ea typeface="Calibri"/>
                        <a:cs typeface="Calibri"/>
                        <a:sym typeface="Calibri"/>
                      </a:endParaRPr>
                    </a:p>
                  </a:txBody>
                  <a:tcPr marT="0" marB="0" marR="65025" marL="650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1484310" y="713509"/>
            <a:ext cx="4126780" cy="96289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Corbel"/>
              <a:buNone/>
            </a:pPr>
            <a:r>
              <a:rPr b="1" lang="en-US" sz="3200" u="sng"/>
              <a:t>Dataset</a:t>
            </a:r>
            <a:endParaRPr/>
          </a:p>
        </p:txBody>
      </p:sp>
      <p:sp>
        <p:nvSpPr>
          <p:cNvPr id="173" name="Google Shape;173;p5"/>
          <p:cNvSpPr txBox="1"/>
          <p:nvPr>
            <p:ph idx="1" type="body"/>
          </p:nvPr>
        </p:nvSpPr>
        <p:spPr>
          <a:xfrm>
            <a:off x="1484311" y="1676400"/>
            <a:ext cx="5387544" cy="42810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900"/>
              <a:buNone/>
            </a:pPr>
            <a:r>
              <a:rPr lang="en-US" sz="2000"/>
              <a:t>Data Pre-Processing</a:t>
            </a:r>
            <a:endParaRPr/>
          </a:p>
          <a:p>
            <a:pPr indent="0" lvl="0" marL="0" rtl="0" algn="l">
              <a:lnSpc>
                <a:spcPct val="100000"/>
              </a:lnSpc>
              <a:spcBef>
                <a:spcPts val="1000"/>
              </a:spcBef>
              <a:spcAft>
                <a:spcPts val="0"/>
              </a:spcAft>
              <a:buSzPts val="2900"/>
              <a:buNone/>
            </a:pPr>
            <a:r>
              <a:rPr lang="en-US" sz="2000"/>
              <a:t>After scrapping the raw data, all duplicated rows were removed and, several simplifications were performed to make the data user friendly for further data analysis and modelling.</a:t>
            </a:r>
            <a:endParaRPr/>
          </a:p>
          <a:p>
            <a:pPr indent="0" lvl="0" marL="0" rtl="0" algn="l">
              <a:lnSpc>
                <a:spcPct val="100000"/>
              </a:lnSpc>
              <a:spcBef>
                <a:spcPts val="1000"/>
              </a:spcBef>
              <a:spcAft>
                <a:spcPts val="0"/>
              </a:spcAft>
              <a:buSzPts val="2900"/>
              <a:buNone/>
            </a:pPr>
            <a:r>
              <a:t/>
            </a:r>
            <a:endParaRPr sz="2000"/>
          </a:p>
          <a:p>
            <a:pPr indent="0" lvl="0" marL="0" rtl="0" algn="l">
              <a:lnSpc>
                <a:spcPct val="100000"/>
              </a:lnSpc>
              <a:spcBef>
                <a:spcPts val="1000"/>
              </a:spcBef>
              <a:spcAft>
                <a:spcPts val="0"/>
              </a:spcAft>
              <a:buSzPts val="2900"/>
              <a:buNone/>
            </a:pPr>
            <a:r>
              <a:rPr lang="en-US" sz="2000"/>
              <a:t>There is No Null Value</a:t>
            </a:r>
            <a:endParaRPr/>
          </a:p>
          <a:p>
            <a:pPr indent="0" lvl="0" marL="0" rtl="0" algn="l">
              <a:lnSpc>
                <a:spcPct val="100000"/>
              </a:lnSpc>
              <a:spcBef>
                <a:spcPts val="1000"/>
              </a:spcBef>
              <a:spcAft>
                <a:spcPts val="0"/>
              </a:spcAft>
              <a:buSzPts val="2900"/>
              <a:buNone/>
            </a:pPr>
            <a:r>
              <a:rPr lang="en-US" sz="2000"/>
              <a:t>42 Columns</a:t>
            </a:r>
            <a:endParaRPr/>
          </a:p>
          <a:p>
            <a:pPr indent="0" lvl="0" marL="0" rtl="0" algn="l">
              <a:lnSpc>
                <a:spcPct val="100000"/>
              </a:lnSpc>
              <a:spcBef>
                <a:spcPts val="1000"/>
              </a:spcBef>
              <a:spcAft>
                <a:spcPts val="0"/>
              </a:spcAft>
              <a:buSzPts val="2900"/>
              <a:buNone/>
            </a:pPr>
            <a:r>
              <a:rPr lang="en-US" sz="2000"/>
              <a:t>742 Rows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1484310" y="713509"/>
            <a:ext cx="4611690" cy="96289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orbel"/>
              <a:buNone/>
            </a:pPr>
            <a:r>
              <a:rPr b="1" lang="en-US" sz="3200" u="sng"/>
              <a:t>Exploratory Data Analysis</a:t>
            </a:r>
            <a:endParaRPr/>
          </a:p>
        </p:txBody>
      </p:sp>
      <p:sp>
        <p:nvSpPr>
          <p:cNvPr id="179" name="Google Shape;179;p7"/>
          <p:cNvSpPr txBox="1"/>
          <p:nvPr>
            <p:ph idx="1" type="body"/>
          </p:nvPr>
        </p:nvSpPr>
        <p:spPr>
          <a:xfrm>
            <a:off x="7691438" y="3331243"/>
            <a:ext cx="4076492" cy="1634595"/>
          </a:xfrm>
          <a:prstGeom prst="rect">
            <a:avLst/>
          </a:prstGeom>
          <a:noFill/>
          <a:ln>
            <a:noFill/>
          </a:ln>
        </p:spPr>
        <p:txBody>
          <a:bodyPr anchorCtr="0" anchor="t" bIns="45700" lIns="91425" spcFirstLastPara="1" rIns="91425" wrap="square" tIns="45700">
            <a:noAutofit/>
          </a:bodyPr>
          <a:lstStyle/>
          <a:p>
            <a:pPr indent="-144145" lvl="0" marL="169862" marR="0" rtl="0" algn="l">
              <a:lnSpc>
                <a:spcPct val="90000"/>
              </a:lnSpc>
              <a:spcBef>
                <a:spcPts val="1000"/>
              </a:spcBef>
              <a:spcAft>
                <a:spcPts val="0"/>
              </a:spcAft>
              <a:buClr>
                <a:schemeClr val="dk1"/>
              </a:buClr>
              <a:buSzPts val="1600"/>
              <a:buChar char="•"/>
            </a:pPr>
            <a:r>
              <a:rPr lang="en-US" sz="1600"/>
              <a:t>There 742 job postings related to Data Science.</a:t>
            </a:r>
            <a:endParaRPr sz="1600"/>
          </a:p>
          <a:p>
            <a:pPr indent="-144145" lvl="0" marL="169862" marR="0" rtl="0" algn="l">
              <a:lnSpc>
                <a:spcPct val="90000"/>
              </a:lnSpc>
              <a:spcBef>
                <a:spcPts val="1000"/>
              </a:spcBef>
              <a:spcAft>
                <a:spcPts val="0"/>
              </a:spcAft>
              <a:buClr>
                <a:schemeClr val="dk1"/>
              </a:buClr>
              <a:buSzPts val="1600"/>
              <a:buChar char="•"/>
            </a:pPr>
            <a:r>
              <a:rPr lang="en-US" sz="1600"/>
              <a:t>Average Salary is $101.5K.</a:t>
            </a:r>
            <a:endParaRPr sz="1600"/>
          </a:p>
        </p:txBody>
      </p:sp>
      <p:pic>
        <p:nvPicPr>
          <p:cNvPr id="180" name="Google Shape;180;p7"/>
          <p:cNvPicPr preferRelativeResize="0"/>
          <p:nvPr/>
        </p:nvPicPr>
        <p:blipFill rotWithShape="1">
          <a:blip r:embed="rId3">
            <a:alphaModFix/>
          </a:blip>
          <a:srcRect b="0" l="0" r="0" t="0"/>
          <a:stretch/>
        </p:blipFill>
        <p:spPr>
          <a:xfrm>
            <a:off x="1484310" y="1609529"/>
            <a:ext cx="5962650" cy="4057650"/>
          </a:xfrm>
          <a:prstGeom prst="rect">
            <a:avLst/>
          </a:prstGeom>
          <a:noFill/>
          <a:ln>
            <a:noFill/>
          </a:ln>
        </p:spPr>
      </p:pic>
      <p:pic>
        <p:nvPicPr>
          <p:cNvPr id="181" name="Google Shape;181;p7"/>
          <p:cNvPicPr preferRelativeResize="0"/>
          <p:nvPr/>
        </p:nvPicPr>
        <p:blipFill rotWithShape="1">
          <a:blip r:embed="rId4">
            <a:alphaModFix/>
          </a:blip>
          <a:srcRect b="0" l="0" r="0" t="0"/>
          <a:stretch/>
        </p:blipFill>
        <p:spPr>
          <a:xfrm>
            <a:off x="7691437" y="1609529"/>
            <a:ext cx="2295525" cy="14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1484310" y="713509"/>
            <a:ext cx="4611690" cy="96289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orbel"/>
              <a:buNone/>
            </a:pPr>
            <a:r>
              <a:rPr b="1" lang="en-US" sz="3200" u="sng"/>
              <a:t>Exploratory Data Analysis</a:t>
            </a:r>
            <a:endParaRPr/>
          </a:p>
        </p:txBody>
      </p:sp>
      <p:sp>
        <p:nvSpPr>
          <p:cNvPr id="187" name="Google Shape;187;p6"/>
          <p:cNvSpPr txBox="1"/>
          <p:nvPr>
            <p:ph idx="1" type="body"/>
          </p:nvPr>
        </p:nvSpPr>
        <p:spPr>
          <a:xfrm>
            <a:off x="7395961" y="1626704"/>
            <a:ext cx="4358717" cy="4023300"/>
          </a:xfrm>
          <a:prstGeom prst="rect">
            <a:avLst/>
          </a:prstGeom>
          <a:noFill/>
          <a:ln>
            <a:noFill/>
          </a:ln>
        </p:spPr>
        <p:txBody>
          <a:bodyPr anchorCtr="0" anchor="t" bIns="45700" lIns="91425" spcFirstLastPara="1" rIns="91425" wrap="square" tIns="45700">
            <a:noAutofit/>
          </a:bodyPr>
          <a:lstStyle/>
          <a:p>
            <a:pPr indent="-144145" lvl="0" marL="169862" marR="0" rtl="0" algn="l">
              <a:lnSpc>
                <a:spcPct val="90000"/>
              </a:lnSpc>
              <a:spcBef>
                <a:spcPts val="1000"/>
              </a:spcBef>
              <a:spcAft>
                <a:spcPts val="0"/>
              </a:spcAft>
              <a:buClr>
                <a:schemeClr val="dk1"/>
              </a:buClr>
              <a:buSzPts val="1600"/>
              <a:buChar char="•"/>
            </a:pPr>
            <a:r>
              <a:rPr lang="en-US" sz="1600"/>
              <a:t>The Data shows </a:t>
            </a:r>
            <a:r>
              <a:rPr lang="en-US" sz="1600"/>
              <a:t>California has the most number of jobs.</a:t>
            </a:r>
            <a:endParaRPr sz="1600"/>
          </a:p>
          <a:p>
            <a:pPr indent="-144145" lvl="0" marL="169862" marR="0" rtl="0" algn="l">
              <a:lnSpc>
                <a:spcPct val="90000"/>
              </a:lnSpc>
              <a:spcBef>
                <a:spcPts val="1000"/>
              </a:spcBef>
              <a:spcAft>
                <a:spcPts val="0"/>
              </a:spcAft>
              <a:buClr>
                <a:schemeClr val="dk1"/>
              </a:buClr>
              <a:buSzPts val="1600"/>
              <a:buChar char="•"/>
            </a:pPr>
            <a:r>
              <a:rPr lang="en-US" sz="1600"/>
              <a:t>Evidently, California to has the most number of jobs as it is a hub for Tech. companies and has silicon valley.</a:t>
            </a:r>
            <a:endParaRPr sz="1600"/>
          </a:p>
          <a:p>
            <a:pPr indent="-144145" lvl="0" marL="169862" marR="0" rtl="0" algn="l">
              <a:lnSpc>
                <a:spcPct val="90000"/>
              </a:lnSpc>
              <a:spcBef>
                <a:spcPts val="1000"/>
              </a:spcBef>
              <a:spcAft>
                <a:spcPts val="0"/>
              </a:spcAft>
              <a:buClr>
                <a:schemeClr val="dk1"/>
              </a:buClr>
              <a:buSzPts val="1600"/>
              <a:buChar char="•"/>
            </a:pPr>
            <a:r>
              <a:rPr lang="en-US" sz="1600"/>
              <a:t>We may expect some growth in next few years with tech companies migrating to the Pacific Northwest regions</a:t>
            </a:r>
            <a:endParaRPr sz="1600"/>
          </a:p>
          <a:p>
            <a:pPr indent="-144145" lvl="0" marL="169862" marR="0" rtl="0" algn="l">
              <a:lnSpc>
                <a:spcPct val="90000"/>
              </a:lnSpc>
              <a:spcBef>
                <a:spcPts val="1000"/>
              </a:spcBef>
              <a:spcAft>
                <a:spcPts val="0"/>
              </a:spcAft>
              <a:buClr>
                <a:schemeClr val="dk1"/>
              </a:buClr>
              <a:buSzPts val="1600"/>
              <a:buChar char="•"/>
            </a:pPr>
            <a:r>
              <a:rPr lang="en-US" sz="1600"/>
              <a:t>California, Massachusetts, New York, Virginia together has around 50% jobs.</a:t>
            </a:r>
            <a:endParaRPr sz="1600"/>
          </a:p>
          <a:p>
            <a:pPr indent="-144145" lvl="0" marL="169862" marR="0" rtl="0" algn="l">
              <a:lnSpc>
                <a:spcPct val="90000"/>
              </a:lnSpc>
              <a:spcBef>
                <a:spcPts val="1000"/>
              </a:spcBef>
              <a:spcAft>
                <a:spcPts val="0"/>
              </a:spcAft>
              <a:buClr>
                <a:schemeClr val="dk1"/>
              </a:buClr>
              <a:buSzPts val="1600"/>
              <a:buChar char="•"/>
            </a:pPr>
            <a:r>
              <a:rPr lang="en-US" sz="1600"/>
              <a:t>Interesting fact is that despite having the largest number of Fortune 500 companies HQ in New York, it is still on 3rd position.</a:t>
            </a:r>
            <a:endParaRPr sz="1600"/>
          </a:p>
        </p:txBody>
      </p:sp>
      <p:pic>
        <p:nvPicPr>
          <p:cNvPr id="188" name="Google Shape;188;p6"/>
          <p:cNvPicPr preferRelativeResize="0"/>
          <p:nvPr/>
        </p:nvPicPr>
        <p:blipFill rotWithShape="1">
          <a:blip r:embed="rId3">
            <a:alphaModFix/>
          </a:blip>
          <a:srcRect b="0" l="0" r="0" t="0"/>
          <a:stretch/>
        </p:blipFill>
        <p:spPr>
          <a:xfrm>
            <a:off x="1484310" y="1600200"/>
            <a:ext cx="5486400"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26b33dbfb7_0_3"/>
          <p:cNvSpPr txBox="1"/>
          <p:nvPr>
            <p:ph type="title"/>
          </p:nvPr>
        </p:nvSpPr>
        <p:spPr>
          <a:xfrm>
            <a:off x="1484310" y="713509"/>
            <a:ext cx="4611600" cy="96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orbel"/>
              <a:buNone/>
            </a:pPr>
            <a:r>
              <a:rPr b="1" lang="en-US" sz="3200" u="sng"/>
              <a:t>Exploratory Data Analysis</a:t>
            </a:r>
            <a:endParaRPr/>
          </a:p>
        </p:txBody>
      </p:sp>
      <p:sp>
        <p:nvSpPr>
          <p:cNvPr id="194" name="Google Shape;194;g126b33dbfb7_0_3"/>
          <p:cNvSpPr txBox="1"/>
          <p:nvPr>
            <p:ph idx="1" type="body"/>
          </p:nvPr>
        </p:nvSpPr>
        <p:spPr>
          <a:xfrm>
            <a:off x="7443420" y="1600200"/>
            <a:ext cx="3898800" cy="4023300"/>
          </a:xfrm>
          <a:prstGeom prst="rect">
            <a:avLst/>
          </a:prstGeom>
          <a:noFill/>
          <a:ln>
            <a:noFill/>
          </a:ln>
        </p:spPr>
        <p:txBody>
          <a:bodyPr anchorCtr="0" anchor="t" bIns="45700" lIns="91425" spcFirstLastPara="1" rIns="91425" wrap="square" tIns="45700">
            <a:normAutofit/>
          </a:bodyPr>
          <a:lstStyle/>
          <a:p>
            <a:pPr indent="-169862" lvl="0" marL="169862" rtl="0" algn="l">
              <a:lnSpc>
                <a:spcPct val="90000"/>
              </a:lnSpc>
              <a:spcBef>
                <a:spcPts val="1000"/>
              </a:spcBef>
              <a:spcAft>
                <a:spcPts val="0"/>
              </a:spcAft>
              <a:buClr>
                <a:schemeClr val="dk1"/>
              </a:buClr>
              <a:buSzPts val="1800"/>
              <a:buFont typeface="Arial"/>
              <a:buChar char="•"/>
            </a:pPr>
            <a:r>
              <a:rPr lang="en-US" sz="1600"/>
              <a:t>The graph shows average annual salary for different states.</a:t>
            </a:r>
            <a:endParaRPr sz="1600"/>
          </a:p>
          <a:p>
            <a:pPr indent="-169862" lvl="0" marL="169862" rtl="0" algn="l">
              <a:lnSpc>
                <a:spcPct val="90000"/>
              </a:lnSpc>
              <a:spcBef>
                <a:spcPts val="1000"/>
              </a:spcBef>
              <a:spcAft>
                <a:spcPts val="0"/>
              </a:spcAft>
              <a:buClr>
                <a:schemeClr val="dk1"/>
              </a:buClr>
              <a:buSzPts val="1800"/>
              <a:buFont typeface="Arial"/>
              <a:buChar char="•"/>
            </a:pPr>
            <a:r>
              <a:rPr lang="en-US" sz="1600"/>
              <a:t>State with highest number of job, California also offers the highest average annual salary, followed by Illinois.</a:t>
            </a:r>
            <a:endParaRPr/>
          </a:p>
          <a:p>
            <a:pPr indent="-169862" lvl="0" marL="169862" rtl="0" algn="l">
              <a:lnSpc>
                <a:spcPct val="90000"/>
              </a:lnSpc>
              <a:spcBef>
                <a:spcPts val="1000"/>
              </a:spcBef>
              <a:spcAft>
                <a:spcPts val="0"/>
              </a:spcAft>
              <a:buClr>
                <a:schemeClr val="dk1"/>
              </a:buClr>
              <a:buSzPts val="1800"/>
              <a:buFont typeface="Arial"/>
              <a:buChar char="•"/>
            </a:pPr>
            <a:r>
              <a:rPr lang="en-US" sz="1600"/>
              <a:t>Maryland has the lowest average annual salary.</a:t>
            </a:r>
            <a:endParaRPr sz="1600"/>
          </a:p>
          <a:p>
            <a:pPr indent="-157162" lvl="0" marL="169862" rtl="0" algn="l">
              <a:lnSpc>
                <a:spcPct val="90000"/>
              </a:lnSpc>
              <a:spcBef>
                <a:spcPts val="1000"/>
              </a:spcBef>
              <a:spcAft>
                <a:spcPts val="0"/>
              </a:spcAft>
              <a:buClr>
                <a:schemeClr val="dk1"/>
              </a:buClr>
              <a:buSzPts val="1600"/>
              <a:buChar char="•"/>
            </a:pPr>
            <a:r>
              <a:rPr lang="en-US" sz="1600"/>
              <a:t>It is interesting to find that NJ has higher average salary than that of NY. (NJ: 5th &amp; NY: 8th)</a:t>
            </a:r>
            <a:endParaRPr sz="1600"/>
          </a:p>
        </p:txBody>
      </p:sp>
      <p:pic>
        <p:nvPicPr>
          <p:cNvPr id="195" name="Google Shape;195;g126b33dbfb7_0_3"/>
          <p:cNvPicPr preferRelativeResize="0"/>
          <p:nvPr/>
        </p:nvPicPr>
        <p:blipFill rotWithShape="1">
          <a:blip r:embed="rId3">
            <a:alphaModFix/>
          </a:blip>
          <a:srcRect b="0" l="0" r="0" t="0"/>
          <a:stretch/>
        </p:blipFill>
        <p:spPr>
          <a:xfrm>
            <a:off x="1484310" y="1600200"/>
            <a:ext cx="5486400"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26b33dbfb7_0_8"/>
          <p:cNvSpPr txBox="1"/>
          <p:nvPr>
            <p:ph type="title"/>
          </p:nvPr>
        </p:nvSpPr>
        <p:spPr>
          <a:xfrm>
            <a:off x="1484310" y="713509"/>
            <a:ext cx="4611600" cy="96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orbel"/>
              <a:buNone/>
            </a:pPr>
            <a:r>
              <a:rPr b="1" lang="en-US" sz="3200" u="sng"/>
              <a:t>Exploratory Data Analysis</a:t>
            </a:r>
            <a:endParaRPr/>
          </a:p>
        </p:txBody>
      </p:sp>
      <p:sp>
        <p:nvSpPr>
          <p:cNvPr id="201" name="Google Shape;201;g126b33dbfb7_0_8"/>
          <p:cNvSpPr txBox="1"/>
          <p:nvPr>
            <p:ph idx="1" type="body"/>
          </p:nvPr>
        </p:nvSpPr>
        <p:spPr>
          <a:xfrm>
            <a:off x="6456103" y="1557230"/>
            <a:ext cx="5052000" cy="4670700"/>
          </a:xfrm>
          <a:prstGeom prst="rect">
            <a:avLst/>
          </a:prstGeom>
          <a:noFill/>
          <a:ln>
            <a:noFill/>
          </a:ln>
        </p:spPr>
        <p:txBody>
          <a:bodyPr anchorCtr="0" anchor="t" bIns="45700" lIns="91425" spcFirstLastPara="1" rIns="91425" wrap="square" tIns="45700">
            <a:normAutofit/>
          </a:bodyPr>
          <a:lstStyle/>
          <a:p>
            <a:pPr indent="-169862" lvl="0" marL="169862" marR="0" rtl="0" algn="l">
              <a:lnSpc>
                <a:spcPct val="90000"/>
              </a:lnSpc>
              <a:spcBef>
                <a:spcPts val="0"/>
              </a:spcBef>
              <a:spcAft>
                <a:spcPts val="0"/>
              </a:spcAft>
              <a:buClr>
                <a:schemeClr val="dk1"/>
              </a:buClr>
              <a:buSzPts val="1800"/>
              <a:buChar char="•"/>
            </a:pPr>
            <a:r>
              <a:rPr lang="en-US" sz="1600"/>
              <a:t>Sales with Annual Minimal Salaries:</a:t>
            </a:r>
            <a:endParaRPr sz="1600"/>
          </a:p>
          <a:p>
            <a:pPr indent="0" lvl="0" marL="285750" marR="0" rtl="0" algn="l">
              <a:lnSpc>
                <a:spcPct val="90000"/>
              </a:lnSpc>
              <a:spcBef>
                <a:spcPts val="0"/>
              </a:spcBef>
              <a:spcAft>
                <a:spcPts val="0"/>
              </a:spcAft>
              <a:buSzPts val="2610"/>
              <a:buNone/>
            </a:pPr>
            <a:r>
              <a:t/>
            </a:r>
            <a:endParaRPr sz="1600"/>
          </a:p>
          <a:p>
            <a:pPr indent="0" lvl="0" marL="285750" marR="0" rtl="0" algn="l">
              <a:lnSpc>
                <a:spcPct val="90000"/>
              </a:lnSpc>
              <a:spcBef>
                <a:spcPts val="0"/>
              </a:spcBef>
              <a:spcAft>
                <a:spcPts val="0"/>
              </a:spcAft>
              <a:buSzPts val="2610"/>
              <a:buNone/>
            </a:pPr>
            <a:r>
              <a:rPr lang="en-US" sz="1600"/>
              <a:t>-State with highest number of job, California also offers the highest average maximal annual salary, followed by Illinois.</a:t>
            </a:r>
            <a:endParaRPr sz="1600"/>
          </a:p>
          <a:p>
            <a:pPr indent="0" lvl="0" marL="0" marR="0" rtl="0" algn="l">
              <a:lnSpc>
                <a:spcPct val="90000"/>
              </a:lnSpc>
              <a:spcBef>
                <a:spcPts val="0"/>
              </a:spcBef>
              <a:spcAft>
                <a:spcPts val="0"/>
              </a:spcAft>
              <a:buSzPts val="2610"/>
              <a:buNone/>
            </a:pPr>
            <a:r>
              <a:t/>
            </a:r>
            <a:endParaRPr sz="1600"/>
          </a:p>
          <a:p>
            <a:pPr indent="0" lvl="0" marL="285750" marR="0" rtl="0" algn="l">
              <a:lnSpc>
                <a:spcPct val="90000"/>
              </a:lnSpc>
              <a:spcBef>
                <a:spcPts val="0"/>
              </a:spcBef>
              <a:spcAft>
                <a:spcPts val="0"/>
              </a:spcAft>
              <a:buSzPts val="2610"/>
              <a:buNone/>
            </a:pPr>
            <a:r>
              <a:rPr lang="en-US" sz="1600"/>
              <a:t>-Washington has the lowest average maximum annual salary among the top 10 states.</a:t>
            </a:r>
            <a:endParaRPr sz="1600">
              <a:latin typeface="Arial"/>
              <a:ea typeface="Arial"/>
              <a:cs typeface="Arial"/>
              <a:sym typeface="Arial"/>
            </a:endParaRPr>
          </a:p>
          <a:p>
            <a:pPr indent="0" lvl="0" marL="0" marR="0" rtl="0" algn="l">
              <a:lnSpc>
                <a:spcPct val="90000"/>
              </a:lnSpc>
              <a:spcBef>
                <a:spcPts val="0"/>
              </a:spcBef>
              <a:spcAft>
                <a:spcPts val="0"/>
              </a:spcAft>
              <a:buSzPts val="2610"/>
              <a:buNone/>
            </a:pPr>
            <a:r>
              <a:t/>
            </a:r>
            <a:endParaRPr sz="1600"/>
          </a:p>
          <a:p>
            <a:pPr indent="0" lvl="0" marL="0" rtl="0" algn="l">
              <a:lnSpc>
                <a:spcPct val="90000"/>
              </a:lnSpc>
              <a:spcBef>
                <a:spcPts val="0"/>
              </a:spcBef>
              <a:spcAft>
                <a:spcPts val="0"/>
              </a:spcAft>
              <a:buSzPts val="2610"/>
              <a:buNone/>
            </a:pPr>
            <a:r>
              <a:t/>
            </a:r>
            <a:endParaRPr sz="1600"/>
          </a:p>
          <a:p>
            <a:pPr indent="-234315" lvl="0" marL="285750" rtl="0" algn="l">
              <a:lnSpc>
                <a:spcPct val="90000"/>
              </a:lnSpc>
              <a:spcBef>
                <a:spcPts val="0"/>
              </a:spcBef>
              <a:spcAft>
                <a:spcPts val="0"/>
              </a:spcAft>
              <a:buClr>
                <a:schemeClr val="dk1"/>
              </a:buClr>
              <a:buSzPts val="1800"/>
              <a:buChar char="•"/>
            </a:pPr>
            <a:r>
              <a:rPr lang="en-US" sz="1600"/>
              <a:t>Sales with Annual Maximum Salaries:</a:t>
            </a:r>
            <a:endParaRPr sz="1600"/>
          </a:p>
          <a:p>
            <a:pPr indent="0" lvl="0" marL="285750" marR="0" rtl="0" algn="l">
              <a:lnSpc>
                <a:spcPct val="90000"/>
              </a:lnSpc>
              <a:spcBef>
                <a:spcPts val="0"/>
              </a:spcBef>
              <a:spcAft>
                <a:spcPts val="0"/>
              </a:spcAft>
              <a:buSzPts val="2610"/>
              <a:buNone/>
            </a:pPr>
            <a:r>
              <a:t/>
            </a:r>
            <a:endParaRPr sz="1600"/>
          </a:p>
          <a:p>
            <a:pPr indent="0" lvl="0" marL="285750" rtl="0" algn="l">
              <a:lnSpc>
                <a:spcPct val="90000"/>
              </a:lnSpc>
              <a:spcBef>
                <a:spcPts val="0"/>
              </a:spcBef>
              <a:spcAft>
                <a:spcPts val="0"/>
              </a:spcAft>
              <a:buSzPts val="2610"/>
              <a:buNone/>
            </a:pPr>
            <a:r>
              <a:rPr lang="en-US" sz="1600"/>
              <a:t>-We find that both California and Illinois has almost the same average minimal annual salary.</a:t>
            </a:r>
            <a:endParaRPr sz="1600"/>
          </a:p>
          <a:p>
            <a:pPr indent="0" lvl="0" marL="285750" rtl="0" algn="l">
              <a:lnSpc>
                <a:spcPct val="90000"/>
              </a:lnSpc>
              <a:spcBef>
                <a:spcPts val="0"/>
              </a:spcBef>
              <a:spcAft>
                <a:spcPts val="0"/>
              </a:spcAft>
              <a:buSzPts val="2610"/>
              <a:buNone/>
            </a:pPr>
            <a:r>
              <a:t/>
            </a:r>
            <a:endParaRPr sz="1600"/>
          </a:p>
          <a:p>
            <a:pPr indent="0" lvl="0" marL="285750" rtl="0" algn="l">
              <a:lnSpc>
                <a:spcPct val="90000"/>
              </a:lnSpc>
              <a:spcBef>
                <a:spcPts val="0"/>
              </a:spcBef>
              <a:spcAft>
                <a:spcPts val="0"/>
              </a:spcAft>
              <a:buClr>
                <a:schemeClr val="dk1"/>
              </a:buClr>
              <a:buSzPts val="1100"/>
              <a:buFont typeface="Arial"/>
              <a:buNone/>
            </a:pPr>
            <a:r>
              <a:rPr lang="en-US" sz="1600"/>
              <a:t>-we find that Pennsylvania has the lowest average minimum annual salary among the top 10 states.</a:t>
            </a:r>
            <a:endParaRPr sz="1600"/>
          </a:p>
        </p:txBody>
      </p:sp>
      <p:pic>
        <p:nvPicPr>
          <p:cNvPr id="202" name="Google Shape;202;g126b33dbfb7_0_8"/>
          <p:cNvPicPr preferRelativeResize="0"/>
          <p:nvPr/>
        </p:nvPicPr>
        <p:blipFill rotWithShape="1">
          <a:blip r:embed="rId3">
            <a:alphaModFix/>
          </a:blip>
          <a:srcRect b="0" l="0" r="0" t="0"/>
          <a:stretch/>
        </p:blipFill>
        <p:spPr>
          <a:xfrm>
            <a:off x="1484300" y="4011850"/>
            <a:ext cx="4572000" cy="2377440"/>
          </a:xfrm>
          <a:prstGeom prst="rect">
            <a:avLst/>
          </a:prstGeom>
          <a:noFill/>
          <a:ln>
            <a:noFill/>
          </a:ln>
        </p:spPr>
      </p:pic>
      <p:pic>
        <p:nvPicPr>
          <p:cNvPr id="203" name="Google Shape;203;g126b33dbfb7_0_8"/>
          <p:cNvPicPr preferRelativeResize="0"/>
          <p:nvPr/>
        </p:nvPicPr>
        <p:blipFill rotWithShape="1">
          <a:blip r:embed="rId4">
            <a:alphaModFix/>
          </a:blip>
          <a:srcRect b="0" l="0" r="0" t="0"/>
          <a:stretch/>
        </p:blipFill>
        <p:spPr>
          <a:xfrm>
            <a:off x="1484300" y="1557230"/>
            <a:ext cx="4572000" cy="23774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2022-04-30T00:37:39Z</dcterms:created>
  <dc:creator>Han Jongsoo</dc:creator>
</cp:coreProperties>
</file>