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67" r:id="rId3"/>
    <p:sldId id="288" r:id="rId4"/>
    <p:sldId id="297" r:id="rId5"/>
    <p:sldId id="298" r:id="rId6"/>
    <p:sldId id="287" r:id="rId7"/>
    <p:sldId id="292" r:id="rId8"/>
    <p:sldId id="282" r:id="rId9"/>
    <p:sldId id="293" r:id="rId10"/>
    <p:sldId id="295" r:id="rId11"/>
    <p:sldId id="289" r:id="rId12"/>
    <p:sldId id="290" r:id="rId13"/>
    <p:sldId id="283" r:id="rId14"/>
    <p:sldId id="294" r:id="rId15"/>
    <p:sldId id="284" r:id="rId16"/>
    <p:sldId id="296" r:id="rId17"/>
    <p:sldId id="285" r:id="rId18"/>
    <p:sldId id="2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30"/>
    <a:srgbClr val="39382E"/>
    <a:srgbClr val="38362C"/>
    <a:srgbClr val="FFFFD1"/>
    <a:srgbClr val="E7DDBE"/>
    <a:srgbClr val="676555"/>
    <a:srgbClr val="777777"/>
    <a:srgbClr val="44413B"/>
    <a:srgbClr val="000000"/>
    <a:srgbClr val="33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634" autoAdjust="0"/>
  </p:normalViewPr>
  <p:slideViewPr>
    <p:cSldViewPr snapToGrid="0">
      <p:cViewPr varScale="1">
        <p:scale>
          <a:sx n="102" d="100"/>
          <a:sy n="102" d="100"/>
        </p:scale>
        <p:origin x="10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7312997-854F-A15D-7682-581B5269497C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F14DEA-F04A-80A5-A42E-355EA4C3E010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CBD64A-8941-068C-418F-2337FDFB11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A2E81F7-6497-42F1-1498-DEF44A9343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236516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1FC0F-6F53-8962-0077-75BCCC0F9AC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19C01C-6AC4-6527-05D7-78A82A32430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B988F2-97C2-D191-5190-C2DF2D8EE195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CB98B88-B485-617D-844E-4AC5FD587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CBFF95-2579-7BF9-35A9-EC61FA137BA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7C0862-A466-864D-5EBB-B8C11A4CC55C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8B64-BA6F-DF83-5119-4AE8CFF88530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9600-7E83-57F7-B508-E67157C1055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4B8AB6-D62C-C26C-4A92-E3DA8CAA8D6D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69C49E-591F-A25A-0F07-33C6C45897F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56FE84-2D18-B2CF-729F-49D457F98C1A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0DDE66-9FF8-55B2-E90E-23C0A4C5D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34854-C723-3900-0E78-E51CCB60CC6C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016D44-6D74-D699-8E41-DDA30F6B829F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504B7-C587-A735-F9EF-9C0A3C28F87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65A4-7011-C219-97EF-4A341C5C113E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1B26B7-C64C-9401-D3E4-AE1560F015F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5BCAF2-C097-30ED-2C15-BEDD6DB7CD0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6B56D-241C-FFA5-82BD-B5A852C36152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13E42D7-4685-DB8F-A288-D1F0C4CD9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87249-AB07-25D4-93E8-806137EB1BE3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E4E12A-6A9F-4F7C-31E9-9ACF7E421E8D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A6265-D6D0-05A4-389E-8C82551CAA4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1AE37-313D-1357-ABB2-90C32511C96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4724BE-CA66-331B-EF1A-1626F62538F0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9AB639-7B1E-34EE-9507-B526B365632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4DB61F-F9AF-CC0A-65CB-AF1C9CC542CC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8D4658-4883-0537-77FC-73CE2ADC9D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BBC3B-BD91-F1D7-A2C8-0F2DF0756B2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7A8AF2-66D7-1306-18AA-8EA583899316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9481C-9C7B-3B06-5FC1-47B81599A36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36242-32A9-006F-8529-B64D996B727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35FD8B-22B9-F87E-1201-A8772EED9C4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729280" y="2723748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20" y="4373027"/>
              <a:ext cx="2324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D8B030-EA70-31D1-BD7B-DCF4F6D2E06F}"/>
              </a:ext>
            </a:extLst>
          </p:cNvPr>
          <p:cNvGrpSpPr/>
          <p:nvPr/>
        </p:nvGrpSpPr>
        <p:grpSpPr>
          <a:xfrm>
            <a:off x="1992916" y="588889"/>
            <a:ext cx="2831662" cy="1362132"/>
            <a:chOff x="1992916" y="954061"/>
            <a:chExt cx="2831662" cy="1362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7AC36F-D958-2624-47A9-5D8843BD7031}"/>
                </a:ext>
              </a:extLst>
            </p:cNvPr>
            <p:cNvSpPr txBox="1"/>
            <p:nvPr/>
          </p:nvSpPr>
          <p:spPr>
            <a:xfrm>
              <a:off x="2205525" y="1454419"/>
              <a:ext cx="259558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부여함으로써 달라지는 부분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무기의 보정 치 변경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변경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스타일의 변화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D84BACB-31BB-C60D-DEC1-78EB607A2B0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4" name="Picture 4">
                <a:extLst>
                  <a:ext uri="{FF2B5EF4-FFF2-40B4-BE49-F238E27FC236}">
                    <a16:creationId xmlns:a16="http://schemas.microsoft.com/office/drawing/2014/main" id="{05B11613-FE4D-25A8-6819-786726D821DA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B5D7694-F830-22B8-17D5-8765B0D4714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2A5B6C4-E0ED-4EBD-E3EE-E8133A019B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E69CF1A-3CC4-ED26-D673-36E9B6219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7BD5082F-4043-E6F8-516F-CB911ECEA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973DC-A2E0-D0BF-7AEC-494612F263E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8963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차이점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94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3498F0-A592-C9C5-5FE9-AC64BC5DA4BA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86E1F-F98D-9E48-88D9-2C9827A73CC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D8349E-3C06-CC6D-E072-FE3787A3C294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FE6E4473-6DCB-CF9A-A390-207A98FAD7D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777CFD3-01FC-D7CB-1CC3-C0EE78A7A28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C51FA40-1345-7E1E-E4A8-33A93B925A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E2980D6-50DB-8DE9-DB39-491F2B943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5BF6B7E-8690-BEDD-C5BF-5B08CEBFD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FE2F7-AF29-43C4-5B67-A9AFA73248A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복제 방법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7415CB-F035-DA73-55EE-82B568A075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06398C-CAD5-0823-157F-3F7B03BEE6D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65C5CF-F5A0-5B34-CD80-F021D7AA61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47089D9-07A7-22B2-6CB9-74E0CBD8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1C8D-96B7-3488-7545-356BE3858B8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복제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9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18F27B-B267-A903-833F-6C1B081F1243}"/>
              </a:ext>
            </a:extLst>
          </p:cNvPr>
          <p:cNvGrpSpPr/>
          <p:nvPr/>
        </p:nvGrpSpPr>
        <p:grpSpPr>
          <a:xfrm>
            <a:off x="1992916" y="954061"/>
            <a:ext cx="4571495" cy="1362132"/>
            <a:chOff x="1992916" y="954061"/>
            <a:chExt cx="4571495" cy="13621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110B35-52DA-E616-8F42-04D88E7D0A18}"/>
                </a:ext>
              </a:extLst>
            </p:cNvPr>
            <p:cNvSpPr txBox="1"/>
            <p:nvPr/>
          </p:nvSpPr>
          <p:spPr>
            <a:xfrm>
              <a:off x="2205525" y="1454419"/>
              <a:ext cx="435888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종류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변질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필드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PVP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에 좋은 전회 등등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C9E7DC-0E17-234A-28D3-3CDED31874C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E93B9B1C-F9FA-BA4D-CC04-1270226EF33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D656A55-04DA-9F15-26D4-7F4C9FADA69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C630217-B681-2F4B-5F37-1314364A10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D1374D20-413B-10DB-F241-185667344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C914C5E-9EF8-3FD4-1D64-437AB3046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D3820-8500-CD6D-FF0D-CD7A664097C9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종류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BF84F0-BDB8-6F1C-B3E4-9AF49772EEDE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5F9F44-526E-D175-D3B9-960A832F16E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DBFA42D-5BC8-8274-0D8F-C670CC3426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8807640-BA08-A38F-4FD2-8FC3D884B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8DD07E-5124-767F-3B3E-5B18EADC567E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전회의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7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3F6102-FDB3-D548-8183-5B099C2A9041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CE0F8F-4E71-62A9-67CE-CA478E76F9A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001073-7F5F-8B95-CCC6-94A46EED247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D711DB96-D943-C3D1-27D0-043FB9FB984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47F764-9BD9-4B0F-3151-56A3B3A068D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89A605-BB1F-8656-7C69-D64038986A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0C11B356-001C-2979-2369-65B518947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726F7FB6-9E14-4B7D-4190-3D848BD17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A8E8E-AD10-B612-0F6C-09DFCDA06D5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CF924F-297E-A78C-9467-2C120B7BB498}"/>
              </a:ext>
            </a:extLst>
          </p:cNvPr>
          <p:cNvGrpSpPr/>
          <p:nvPr/>
        </p:nvGrpSpPr>
        <p:grpSpPr>
          <a:xfrm>
            <a:off x="6564916" y="954061"/>
            <a:ext cx="2831662" cy="746579"/>
            <a:chOff x="1992916" y="954061"/>
            <a:chExt cx="2831662" cy="7465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0440B9-F309-AC6E-0D89-1FF5C2A0C146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1EB763-3D46-DA5E-23C6-63E5CFE36063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61B956D6-A593-8AE4-C31C-EFA974B31C5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CBD66B0-8119-004F-894A-22499E6043F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3A258DD-2743-1F11-A47C-4D0F16F7A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59088B3-5852-96C6-C033-001C1A63A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B597974-F56E-6E8C-A0F7-1527F7F0B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791FE6-76F5-D9BC-26F7-30550D60BEAA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복제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E3813-2A1D-F928-69C4-C80B15FF2B28}"/>
              </a:ext>
            </a:extLst>
          </p:cNvPr>
          <p:cNvGrpSpPr/>
          <p:nvPr/>
        </p:nvGrpSpPr>
        <p:grpSpPr>
          <a:xfrm>
            <a:off x="1992916" y="2575477"/>
            <a:ext cx="2831662" cy="746579"/>
            <a:chOff x="1992916" y="954061"/>
            <a:chExt cx="2831662" cy="7465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51C548-8942-C745-2794-7415AA50EDD7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CB9C28-BAC5-3501-DD5F-12A4B74C3CF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85FD4E37-FF46-55D2-6AF9-B37D72942F5E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654C5F9-EBCF-51BF-06A3-02C8719EA760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B00E9A5-72D8-9798-2EBA-56986A3594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9971A21-C04D-2AC0-2C54-807506821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37EC86B7-28FC-B26F-6AE0-82A33389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1DDC58-07BC-AAA3-212C-9CABAD07C8B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6303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시스템 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1CDE9F-24F4-E7B0-5F73-0D7A24F2141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DCAF68C-B5A4-9955-293F-91955EAA01C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D1C98C2-6916-EC56-E78C-D110448085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2A3FB94-C687-79C3-85E8-0BB13CA93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412B4-A136-3C05-3F2A-4FA7894651C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시스템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87A04D-5A84-0BCE-742B-030AA78F67F1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02DA537-6136-97EE-591A-36A7C17CD256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492000F-B9D8-F79B-2741-E382936FD3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0B7F2D5-ACB5-93D6-58A6-9B4B238D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53C55-B8B8-A148-AC01-4B23E7A03F4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191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데이터 테이블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15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21547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색 잃은 </a:t>
                </a:r>
                <a:r>
                  <a:rPr lang="ko-KR" altLang="en-US" sz="1100" dirty="0" err="1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단석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으로 강화하는 무기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69EC57-9F6A-56CF-D9B7-04C1706C4217}"/>
              </a:ext>
            </a:extLst>
          </p:cNvPr>
          <p:cNvGrpSpPr/>
          <p:nvPr/>
        </p:nvGrpSpPr>
        <p:grpSpPr>
          <a:xfrm>
            <a:off x="1992916" y="3626141"/>
            <a:ext cx="5068425" cy="746579"/>
            <a:chOff x="1992916" y="954061"/>
            <a:chExt cx="5068425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A54A17-12AB-9D62-DACC-1906A7A1FC7E}"/>
                </a:ext>
              </a:extLst>
            </p:cNvPr>
            <p:cNvSpPr txBox="1"/>
            <p:nvPr/>
          </p:nvSpPr>
          <p:spPr>
            <a:xfrm>
              <a:off x="2205525" y="1454419"/>
              <a:ext cx="4855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시산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혈하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의 전투 기술인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시체 더미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는 전회로 부여 및 복제가 불가능 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264104-E5D6-FB97-7AC1-BC411EDD86F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A1182E0F-70D2-DD69-B4C5-9141D3CAA25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7E3E498-7C16-1C5D-F4C4-886D9E7DD99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32627E8A-5A1C-7861-41EF-F67714E887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45DC2F1-2120-511E-C6B3-EE04737B7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274B873-5EA3-D6DA-2CEE-A97FDAD8A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EEBF52-64A9-FC2D-9B1E-1E08B8AD90B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시체 더미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18915B-97A8-5FC5-43E5-52540B150E1D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DE638C-BA69-EFC2-0859-4BB42564FC15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B0C098-54DB-AA22-8CDC-CFE6212E86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91BDEB-21C6-1F41-0C41-E870F9C5E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99EDF1-A0F2-1E9B-E0A9-C37A2901E893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839239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 및 복제가 불가능한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16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기술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97FEAC-5D90-72DA-DE31-DCA53F4933A1}"/>
              </a:ext>
            </a:extLst>
          </p:cNvPr>
          <p:cNvGrpSpPr/>
          <p:nvPr/>
        </p:nvGrpSpPr>
        <p:grpSpPr>
          <a:xfrm>
            <a:off x="6615716" y="954061"/>
            <a:ext cx="2831662" cy="746579"/>
            <a:chOff x="1992916" y="954061"/>
            <a:chExt cx="2831662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51FA91-88D1-6E58-5989-65839D415EBB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AF474CE-D98D-3C4B-6523-F22BB3631D6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B71A73FF-F216-1B9B-5980-32F232A7A64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46E786C-8AA3-4CAC-DF49-8EDA5DD0EE3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DEBC365-D69B-8C90-F3CB-55BEB5331B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F28DDB8-CEA5-4AF3-6092-A5F058794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B23BEF6D-2F79-338E-C0BE-5283D30A8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C6697-095E-D9AC-9A63-F899898050F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속성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663664-5828-C9DF-06FE-3479324F42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C1FC9E4-E66A-7FEA-F5FC-487484D7D478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921D2D-33CD-1ACE-2166-86D7FFC49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9B68C6F-8596-DFFE-B81B-FB17BC4F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BC48-5DA8-8F1E-B9F7-5751FA6B49A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379177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부여에 제한이 있는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3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17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BF16-B9A5-02A3-A205-7B4E2E78F7EC}"/>
              </a:ext>
            </a:extLst>
          </p:cNvPr>
          <p:cNvSpPr txBox="1"/>
          <p:nvPr/>
        </p:nvSpPr>
        <p:spPr>
          <a:xfrm>
            <a:off x="2533919" y="2033155"/>
            <a:ext cx="839845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 문제점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난이도에 상관없이 전회의 성능이 정해진다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 -&gt;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난이도가 높을 수록 전회의 성능이 좋아야 동기부여 및 획득 시 성취감아 증가한다고 생각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2) </a:t>
            </a: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개선 사항의 목적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적극적으로 전회를 바꿔가며 사용하도록 유도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전회를 많이 사용할 수록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강해짐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성취감 제공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사용에 대한 업적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시스템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Ex)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어떤 전회를 사용하여 적 처치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무기에 특정 전회 부여 시 특별한 능력 발동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숙련도 도입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01C21A-B9FD-CBDF-565A-D57FF9FAD3B8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BC32FC-C46F-E8F2-FA21-9E91CA013A4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05B2701-4B0B-CF63-4A05-912FE4A38A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D4C2840-F65D-0F33-40D2-02F2E0A18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E29451-CECD-49D0-1E76-8CE366ED596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720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문제점 및 개선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1924691" y="2592890"/>
            <a:ext cx="1590499" cy="3163543"/>
            <a:chOff x="5179726" y="3174787"/>
            <a:chExt cx="1590499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시스템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4.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예외 사항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2.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컨텐츠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1.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5.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2FF999-279F-DE61-7B03-C3091CB2F909}"/>
              </a:ext>
            </a:extLst>
          </p:cNvPr>
          <p:cNvGrpSpPr/>
          <p:nvPr/>
        </p:nvGrpSpPr>
        <p:grpSpPr>
          <a:xfrm>
            <a:off x="1992916" y="954061"/>
            <a:ext cx="8001921" cy="1362132"/>
            <a:chOff x="1992916" y="954061"/>
            <a:chExt cx="8001921" cy="13621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EA75A8-9B50-D515-943E-E88C9F08AC63}"/>
                </a:ext>
              </a:extLst>
            </p:cNvPr>
            <p:cNvSpPr txBox="1"/>
            <p:nvPr/>
          </p:nvSpPr>
          <p:spPr>
            <a:xfrm>
              <a:off x="2205525" y="1454419"/>
              <a:ext cx="77893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전회를 무기에 부여하며 유저 스스로 난이도를 조절할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와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성능이 좋은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모두를 충족시킬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장르에 익숙하지 않은 유저도 게임에 도전할 수 있는 기회를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92391C-5AC7-C61D-0F9D-2A2304AD77C0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DA3BEAF4-A60B-29E4-87C1-34BA3D3B0E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B671DA-6498-E320-D3A5-36406F2A7B2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19EAAF-B4AD-75B0-3473-EE4981831CB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0516C1D-3C14-D3A7-FE1A-5A2935B5C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4671B640-0CAE-C2E7-7C7A-9005BD94F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5E6199-86F4-44D4-7A4C-57897DFFEEC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521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여러 성향의 유저 겨냥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BF470-3D41-23CF-400C-8030822942E0}"/>
              </a:ext>
            </a:extLst>
          </p:cNvPr>
          <p:cNvGrpSpPr/>
          <p:nvPr/>
        </p:nvGrpSpPr>
        <p:grpSpPr>
          <a:xfrm>
            <a:off x="1992916" y="2818973"/>
            <a:ext cx="4625997" cy="1340243"/>
            <a:chOff x="1992916" y="2579169"/>
            <a:chExt cx="4625997" cy="13402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0E3445-B541-7EE4-6FCB-EAD37CD51B2C}"/>
                </a:ext>
              </a:extLst>
            </p:cNvPr>
            <p:cNvSpPr txBox="1"/>
            <p:nvPr/>
          </p:nvSpPr>
          <p:spPr>
            <a:xfrm>
              <a:off x="2205525" y="3057638"/>
              <a:ext cx="44133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PVP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등 다양한 전투 컨텐츠의 재미를 극대화합니다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무기와 전회의 조합을 통해 자신에게 맞는 전투 방식을 선택합니다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조합을 실험하는 즐거움을 주고 다양한 전투 스타일을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544E296-67CC-AC03-BC7F-4315731E43F1}"/>
                </a:ext>
              </a:extLst>
            </p:cNvPr>
            <p:cNvGrpSpPr/>
            <p:nvPr/>
          </p:nvGrpSpPr>
          <p:grpSpPr>
            <a:xfrm>
              <a:off x="1992916" y="2579169"/>
              <a:ext cx="2831662" cy="367200"/>
              <a:chOff x="2500453" y="1274905"/>
              <a:chExt cx="2831662" cy="367200"/>
            </a:xfrm>
          </p:grpSpPr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D5C1D580-AD3E-4CB4-94C2-BF3DFAE179E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E476F4B-E0EA-EC9F-1EAB-2F5140C4DEF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F307547-FF07-5118-3657-E01557EB62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4112FAE-1654-70C4-35B3-561145958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2155266F-A7A3-A660-CC13-1D9AFA554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82A8EB-2682-9DF2-F893-04CC0977201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608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컨텐츠와의 연관성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100007-0D80-B94A-B0AD-9F4E61EFB472}"/>
              </a:ext>
            </a:extLst>
          </p:cNvPr>
          <p:cNvGrpSpPr/>
          <p:nvPr/>
        </p:nvGrpSpPr>
        <p:grpSpPr>
          <a:xfrm>
            <a:off x="1992916" y="4661996"/>
            <a:ext cx="6216176" cy="1340243"/>
            <a:chOff x="1992916" y="4384942"/>
            <a:chExt cx="6216176" cy="134024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E4ED9F-08AD-89E5-9B7D-C0F7BA92FD38}"/>
                </a:ext>
              </a:extLst>
            </p:cNvPr>
            <p:cNvGrpSpPr/>
            <p:nvPr/>
          </p:nvGrpSpPr>
          <p:grpSpPr>
            <a:xfrm>
              <a:off x="1992916" y="4384942"/>
              <a:ext cx="2831662" cy="367200"/>
              <a:chOff x="2500453" y="1274905"/>
              <a:chExt cx="2831662" cy="367200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849318A8-B8E3-0B26-EAC4-0A5B1C86508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7E46BAC-6919-A0B1-7B5F-9094A9897FDD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7C449E1-25F5-B651-4A96-80B5451C62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742542D-77ED-A242-2941-CBA9190C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72299A-469B-63E2-35CF-8373857F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D1AFA0-4B4B-39B0-56FF-2BFE96F664F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차별화된 재미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74E442-180B-F9A9-1092-B296988D9ED1}"/>
                </a:ext>
              </a:extLst>
            </p:cNvPr>
            <p:cNvSpPr txBox="1"/>
            <p:nvPr/>
          </p:nvSpPr>
          <p:spPr>
            <a:xfrm>
              <a:off x="2205525" y="4863411"/>
              <a:ext cx="600356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원하는 전회를 얻기 위해 오픈 월드를 탐험하며 게임 속 세상과 더 많은 상호작용을 하게 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전투 기술을 사용하면서 전략적인 전투를 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이로 인해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패링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일반 공격 위주의 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장르와는 차별화된 재미를 선사합니다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직사각형 3094">
            <a:extLst>
              <a:ext uri="{FF2B5EF4-FFF2-40B4-BE49-F238E27FC236}">
                <a16:creationId xmlns:a16="http://schemas.microsoft.com/office/drawing/2014/main" id="{82F95959-961B-DB06-62EA-58592830B0EE}"/>
              </a:ext>
            </a:extLst>
          </p:cNvPr>
          <p:cNvSpPr>
            <a:spLocks/>
          </p:cNvSpPr>
          <p:nvPr/>
        </p:nvSpPr>
        <p:spPr>
          <a:xfrm>
            <a:off x="2005574" y="1428835"/>
            <a:ext cx="2824385" cy="2536288"/>
          </a:xfrm>
          <a:prstGeom prst="rect">
            <a:avLst/>
          </a:prstGeom>
          <a:noFill/>
          <a:ln w="15875">
            <a:solidFill>
              <a:srgbClr val="3938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54" name="그룹 3153">
            <a:extLst>
              <a:ext uri="{FF2B5EF4-FFF2-40B4-BE49-F238E27FC236}">
                <a16:creationId xmlns:a16="http://schemas.microsoft.com/office/drawing/2014/main" id="{5EBE5A87-4844-2998-8675-E1E8D00B5BA3}"/>
              </a:ext>
            </a:extLst>
          </p:cNvPr>
          <p:cNvGrpSpPr/>
          <p:nvPr/>
        </p:nvGrpSpPr>
        <p:grpSpPr>
          <a:xfrm>
            <a:off x="2167856" y="1565046"/>
            <a:ext cx="2499705" cy="1548999"/>
            <a:chOff x="2167856" y="1574968"/>
            <a:chExt cx="2499705" cy="1548999"/>
          </a:xfrm>
        </p:grpSpPr>
        <p:grpSp>
          <p:nvGrpSpPr>
            <p:cNvPr id="3153" name="그룹 3152">
              <a:extLst>
                <a:ext uri="{FF2B5EF4-FFF2-40B4-BE49-F238E27FC236}">
                  <a16:creationId xmlns:a16="http://schemas.microsoft.com/office/drawing/2014/main" id="{DD36B008-7815-FA5C-E9D8-EBC42B03E012}"/>
                </a:ext>
              </a:extLst>
            </p:cNvPr>
            <p:cNvGrpSpPr/>
            <p:nvPr/>
          </p:nvGrpSpPr>
          <p:grpSpPr>
            <a:xfrm>
              <a:off x="2167856" y="1574968"/>
              <a:ext cx="1073729" cy="1548999"/>
              <a:chOff x="2167856" y="1574968"/>
              <a:chExt cx="1073729" cy="1548999"/>
            </a:xfrm>
          </p:grpSpPr>
          <p:sp>
            <p:nvSpPr>
              <p:cNvPr id="3084" name="직사각형 3083">
                <a:extLst>
                  <a:ext uri="{FF2B5EF4-FFF2-40B4-BE49-F238E27FC236}">
                    <a16:creationId xmlns:a16="http://schemas.microsoft.com/office/drawing/2014/main" id="{40E3ADC1-FF20-D95F-F057-B300B98D8B11}"/>
                  </a:ext>
                </a:extLst>
              </p:cNvPr>
              <p:cNvSpPr/>
              <p:nvPr/>
            </p:nvSpPr>
            <p:spPr>
              <a:xfrm>
                <a:off x="2167856" y="1574968"/>
                <a:ext cx="1073729" cy="1548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87" name="그룹 3086">
                <a:extLst>
                  <a:ext uri="{FF2B5EF4-FFF2-40B4-BE49-F238E27FC236}">
                    <a16:creationId xmlns:a16="http://schemas.microsoft.com/office/drawing/2014/main" id="{EA7051DA-EAE9-7983-3F7D-A3B3C6452EF3}"/>
                  </a:ext>
                </a:extLst>
              </p:cNvPr>
              <p:cNvGrpSpPr/>
              <p:nvPr/>
            </p:nvGrpSpPr>
            <p:grpSpPr>
              <a:xfrm>
                <a:off x="2196571" y="1620021"/>
                <a:ext cx="1016298" cy="1458892"/>
                <a:chOff x="6414848" y="1491993"/>
                <a:chExt cx="1016298" cy="1458892"/>
              </a:xfrm>
            </p:grpSpPr>
            <p:pic>
              <p:nvPicPr>
                <p:cNvPr id="3085" name="그림 3084" descr="텍스트, 종이 클립, 디자인, 일러스트레이션이(가) 표시된 사진&#10;&#10;자동 생성된 설명">
                  <a:extLst>
                    <a:ext uri="{FF2B5EF4-FFF2-40B4-BE49-F238E27FC236}">
                      <a16:creationId xmlns:a16="http://schemas.microsoft.com/office/drawing/2014/main" id="{989A8B1E-176C-1C81-7C9F-96203D0E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15" b="39713"/>
                <a:stretch/>
              </p:blipFill>
              <p:spPr>
                <a:xfrm>
                  <a:off x="6414848" y="1714460"/>
                  <a:ext cx="1016298" cy="1236425"/>
                </a:xfrm>
                <a:prstGeom prst="rect">
                  <a:avLst/>
                </a:prstGeom>
              </p:spPr>
            </p:pic>
            <p:sp>
              <p:nvSpPr>
                <p:cNvPr id="3086" name="TextBox 3085">
                  <a:extLst>
                    <a:ext uri="{FF2B5EF4-FFF2-40B4-BE49-F238E27FC236}">
                      <a16:creationId xmlns:a16="http://schemas.microsoft.com/office/drawing/2014/main" id="{643AF35D-5ADC-E856-EF8D-7F7FF058A352}"/>
                    </a:ext>
                  </a:extLst>
                </p:cNvPr>
                <p:cNvSpPr txBox="1"/>
                <p:nvPr/>
              </p:nvSpPr>
              <p:spPr>
                <a:xfrm>
                  <a:off x="6663952" y="1491993"/>
                  <a:ext cx="5180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[</a:t>
                  </a:r>
                  <a:r>
                    <a:rPr lang="ko-KR" altLang="en-US" sz="1000" dirty="0"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성능</a:t>
                  </a:r>
                  <a:r>
                    <a:rPr lang="en-US" altLang="ko-KR" sz="1000" dirty="0"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]</a:t>
                  </a:r>
                </a:p>
              </p:txBody>
            </p:sp>
          </p:grpSp>
        </p:grpSp>
        <p:grpSp>
          <p:nvGrpSpPr>
            <p:cNvPr id="3093" name="그룹 3092">
              <a:extLst>
                <a:ext uri="{FF2B5EF4-FFF2-40B4-BE49-F238E27FC236}">
                  <a16:creationId xmlns:a16="http://schemas.microsoft.com/office/drawing/2014/main" id="{B8CB021C-14C0-602A-A309-2FC6B7FFCBDF}"/>
                </a:ext>
              </a:extLst>
            </p:cNvPr>
            <p:cNvGrpSpPr/>
            <p:nvPr/>
          </p:nvGrpSpPr>
          <p:grpSpPr>
            <a:xfrm>
              <a:off x="3593832" y="1574968"/>
              <a:ext cx="1073729" cy="1548999"/>
              <a:chOff x="8059961" y="1491380"/>
              <a:chExt cx="1073729" cy="1548999"/>
            </a:xfrm>
          </p:grpSpPr>
          <p:sp>
            <p:nvSpPr>
              <p:cNvPr id="3088" name="직사각형 3087">
                <a:extLst>
                  <a:ext uri="{FF2B5EF4-FFF2-40B4-BE49-F238E27FC236}">
                    <a16:creationId xmlns:a16="http://schemas.microsoft.com/office/drawing/2014/main" id="{3E19F461-4C9D-94BF-B7A1-3DE54432AE28}"/>
                  </a:ext>
                </a:extLst>
              </p:cNvPr>
              <p:cNvSpPr/>
              <p:nvPr/>
            </p:nvSpPr>
            <p:spPr>
              <a:xfrm>
                <a:off x="8059961" y="1491380"/>
                <a:ext cx="1073729" cy="1548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1" name="TextBox 3090">
                <a:extLst>
                  <a:ext uri="{FF2B5EF4-FFF2-40B4-BE49-F238E27FC236}">
                    <a16:creationId xmlns:a16="http://schemas.microsoft.com/office/drawing/2014/main" id="{C28E8454-AA40-9257-CA38-46DABD7DFD8E}"/>
                  </a:ext>
                </a:extLst>
              </p:cNvPr>
              <p:cNvSpPr txBox="1"/>
              <p:nvPr/>
            </p:nvSpPr>
            <p:spPr>
              <a:xfrm>
                <a:off x="8337780" y="1531226"/>
                <a:ext cx="518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[</a:t>
                </a:r>
                <a:r>
                  <a:rPr lang="ko-KR" altLang="en-US" sz="1000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애정</a:t>
                </a:r>
                <a:r>
                  <a:rPr lang="en-US" altLang="ko-KR" sz="1000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]</a:t>
                </a:r>
              </a:p>
            </p:txBody>
          </p:sp>
          <p:pic>
            <p:nvPicPr>
              <p:cNvPr id="3092" name="그림 3091" descr="종이 클립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EBB0EE06-687C-9EE3-18ED-647A6C6DA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79" b="39185"/>
              <a:stretch/>
            </p:blipFill>
            <p:spPr>
              <a:xfrm>
                <a:off x="8182593" y="1731034"/>
                <a:ext cx="828464" cy="1236425"/>
              </a:xfrm>
              <a:prstGeom prst="rect">
                <a:avLst/>
              </a:prstGeom>
            </p:spPr>
          </p:pic>
        </p:grpSp>
        <p:sp>
          <p:nvSpPr>
            <p:cNvPr id="3094" name="TextBox 3093">
              <a:extLst>
                <a:ext uri="{FF2B5EF4-FFF2-40B4-BE49-F238E27FC236}">
                  <a16:creationId xmlns:a16="http://schemas.microsoft.com/office/drawing/2014/main" id="{C0532D9C-EE29-EED4-BE37-E3A0B94A3084}"/>
                </a:ext>
              </a:extLst>
            </p:cNvPr>
            <p:cNvSpPr txBox="1"/>
            <p:nvPr/>
          </p:nvSpPr>
          <p:spPr>
            <a:xfrm>
              <a:off x="3238872" y="219557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vs</a:t>
              </a:r>
            </a:p>
          </p:txBody>
        </p:sp>
      </p:grpSp>
      <p:grpSp>
        <p:nvGrpSpPr>
          <p:cNvPr id="3099" name="그룹 3098">
            <a:extLst>
              <a:ext uri="{FF2B5EF4-FFF2-40B4-BE49-F238E27FC236}">
                <a16:creationId xmlns:a16="http://schemas.microsoft.com/office/drawing/2014/main" id="{DA9596EE-06D6-D256-9D48-B0221B0342FD}"/>
              </a:ext>
            </a:extLst>
          </p:cNvPr>
          <p:cNvGrpSpPr/>
          <p:nvPr/>
        </p:nvGrpSpPr>
        <p:grpSpPr>
          <a:xfrm>
            <a:off x="2005573" y="1040445"/>
            <a:ext cx="2824385" cy="392234"/>
            <a:chOff x="2522258" y="3262193"/>
            <a:chExt cx="2824385" cy="3922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0D65CD-A021-47E1-029E-8D2D7F9691B6}"/>
                </a:ext>
              </a:extLst>
            </p:cNvPr>
            <p:cNvSpPr>
              <a:spLocks/>
            </p:cNvSpPr>
            <p:nvPr/>
          </p:nvSpPr>
          <p:spPr>
            <a:xfrm>
              <a:off x="2522258" y="3262193"/>
              <a:ext cx="2824385" cy="392234"/>
            </a:xfrm>
            <a:prstGeom prst="rect">
              <a:avLst/>
            </a:prstGeom>
            <a:solidFill>
              <a:srgbClr val="3D3B30">
                <a:alpha val="80000"/>
              </a:srgbClr>
            </a:solidFill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6" name="TextBox 3095">
              <a:extLst>
                <a:ext uri="{FF2B5EF4-FFF2-40B4-BE49-F238E27FC236}">
                  <a16:creationId xmlns:a16="http://schemas.microsoft.com/office/drawing/2014/main" id="{35A6AA11-2465-F090-BEF4-B9C15B317EE1}"/>
                </a:ext>
              </a:extLst>
            </p:cNvPr>
            <p:cNvSpPr txBox="1"/>
            <p:nvPr/>
          </p:nvSpPr>
          <p:spPr>
            <a:xfrm>
              <a:off x="3231373" y="3335200"/>
              <a:ext cx="1406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성향의 유저 겨냥</a:t>
              </a:r>
              <a:endParaRPr lang="en-US" altLang="ko-KR" sz="1000" b="1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pSp>
        <p:nvGrpSpPr>
          <p:cNvPr id="3116" name="그룹 3115">
            <a:extLst>
              <a:ext uri="{FF2B5EF4-FFF2-40B4-BE49-F238E27FC236}">
                <a16:creationId xmlns:a16="http://schemas.microsoft.com/office/drawing/2014/main" id="{66881781-29FD-AC57-779A-79831C34A390}"/>
              </a:ext>
            </a:extLst>
          </p:cNvPr>
          <p:cNvGrpSpPr/>
          <p:nvPr/>
        </p:nvGrpSpPr>
        <p:grpSpPr>
          <a:xfrm>
            <a:off x="8395744" y="1040445"/>
            <a:ext cx="2824386" cy="2218143"/>
            <a:chOff x="2522258" y="1044050"/>
            <a:chExt cx="2824386" cy="2218143"/>
          </a:xfrm>
        </p:grpSpPr>
        <p:sp>
          <p:nvSpPr>
            <p:cNvPr id="3121" name="직사각형 3120">
              <a:extLst>
                <a:ext uri="{FF2B5EF4-FFF2-40B4-BE49-F238E27FC236}">
                  <a16:creationId xmlns:a16="http://schemas.microsoft.com/office/drawing/2014/main" id="{7ABA121A-16C2-2563-F01C-A5C319C8D85F}"/>
                </a:ext>
              </a:extLst>
            </p:cNvPr>
            <p:cNvSpPr>
              <a:spLocks/>
            </p:cNvSpPr>
            <p:nvPr/>
          </p:nvSpPr>
          <p:spPr>
            <a:xfrm>
              <a:off x="2522259" y="1432440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8" name="그룹 3117">
              <a:extLst>
                <a:ext uri="{FF2B5EF4-FFF2-40B4-BE49-F238E27FC236}">
                  <a16:creationId xmlns:a16="http://schemas.microsoft.com/office/drawing/2014/main" id="{610CBE7B-CB68-343F-3A06-450FC38BBFEA}"/>
                </a:ext>
              </a:extLst>
            </p:cNvPr>
            <p:cNvGrpSpPr/>
            <p:nvPr/>
          </p:nvGrpSpPr>
          <p:grpSpPr>
            <a:xfrm>
              <a:off x="2522258" y="1044050"/>
              <a:ext cx="2824385" cy="392234"/>
              <a:chOff x="2522258" y="3262193"/>
              <a:chExt cx="2824385" cy="392234"/>
            </a:xfrm>
          </p:grpSpPr>
          <p:sp>
            <p:nvSpPr>
              <p:cNvPr id="3119" name="직사각형 3118">
                <a:extLst>
                  <a:ext uri="{FF2B5EF4-FFF2-40B4-BE49-F238E27FC236}">
                    <a16:creationId xmlns:a16="http://schemas.microsoft.com/office/drawing/2014/main" id="{4773758A-207F-905F-9A6E-6DC9CF1FD0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3737DA6F-F3BD-B5DB-09FC-04EA292CD22E}"/>
                  </a:ext>
                </a:extLst>
              </p:cNvPr>
              <p:cNvSpPr txBox="1"/>
              <p:nvPr/>
            </p:nvSpPr>
            <p:spPr>
              <a:xfrm>
                <a:off x="3524723" y="3335200"/>
                <a:ext cx="8194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몰입감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 향상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grpSp>
        <p:nvGrpSpPr>
          <p:cNvPr id="3151" name="그룹 3150">
            <a:extLst>
              <a:ext uri="{FF2B5EF4-FFF2-40B4-BE49-F238E27FC236}">
                <a16:creationId xmlns:a16="http://schemas.microsoft.com/office/drawing/2014/main" id="{754B887A-E2A2-9FF2-2E8A-14123012F2DC}"/>
              </a:ext>
            </a:extLst>
          </p:cNvPr>
          <p:cNvGrpSpPr/>
          <p:nvPr/>
        </p:nvGrpSpPr>
        <p:grpSpPr>
          <a:xfrm>
            <a:off x="5092125" y="1040445"/>
            <a:ext cx="2824386" cy="2218143"/>
            <a:chOff x="5092125" y="1040445"/>
            <a:chExt cx="2824386" cy="2218143"/>
          </a:xfrm>
        </p:grpSpPr>
        <p:sp>
          <p:nvSpPr>
            <p:cNvPr id="3136" name="직사각형 3135">
              <a:extLst>
                <a:ext uri="{FF2B5EF4-FFF2-40B4-BE49-F238E27FC236}">
                  <a16:creationId xmlns:a16="http://schemas.microsoft.com/office/drawing/2014/main" id="{7C3C99AD-760F-72B4-6B44-EF475E5E0727}"/>
                </a:ext>
              </a:extLst>
            </p:cNvPr>
            <p:cNvSpPr>
              <a:spLocks/>
            </p:cNvSpPr>
            <p:nvPr/>
          </p:nvSpPr>
          <p:spPr>
            <a:xfrm>
              <a:off x="5092126" y="1428835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33" name="그룹 3132">
              <a:extLst>
                <a:ext uri="{FF2B5EF4-FFF2-40B4-BE49-F238E27FC236}">
                  <a16:creationId xmlns:a16="http://schemas.microsoft.com/office/drawing/2014/main" id="{E3E97D6B-6B95-EDB5-EAAB-31F405411C37}"/>
                </a:ext>
              </a:extLst>
            </p:cNvPr>
            <p:cNvGrpSpPr/>
            <p:nvPr/>
          </p:nvGrpSpPr>
          <p:grpSpPr>
            <a:xfrm>
              <a:off x="5092125" y="1040445"/>
              <a:ext cx="2824385" cy="392234"/>
              <a:chOff x="2522258" y="3262193"/>
              <a:chExt cx="2824385" cy="392234"/>
            </a:xfrm>
          </p:grpSpPr>
          <p:sp>
            <p:nvSpPr>
              <p:cNvPr id="3134" name="직사각형 3133">
                <a:extLst>
                  <a:ext uri="{FF2B5EF4-FFF2-40B4-BE49-F238E27FC236}">
                    <a16:creationId xmlns:a16="http://schemas.microsoft.com/office/drawing/2014/main" id="{2898DFF0-8EAB-C184-E01A-8E09062DA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5" name="TextBox 3134">
                <a:extLst>
                  <a:ext uri="{FF2B5EF4-FFF2-40B4-BE49-F238E27FC236}">
                    <a16:creationId xmlns:a16="http://schemas.microsoft.com/office/drawing/2014/main" id="{C806A15C-EEB5-706D-2648-B5A87AE1A72C}"/>
                  </a:ext>
                </a:extLst>
              </p:cNvPr>
              <p:cNvSpPr txBox="1"/>
              <p:nvPr/>
            </p:nvSpPr>
            <p:spPr>
              <a:xfrm>
                <a:off x="3325963" y="3335200"/>
                <a:ext cx="1217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다양한 전투 스타일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sp>
        <p:nvSpPr>
          <p:cNvPr id="3146" name="TextBox 3145">
            <a:extLst>
              <a:ext uri="{FF2B5EF4-FFF2-40B4-BE49-F238E27FC236}">
                <a16:creationId xmlns:a16="http://schemas.microsoft.com/office/drawing/2014/main" id="{23AE04F3-C067-B00C-4BD4-FED7507FAE35}"/>
              </a:ext>
            </a:extLst>
          </p:cNvPr>
          <p:cNvSpPr txBox="1"/>
          <p:nvPr/>
        </p:nvSpPr>
        <p:spPr>
          <a:xfrm>
            <a:off x="8034694" y="4989450"/>
            <a:ext cx="2727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다른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소울라이크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장르와 </a:t>
            </a:r>
            <a:r>
              <a:rPr lang="ko-KR" altLang="en-US" sz="1200" dirty="0">
                <a:gradFill>
                  <a:gsLst>
                    <a:gs pos="5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차별화된 재미</a:t>
            </a:r>
            <a:r>
              <a:rPr lang="ko-KR" altLang="en-US" sz="12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선사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148" name="TextBox 3147">
            <a:extLst>
              <a:ext uri="{FF2B5EF4-FFF2-40B4-BE49-F238E27FC236}">
                <a16:creationId xmlns:a16="http://schemas.microsoft.com/office/drawing/2014/main" id="{61776440-E20F-B244-8873-C050BC63F12A}"/>
              </a:ext>
            </a:extLst>
          </p:cNvPr>
          <p:cNvSpPr txBox="1"/>
          <p:nvPr/>
        </p:nvSpPr>
        <p:spPr>
          <a:xfrm>
            <a:off x="2005573" y="4620119"/>
            <a:ext cx="34996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여러 성향의 유저 겨냥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성능이 좋은 무기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or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스킬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/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애정도가 높은 무기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or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스킬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무기와 전회의 조합으로 다양한 전투 스타일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컨텐츠에 맞는 전회로 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게임 속 세상과 더 많은 상호작용으로 인한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몰입감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향상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150" name="화살표: 오른쪽 3149">
            <a:extLst>
              <a:ext uri="{FF2B5EF4-FFF2-40B4-BE49-F238E27FC236}">
                <a16:creationId xmlns:a16="http://schemas.microsoft.com/office/drawing/2014/main" id="{A2D04C6C-3AAA-83C3-A8D5-39808BFB3E18}"/>
              </a:ext>
            </a:extLst>
          </p:cNvPr>
          <p:cNvSpPr/>
          <p:nvPr/>
        </p:nvSpPr>
        <p:spPr>
          <a:xfrm>
            <a:off x="5895820" y="48856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2" name="TextBox 3151">
            <a:extLst>
              <a:ext uri="{FF2B5EF4-FFF2-40B4-BE49-F238E27FC236}">
                <a16:creationId xmlns:a16="http://schemas.microsoft.com/office/drawing/2014/main" id="{0661C97E-146B-B3DE-1D79-F4D7F8887372}"/>
              </a:ext>
            </a:extLst>
          </p:cNvPr>
          <p:cNvSpPr txBox="1"/>
          <p:nvPr/>
        </p:nvSpPr>
        <p:spPr>
          <a:xfrm>
            <a:off x="5593321" y="3972043"/>
            <a:ext cx="4214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전투 컨텐츠에 맞는 전회를 사용하여 컨텐츠가 주는 재미를 극대화합니다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sp>
        <p:nvSpPr>
          <p:cNvPr id="3155" name="TextBox 3154">
            <a:extLst>
              <a:ext uri="{FF2B5EF4-FFF2-40B4-BE49-F238E27FC236}">
                <a16:creationId xmlns:a16="http://schemas.microsoft.com/office/drawing/2014/main" id="{C82698C3-D087-5721-1145-5A66863447A4}"/>
              </a:ext>
            </a:extLst>
          </p:cNvPr>
          <p:cNvSpPr txBox="1"/>
          <p:nvPr/>
        </p:nvSpPr>
        <p:spPr>
          <a:xfrm>
            <a:off x="2681465" y="3387485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좋은 성능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vs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높은 애정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</a:t>
            </a:r>
          </a:p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입문자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vs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숙련자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7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직사각형 3094">
            <a:extLst>
              <a:ext uri="{FF2B5EF4-FFF2-40B4-BE49-F238E27FC236}">
                <a16:creationId xmlns:a16="http://schemas.microsoft.com/office/drawing/2014/main" id="{82F95959-961B-DB06-62EA-58592830B0EE}"/>
              </a:ext>
            </a:extLst>
          </p:cNvPr>
          <p:cNvSpPr>
            <a:spLocks/>
          </p:cNvSpPr>
          <p:nvPr/>
        </p:nvSpPr>
        <p:spPr>
          <a:xfrm>
            <a:off x="2005574" y="1428835"/>
            <a:ext cx="2824385" cy="1738571"/>
          </a:xfrm>
          <a:prstGeom prst="rect">
            <a:avLst/>
          </a:prstGeom>
          <a:noFill/>
          <a:ln w="15875">
            <a:solidFill>
              <a:srgbClr val="3938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112715-ADEA-F640-3D6F-B9DAFAE1EA59}"/>
              </a:ext>
            </a:extLst>
          </p:cNvPr>
          <p:cNvGrpSpPr/>
          <p:nvPr/>
        </p:nvGrpSpPr>
        <p:grpSpPr>
          <a:xfrm>
            <a:off x="2167856" y="1487877"/>
            <a:ext cx="1073729" cy="1503946"/>
            <a:chOff x="2167856" y="1487877"/>
            <a:chExt cx="1073729" cy="1503946"/>
          </a:xfrm>
        </p:grpSpPr>
        <p:sp>
          <p:nvSpPr>
            <p:cNvPr id="3084" name="직사각형 3083">
              <a:extLst>
                <a:ext uri="{FF2B5EF4-FFF2-40B4-BE49-F238E27FC236}">
                  <a16:creationId xmlns:a16="http://schemas.microsoft.com/office/drawing/2014/main" id="{40E3ADC1-FF20-D95F-F057-B300B98D8B11}"/>
                </a:ext>
              </a:extLst>
            </p:cNvPr>
            <p:cNvSpPr/>
            <p:nvPr/>
          </p:nvSpPr>
          <p:spPr>
            <a:xfrm>
              <a:off x="2167856" y="1755398"/>
              <a:ext cx="1073729" cy="1236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87" name="그룹 3086">
              <a:extLst>
                <a:ext uri="{FF2B5EF4-FFF2-40B4-BE49-F238E27FC236}">
                  <a16:creationId xmlns:a16="http://schemas.microsoft.com/office/drawing/2014/main" id="{EA7051DA-EAE9-7983-3F7D-A3B3C6452EF3}"/>
                </a:ext>
              </a:extLst>
            </p:cNvPr>
            <p:cNvGrpSpPr/>
            <p:nvPr/>
          </p:nvGrpSpPr>
          <p:grpSpPr>
            <a:xfrm>
              <a:off x="2196571" y="1487877"/>
              <a:ext cx="1016298" cy="1471084"/>
              <a:chOff x="6414848" y="1491993"/>
              <a:chExt cx="1016298" cy="1471084"/>
            </a:xfrm>
          </p:grpSpPr>
          <p:pic>
            <p:nvPicPr>
              <p:cNvPr id="3085" name="그림 3084" descr="텍스트, 종이 클립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989A8B1E-176C-1C81-7C9F-96203D0EF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15" b="39713"/>
              <a:stretch/>
            </p:blipFill>
            <p:spPr>
              <a:xfrm>
                <a:off x="6414848" y="1726652"/>
                <a:ext cx="1016298" cy="1236425"/>
              </a:xfrm>
              <a:prstGeom prst="rect">
                <a:avLst/>
              </a:prstGeom>
            </p:spPr>
          </p:pic>
          <p:sp>
            <p:nvSpPr>
              <p:cNvPr id="3086" name="TextBox 3085">
                <a:extLst>
                  <a:ext uri="{FF2B5EF4-FFF2-40B4-BE49-F238E27FC236}">
                    <a16:creationId xmlns:a16="http://schemas.microsoft.com/office/drawing/2014/main" id="{643AF35D-5ADC-E856-EF8D-7F7FF058A352}"/>
                  </a:ext>
                </a:extLst>
              </p:cNvPr>
              <p:cNvSpPr txBox="1"/>
              <p:nvPr/>
            </p:nvSpPr>
            <p:spPr>
              <a:xfrm>
                <a:off x="6521286" y="1491993"/>
                <a:ext cx="8034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[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좋은 성능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]</a:t>
                </a:r>
              </a:p>
            </p:txBody>
          </p:sp>
        </p:grpSp>
      </p:grpSp>
      <p:grpSp>
        <p:nvGrpSpPr>
          <p:cNvPr id="3093" name="그룹 3092">
            <a:extLst>
              <a:ext uri="{FF2B5EF4-FFF2-40B4-BE49-F238E27FC236}">
                <a16:creationId xmlns:a16="http://schemas.microsoft.com/office/drawing/2014/main" id="{B8CB021C-14C0-602A-A309-2FC6B7FFCBDF}"/>
              </a:ext>
            </a:extLst>
          </p:cNvPr>
          <p:cNvGrpSpPr/>
          <p:nvPr/>
        </p:nvGrpSpPr>
        <p:grpSpPr>
          <a:xfrm>
            <a:off x="3593832" y="1482043"/>
            <a:ext cx="1073729" cy="1509153"/>
            <a:chOff x="8059961" y="1531226"/>
            <a:chExt cx="1073729" cy="1509153"/>
          </a:xfrm>
        </p:grpSpPr>
        <p:sp>
          <p:nvSpPr>
            <p:cNvPr id="3088" name="직사각형 3087">
              <a:extLst>
                <a:ext uri="{FF2B5EF4-FFF2-40B4-BE49-F238E27FC236}">
                  <a16:creationId xmlns:a16="http://schemas.microsoft.com/office/drawing/2014/main" id="{3E19F461-4C9D-94BF-B7A1-3DE54432AE28}"/>
                </a:ext>
              </a:extLst>
            </p:cNvPr>
            <p:cNvSpPr/>
            <p:nvPr/>
          </p:nvSpPr>
          <p:spPr>
            <a:xfrm>
              <a:off x="8059961" y="1803954"/>
              <a:ext cx="1073729" cy="1236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1" name="TextBox 3090">
              <a:extLst>
                <a:ext uri="{FF2B5EF4-FFF2-40B4-BE49-F238E27FC236}">
                  <a16:creationId xmlns:a16="http://schemas.microsoft.com/office/drawing/2014/main" id="{C28E8454-AA40-9257-CA38-46DABD7DFD8E}"/>
                </a:ext>
              </a:extLst>
            </p:cNvPr>
            <p:cNvSpPr txBox="1"/>
            <p:nvPr/>
          </p:nvSpPr>
          <p:spPr>
            <a:xfrm>
              <a:off x="8073287" y="1531226"/>
              <a:ext cx="1047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[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컨셉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]</a:t>
              </a:r>
            </a:p>
          </p:txBody>
        </p:sp>
        <p:pic>
          <p:nvPicPr>
            <p:cNvPr id="3092" name="그림 3091" descr="종이 클립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EBB0EE06-687C-9EE3-18ED-647A6C6D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9" b="39185"/>
            <a:stretch/>
          </p:blipFill>
          <p:spPr>
            <a:xfrm>
              <a:off x="8182593" y="1767610"/>
              <a:ext cx="828464" cy="1236425"/>
            </a:xfrm>
            <a:prstGeom prst="rect">
              <a:avLst/>
            </a:prstGeom>
          </p:spPr>
        </p:pic>
      </p:grpSp>
      <p:sp>
        <p:nvSpPr>
          <p:cNvPr id="3094" name="TextBox 3093">
            <a:extLst>
              <a:ext uri="{FF2B5EF4-FFF2-40B4-BE49-F238E27FC236}">
                <a16:creationId xmlns:a16="http://schemas.microsoft.com/office/drawing/2014/main" id="{C0532D9C-EE29-EED4-BE37-E3A0B94A3084}"/>
              </a:ext>
            </a:extLst>
          </p:cNvPr>
          <p:cNvSpPr txBox="1"/>
          <p:nvPr/>
        </p:nvSpPr>
        <p:spPr>
          <a:xfrm>
            <a:off x="3238872" y="2195579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vs</a:t>
            </a:r>
          </a:p>
        </p:txBody>
      </p:sp>
      <p:grpSp>
        <p:nvGrpSpPr>
          <p:cNvPr id="3099" name="그룹 3098">
            <a:extLst>
              <a:ext uri="{FF2B5EF4-FFF2-40B4-BE49-F238E27FC236}">
                <a16:creationId xmlns:a16="http://schemas.microsoft.com/office/drawing/2014/main" id="{DA9596EE-06D6-D256-9D48-B0221B0342FD}"/>
              </a:ext>
            </a:extLst>
          </p:cNvPr>
          <p:cNvGrpSpPr/>
          <p:nvPr/>
        </p:nvGrpSpPr>
        <p:grpSpPr>
          <a:xfrm>
            <a:off x="2005573" y="1040445"/>
            <a:ext cx="2824385" cy="392234"/>
            <a:chOff x="2522258" y="3262193"/>
            <a:chExt cx="2824385" cy="3922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0D65CD-A021-47E1-029E-8D2D7F9691B6}"/>
                </a:ext>
              </a:extLst>
            </p:cNvPr>
            <p:cNvSpPr>
              <a:spLocks/>
            </p:cNvSpPr>
            <p:nvPr/>
          </p:nvSpPr>
          <p:spPr>
            <a:xfrm>
              <a:off x="2522258" y="3262193"/>
              <a:ext cx="2824385" cy="392234"/>
            </a:xfrm>
            <a:prstGeom prst="rect">
              <a:avLst/>
            </a:prstGeom>
            <a:solidFill>
              <a:srgbClr val="3D3B30">
                <a:alpha val="80000"/>
              </a:srgbClr>
            </a:solidFill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6" name="TextBox 3095">
              <a:extLst>
                <a:ext uri="{FF2B5EF4-FFF2-40B4-BE49-F238E27FC236}">
                  <a16:creationId xmlns:a16="http://schemas.microsoft.com/office/drawing/2014/main" id="{35A6AA11-2465-F090-BEF4-B9C15B317EE1}"/>
                </a:ext>
              </a:extLst>
            </p:cNvPr>
            <p:cNvSpPr txBox="1"/>
            <p:nvPr/>
          </p:nvSpPr>
          <p:spPr>
            <a:xfrm>
              <a:off x="3231373" y="3335200"/>
              <a:ext cx="1406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성향의 유저 겨냥</a:t>
              </a:r>
              <a:endParaRPr lang="en-US" altLang="ko-KR" sz="1000" b="1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pSp>
        <p:nvGrpSpPr>
          <p:cNvPr id="3116" name="그룹 3115">
            <a:extLst>
              <a:ext uri="{FF2B5EF4-FFF2-40B4-BE49-F238E27FC236}">
                <a16:creationId xmlns:a16="http://schemas.microsoft.com/office/drawing/2014/main" id="{66881781-29FD-AC57-779A-79831C34A390}"/>
              </a:ext>
            </a:extLst>
          </p:cNvPr>
          <p:cNvGrpSpPr/>
          <p:nvPr/>
        </p:nvGrpSpPr>
        <p:grpSpPr>
          <a:xfrm>
            <a:off x="8395744" y="1040445"/>
            <a:ext cx="2824386" cy="2218143"/>
            <a:chOff x="2522258" y="1044050"/>
            <a:chExt cx="2824386" cy="2218143"/>
          </a:xfrm>
        </p:grpSpPr>
        <p:sp>
          <p:nvSpPr>
            <p:cNvPr id="3121" name="직사각형 3120">
              <a:extLst>
                <a:ext uri="{FF2B5EF4-FFF2-40B4-BE49-F238E27FC236}">
                  <a16:creationId xmlns:a16="http://schemas.microsoft.com/office/drawing/2014/main" id="{7ABA121A-16C2-2563-F01C-A5C319C8D85F}"/>
                </a:ext>
              </a:extLst>
            </p:cNvPr>
            <p:cNvSpPr>
              <a:spLocks/>
            </p:cNvSpPr>
            <p:nvPr/>
          </p:nvSpPr>
          <p:spPr>
            <a:xfrm>
              <a:off x="2522259" y="1432440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8" name="그룹 3117">
              <a:extLst>
                <a:ext uri="{FF2B5EF4-FFF2-40B4-BE49-F238E27FC236}">
                  <a16:creationId xmlns:a16="http://schemas.microsoft.com/office/drawing/2014/main" id="{610CBE7B-CB68-343F-3A06-450FC38BBFEA}"/>
                </a:ext>
              </a:extLst>
            </p:cNvPr>
            <p:cNvGrpSpPr/>
            <p:nvPr/>
          </p:nvGrpSpPr>
          <p:grpSpPr>
            <a:xfrm>
              <a:off x="2522258" y="1044050"/>
              <a:ext cx="2824385" cy="392234"/>
              <a:chOff x="2522258" y="3262193"/>
              <a:chExt cx="2824385" cy="392234"/>
            </a:xfrm>
          </p:grpSpPr>
          <p:sp>
            <p:nvSpPr>
              <p:cNvPr id="3119" name="직사각형 3118">
                <a:extLst>
                  <a:ext uri="{FF2B5EF4-FFF2-40B4-BE49-F238E27FC236}">
                    <a16:creationId xmlns:a16="http://schemas.microsoft.com/office/drawing/2014/main" id="{4773758A-207F-905F-9A6E-6DC9CF1FD0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3737DA6F-F3BD-B5DB-09FC-04EA292CD22E}"/>
                  </a:ext>
                </a:extLst>
              </p:cNvPr>
              <p:cNvSpPr txBox="1"/>
              <p:nvPr/>
            </p:nvSpPr>
            <p:spPr>
              <a:xfrm>
                <a:off x="3524723" y="3335200"/>
                <a:ext cx="8194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몰입감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 향상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grpSp>
        <p:nvGrpSpPr>
          <p:cNvPr id="3151" name="그룹 3150">
            <a:extLst>
              <a:ext uri="{FF2B5EF4-FFF2-40B4-BE49-F238E27FC236}">
                <a16:creationId xmlns:a16="http://schemas.microsoft.com/office/drawing/2014/main" id="{754B887A-E2A2-9FF2-2E8A-14123012F2DC}"/>
              </a:ext>
            </a:extLst>
          </p:cNvPr>
          <p:cNvGrpSpPr/>
          <p:nvPr/>
        </p:nvGrpSpPr>
        <p:grpSpPr>
          <a:xfrm>
            <a:off x="5092125" y="1040445"/>
            <a:ext cx="2824386" cy="2218143"/>
            <a:chOff x="5092125" y="1040445"/>
            <a:chExt cx="2824386" cy="2218143"/>
          </a:xfrm>
        </p:grpSpPr>
        <p:sp>
          <p:nvSpPr>
            <p:cNvPr id="3136" name="직사각형 3135">
              <a:extLst>
                <a:ext uri="{FF2B5EF4-FFF2-40B4-BE49-F238E27FC236}">
                  <a16:creationId xmlns:a16="http://schemas.microsoft.com/office/drawing/2014/main" id="{7C3C99AD-760F-72B4-6B44-EF475E5E0727}"/>
                </a:ext>
              </a:extLst>
            </p:cNvPr>
            <p:cNvSpPr>
              <a:spLocks/>
            </p:cNvSpPr>
            <p:nvPr/>
          </p:nvSpPr>
          <p:spPr>
            <a:xfrm>
              <a:off x="5092126" y="1428835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33" name="그룹 3132">
              <a:extLst>
                <a:ext uri="{FF2B5EF4-FFF2-40B4-BE49-F238E27FC236}">
                  <a16:creationId xmlns:a16="http://schemas.microsoft.com/office/drawing/2014/main" id="{E3E97D6B-6B95-EDB5-EAAB-31F405411C37}"/>
                </a:ext>
              </a:extLst>
            </p:cNvPr>
            <p:cNvGrpSpPr/>
            <p:nvPr/>
          </p:nvGrpSpPr>
          <p:grpSpPr>
            <a:xfrm>
              <a:off x="5092125" y="1040445"/>
              <a:ext cx="2824385" cy="392234"/>
              <a:chOff x="2522258" y="3262193"/>
              <a:chExt cx="2824385" cy="392234"/>
            </a:xfrm>
          </p:grpSpPr>
          <p:sp>
            <p:nvSpPr>
              <p:cNvPr id="3134" name="직사각형 3133">
                <a:extLst>
                  <a:ext uri="{FF2B5EF4-FFF2-40B4-BE49-F238E27FC236}">
                    <a16:creationId xmlns:a16="http://schemas.microsoft.com/office/drawing/2014/main" id="{2898DFF0-8EAB-C184-E01A-8E09062DA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5" name="TextBox 3134">
                <a:extLst>
                  <a:ext uri="{FF2B5EF4-FFF2-40B4-BE49-F238E27FC236}">
                    <a16:creationId xmlns:a16="http://schemas.microsoft.com/office/drawing/2014/main" id="{C806A15C-EEB5-706D-2648-B5A87AE1A72C}"/>
                  </a:ext>
                </a:extLst>
              </p:cNvPr>
              <p:cNvSpPr txBox="1"/>
              <p:nvPr/>
            </p:nvSpPr>
            <p:spPr>
              <a:xfrm>
                <a:off x="3325953" y="3335200"/>
                <a:ext cx="1217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다양한 전투 스타일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sp>
        <p:nvSpPr>
          <p:cNvPr id="3146" name="TextBox 3145">
            <a:extLst>
              <a:ext uri="{FF2B5EF4-FFF2-40B4-BE49-F238E27FC236}">
                <a16:creationId xmlns:a16="http://schemas.microsoft.com/office/drawing/2014/main" id="{23AE04F3-C067-B00C-4BD4-FED7507FAE35}"/>
              </a:ext>
            </a:extLst>
          </p:cNvPr>
          <p:cNvSpPr txBox="1"/>
          <p:nvPr/>
        </p:nvSpPr>
        <p:spPr>
          <a:xfrm>
            <a:off x="4556725" y="6100056"/>
            <a:ext cx="3797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다른 </a:t>
            </a:r>
            <a:r>
              <a:rPr lang="ko-KR" altLang="en-US" sz="11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소울라이크</a:t>
            </a:r>
            <a:r>
              <a:rPr lang="ko-KR" altLang="en-US" sz="11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장르의 게임과 </a:t>
            </a:r>
            <a:r>
              <a:rPr lang="ko-KR" altLang="en-US" sz="1600" dirty="0">
                <a:gradFill>
                  <a:gsLst>
                    <a:gs pos="5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차별화된 재미</a:t>
            </a:r>
            <a:r>
              <a:rPr lang="ko-KR" altLang="en-US" sz="16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선사</a:t>
            </a:r>
            <a:endParaRPr lang="en-US" altLang="ko-KR" sz="11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150" name="화살표: 오른쪽 3149">
            <a:extLst>
              <a:ext uri="{FF2B5EF4-FFF2-40B4-BE49-F238E27FC236}">
                <a16:creationId xmlns:a16="http://schemas.microsoft.com/office/drawing/2014/main" id="{A2D04C6C-3AAA-83C3-A8D5-39808BFB3E18}"/>
              </a:ext>
            </a:extLst>
          </p:cNvPr>
          <p:cNvSpPr/>
          <p:nvPr/>
        </p:nvSpPr>
        <p:spPr>
          <a:xfrm rot="5400000">
            <a:off x="6115882" y="5573407"/>
            <a:ext cx="571625" cy="2831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1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D072-7BC0-EC79-23C1-76878716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페이지 표시">
            <a:extLst>
              <a:ext uri="{FF2B5EF4-FFF2-40B4-BE49-F238E27FC236}">
                <a16:creationId xmlns:a16="http://schemas.microsoft.com/office/drawing/2014/main" id="{FCBE32C8-BA7C-5DF2-7EAA-BEB2A73509C2}"/>
              </a:ext>
            </a:extLst>
          </p:cNvPr>
          <p:cNvSpPr txBox="1">
            <a:spLocks/>
          </p:cNvSpPr>
          <p:nvPr/>
        </p:nvSpPr>
        <p:spPr>
          <a:xfrm>
            <a:off x="10438110" y="6696766"/>
            <a:ext cx="88004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– ‘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’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소개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B631-825C-F045-2254-9A9FFF2E61C7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38B3A-CC95-3846-9F36-E2F44F4D1768}"/>
              </a:ext>
            </a:extLst>
          </p:cNvPr>
          <p:cNvGrpSpPr/>
          <p:nvPr/>
        </p:nvGrpSpPr>
        <p:grpSpPr>
          <a:xfrm>
            <a:off x="1992916" y="954061"/>
            <a:ext cx="5616246" cy="1049006"/>
            <a:chOff x="1992916" y="954061"/>
            <a:chExt cx="5616246" cy="104900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7FFD3E-E89D-6F0B-13FD-B8C0D535720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6C4CF741-1C9F-37AE-4554-0FCA785B1DAF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2D85DA-EA92-51BE-FA74-4EE16C624B7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9BB2CE0-F9D4-FA1A-83B2-C82ACA17D4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C923CBD-D1EB-BCAF-2E31-CB9E66F7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DF4B55E-3568-84EB-B5D5-E8595BD56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C5734-E9E5-9B5F-0C78-B474FAB53301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단어의 뜻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312A4AB-749F-0625-1E9D-8663E0614CD8}"/>
                </a:ext>
              </a:extLst>
            </p:cNvPr>
            <p:cNvGrpSpPr/>
            <p:nvPr/>
          </p:nvGrpSpPr>
          <p:grpSpPr>
            <a:xfrm>
              <a:off x="2046647" y="1478879"/>
              <a:ext cx="5562515" cy="524188"/>
              <a:chOff x="2218168" y="1478879"/>
              <a:chExt cx="5562515" cy="52418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EDE4F6-7C0B-8FBF-09C2-E400C57E9041}"/>
                  </a:ext>
                </a:extLst>
              </p:cNvPr>
              <p:cNvSpPr txBox="1"/>
              <p:nvPr/>
            </p:nvSpPr>
            <p:spPr>
              <a:xfrm>
                <a:off x="3844990" y="1602700"/>
                <a:ext cx="39356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:  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전회는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전쟁의 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’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라는 뜻으로 영어로는 </a:t>
                </a:r>
                <a:r>
                  <a:rPr lang="en-US" altLang="ko-KR" sz="10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Ashes Of War’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.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55795D-BB07-50D5-DF98-E5022039B450}"/>
                  </a:ext>
                </a:extLst>
              </p:cNvPr>
              <p:cNvGrpSpPr/>
              <p:nvPr/>
            </p:nvGrpSpPr>
            <p:grpSpPr>
              <a:xfrm>
                <a:off x="2218168" y="1478879"/>
                <a:ext cx="1562298" cy="524188"/>
                <a:chOff x="2218168" y="1511334"/>
                <a:chExt cx="1562298" cy="52418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FCCAD22-BB3A-7943-E696-7A6224ED4131}"/>
                    </a:ext>
                  </a:extLst>
                </p:cNvPr>
                <p:cNvGrpSpPr/>
                <p:nvPr/>
              </p:nvGrpSpPr>
              <p:grpSpPr>
                <a:xfrm>
                  <a:off x="3257566" y="1511334"/>
                  <a:ext cx="522900" cy="524188"/>
                  <a:chOff x="3257566" y="1511334"/>
                  <a:chExt cx="522900" cy="524188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F91A618-87A0-7C27-4B26-9AF54309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30503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00CC2B1-070A-4BEA-E96B-FB3185B95C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566" y="1789301"/>
                    <a:ext cx="52290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재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회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B9D5E48-1D18-DB87-9C9A-5539C7D3429E}"/>
                    </a:ext>
                  </a:extLst>
                </p:cNvPr>
                <p:cNvGrpSpPr/>
                <p:nvPr/>
              </p:nvGrpSpPr>
              <p:grpSpPr>
                <a:xfrm>
                  <a:off x="2218168" y="1511334"/>
                  <a:ext cx="643125" cy="524188"/>
                  <a:chOff x="2218168" y="1511334"/>
                  <a:chExt cx="643125" cy="524188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209C594-6FA6-BB46-50E7-30BE71154C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217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E6938-1A75-331B-1A7E-65410361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68" y="1789301"/>
                    <a:ext cx="6431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싸움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전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sp>
              <p:nvSpPr>
                <p:cNvPr id="43" name="십자형 42">
                  <a:extLst>
                    <a:ext uri="{FF2B5EF4-FFF2-40B4-BE49-F238E27FC236}">
                      <a16:creationId xmlns:a16="http://schemas.microsoft.com/office/drawing/2014/main" id="{7432DCB2-AF61-42F3-96A3-0502B4C784D5}"/>
                    </a:ext>
                  </a:extLst>
                </p:cNvPr>
                <p:cNvSpPr/>
                <p:nvPr/>
              </p:nvSpPr>
              <p:spPr>
                <a:xfrm>
                  <a:off x="2931350" y="1680611"/>
                  <a:ext cx="185634" cy="185634"/>
                </a:xfrm>
                <a:prstGeom prst="plus">
                  <a:avLst>
                    <a:gd name="adj" fmla="val 39667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94B2E9-5730-AE81-32B5-0EFBB7B23020}"/>
              </a:ext>
            </a:extLst>
          </p:cNvPr>
          <p:cNvGrpSpPr/>
          <p:nvPr/>
        </p:nvGrpSpPr>
        <p:grpSpPr>
          <a:xfrm>
            <a:off x="1992916" y="2526558"/>
            <a:ext cx="5130943" cy="1032467"/>
            <a:chOff x="2005200" y="2539496"/>
            <a:chExt cx="5130943" cy="10324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7C7A70-6646-BDA1-70BC-AEC495846D65}"/>
                </a:ext>
              </a:extLst>
            </p:cNvPr>
            <p:cNvSpPr txBox="1"/>
            <p:nvPr/>
          </p:nvSpPr>
          <p:spPr>
            <a:xfrm>
              <a:off x="2217809" y="3017965"/>
              <a:ext cx="49183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전회는 전투 기술과 속성을 무기에 부여하는 아이템입니다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장르의 게임과 차별화된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엘든링만의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고유한 컨텐츠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&amp;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시스템입니다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DF9CE60-F8C6-9382-15B9-4362C395E967}"/>
                </a:ext>
              </a:extLst>
            </p:cNvPr>
            <p:cNvGrpSpPr/>
            <p:nvPr/>
          </p:nvGrpSpPr>
          <p:grpSpPr>
            <a:xfrm>
              <a:off x="2005200" y="2539496"/>
              <a:ext cx="2831662" cy="367200"/>
              <a:chOff x="2500453" y="1274905"/>
              <a:chExt cx="2831662" cy="367200"/>
            </a:xfrm>
          </p:grpSpPr>
          <p:pic>
            <p:nvPicPr>
              <p:cNvPr id="111" name="Picture 4">
                <a:extLst>
                  <a:ext uri="{FF2B5EF4-FFF2-40B4-BE49-F238E27FC236}">
                    <a16:creationId xmlns:a16="http://schemas.microsoft.com/office/drawing/2014/main" id="{10831D75-38E4-EB09-9600-0BD51F6BB53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F4E7A64-B022-C937-AA20-5570323E7FB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66CA6A73-B786-5165-6AD2-3102F26AD6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A85BA55A-3D24-297C-3B45-90550B4B6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2CD6E9FC-7FA2-2324-0F23-051A560D3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6AD2FD-2D21-C430-DBF8-D5AFCB8E7EE6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0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란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?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BF6B1-672D-7513-E7CF-D1251AE60587}"/>
              </a:ext>
            </a:extLst>
          </p:cNvPr>
          <p:cNvGrpSpPr/>
          <p:nvPr/>
        </p:nvGrpSpPr>
        <p:grpSpPr>
          <a:xfrm>
            <a:off x="1991018" y="4124931"/>
            <a:ext cx="5478794" cy="1032467"/>
            <a:chOff x="2005200" y="4204555"/>
            <a:chExt cx="5478794" cy="1032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3A2C5-FC17-CDE0-EEAE-3E7ACABB7FC5}"/>
                </a:ext>
              </a:extLst>
            </p:cNvPr>
            <p:cNvSpPr txBox="1"/>
            <p:nvPr/>
          </p:nvSpPr>
          <p:spPr>
            <a:xfrm>
              <a:off x="2217809" y="4683024"/>
              <a:ext cx="52661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상황에서 유저의 전략적 선택을 유도합니다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무기와 전회의 조합마다 다양한 전투 경험을 제공하여 반복 플레이의 지루함을 덜어줍니다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7111A2E-B8E4-F431-67EC-044CD4A42A74}"/>
                </a:ext>
              </a:extLst>
            </p:cNvPr>
            <p:cNvGrpSpPr/>
            <p:nvPr/>
          </p:nvGrpSpPr>
          <p:grpSpPr>
            <a:xfrm>
              <a:off x="2005200" y="4204555"/>
              <a:ext cx="2831662" cy="367200"/>
              <a:chOff x="2500453" y="1274905"/>
              <a:chExt cx="2831662" cy="367200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4F87904E-7B29-4C03-97AF-056CAEAD81D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11E501F-8EF7-EA60-9484-02975461BC8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742A239-408E-5BBF-97A8-02E735D15B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48C635F-C8CF-249C-47F7-7999FE635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76C0A39-8195-2260-A20D-0F411E951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61849-BF9C-6481-1890-0A4FD7D4F550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기능 및 역할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3E6338-4E7D-1DF6-68B4-E80C5D1AF6BA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7C7424-DD51-314B-9C5E-51D1D0C9A55C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5140629-C07E-23C1-2472-EF464ADA5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9797243-C0BE-F129-2AB1-324AA48D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0B0B4A-DCEA-B7A4-C503-DC2D51C029F1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140056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’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E79A7A-952F-3F21-8278-D58CC405969E}"/>
              </a:ext>
            </a:extLst>
          </p:cNvPr>
          <p:cNvGrpSpPr/>
          <p:nvPr/>
        </p:nvGrpSpPr>
        <p:grpSpPr>
          <a:xfrm>
            <a:off x="1992916" y="954061"/>
            <a:ext cx="4917743" cy="1054356"/>
            <a:chOff x="1992916" y="954061"/>
            <a:chExt cx="4917743" cy="10543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1EA6E-54F2-FBE8-0715-F37D90917C44}"/>
                </a:ext>
              </a:extLst>
            </p:cNvPr>
            <p:cNvSpPr txBox="1"/>
            <p:nvPr/>
          </p:nvSpPr>
          <p:spPr>
            <a:xfrm>
              <a:off x="2205525" y="1454419"/>
              <a:ext cx="47051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몬스터 처치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전회가 부여된 무기 획득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탐험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(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상자 오픈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던전 탐험 등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)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유저가 얻는 유저 경험은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?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1C33AD-702F-170E-7730-D7D2B14AE3E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380DF851-5051-2AEE-EB4C-9302F71C7FF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1A41BCB-3D01-FB98-FC46-98EF3FB9D75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883C8FB-29CC-9138-0E41-8468206EA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989624D8-A7E2-7F9F-C021-A199A305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B3E8137-F62F-E99C-98EF-3913DA6AA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04BC74-9D27-D04B-38B5-EA8FB78B98AE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획득 방법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590B99-A900-E3C3-D5B3-6336EDD98CAE}"/>
              </a:ext>
            </a:extLst>
          </p:cNvPr>
          <p:cNvGrpSpPr/>
          <p:nvPr/>
        </p:nvGrpSpPr>
        <p:grpSpPr>
          <a:xfrm>
            <a:off x="1992916" y="2877895"/>
            <a:ext cx="2875517" cy="1208244"/>
            <a:chOff x="1992916" y="954061"/>
            <a:chExt cx="2875517" cy="12082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85EC8-56A0-1507-ABB2-7C1F80439BE2}"/>
                </a:ext>
              </a:extLst>
            </p:cNvPr>
            <p:cNvSpPr txBox="1"/>
            <p:nvPr/>
          </p:nvSpPr>
          <p:spPr>
            <a:xfrm>
              <a:off x="2205525" y="1454419"/>
              <a:ext cx="2662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서리 밟기 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–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스카라베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처치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8AB1E6A-1E2B-8819-D027-5267241D112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12A2E498-6CC5-F814-2CDA-E1578D0408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937B4AA-D298-0063-6CEF-25CE9FECA82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B49C39E-4453-0CAF-A0B8-6B3EDEBD7B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622662E9-5D8D-F63A-B75B-8DA7B3D30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4D230F7D-E4A8-95E8-5267-41F080473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1D24A-13C2-FDCF-0030-AE5607CC052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서리 밟기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9E602F-20A8-DD50-4739-482107E0EB57}"/>
              </a:ext>
            </a:extLst>
          </p:cNvPr>
          <p:cNvGrpSpPr/>
          <p:nvPr/>
        </p:nvGrpSpPr>
        <p:grpSpPr>
          <a:xfrm>
            <a:off x="6907453" y="2877895"/>
            <a:ext cx="2831662" cy="1208244"/>
            <a:chOff x="1992916" y="954061"/>
            <a:chExt cx="2831662" cy="1208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1EF6D1-B5B4-ACA6-AC75-220518705CF8}"/>
                </a:ext>
              </a:extLst>
            </p:cNvPr>
            <p:cNvSpPr txBox="1"/>
            <p:nvPr/>
          </p:nvSpPr>
          <p:spPr>
            <a:xfrm>
              <a:off x="2205525" y="1454419"/>
              <a:ext cx="15600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7854D39-7D3C-D6EF-6C90-92353B91CEC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75256B73-1C0D-1A8E-2CEA-68F4BBF28DD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6ECDBDC-0879-BECF-79C2-B546316700E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D9CA09F-FB08-9D45-F8AE-9948DB2957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A1FB8CE3-32B6-8FF6-6A91-7CFE20E4C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959D8CDF-4A0D-C93E-DCF1-28CEAA6B4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37392-DEEE-3190-971D-0802356FD3D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550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2) XXXX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FC6F55-98A0-9631-DAA2-FF53F33FC4AF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2CAC-C4A0-CF58-DF52-6D13ECF6B83D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C07C66-16F9-6508-2DD6-FE3CE748EE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26C1D36-91DE-E39F-5705-CA5CB353A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AED41D-D63E-78F4-D5D9-BC7AD1581DCF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51195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획득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1EF9165-4F1E-8B6E-F608-FC252F14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62198"/>
              </p:ext>
            </p:extLst>
          </p:nvPr>
        </p:nvGraphicFramePr>
        <p:xfrm>
          <a:off x="2230461" y="2665405"/>
          <a:ext cx="5017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04">
                  <a:extLst>
                    <a:ext uri="{9D8B030D-6E8A-4147-A177-3AD203B41FA5}">
                      <a16:colId xmlns:a16="http://schemas.microsoft.com/office/drawing/2014/main" val="3721366542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4093792713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338394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부여 방법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조건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위치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NPC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대장장이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휴그와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상호작용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원탁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축복 활성화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숫돌 소도 보유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모든 축복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69132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F8C48FB-8271-70A1-C1F1-7EE7D32A0FFF}"/>
              </a:ext>
            </a:extLst>
          </p:cNvPr>
          <p:cNvGrpSpPr/>
          <p:nvPr/>
        </p:nvGrpSpPr>
        <p:grpSpPr>
          <a:xfrm>
            <a:off x="1992916" y="954061"/>
            <a:ext cx="3811671" cy="1362132"/>
            <a:chOff x="1992916" y="954061"/>
            <a:chExt cx="3811671" cy="13621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583F5-9510-8F8B-D32C-43A1AC202884}"/>
                </a:ext>
              </a:extLst>
            </p:cNvPr>
            <p:cNvSpPr txBox="1"/>
            <p:nvPr/>
          </p:nvSpPr>
          <p:spPr>
            <a:xfrm>
              <a:off x="2205525" y="1454419"/>
              <a:ext cx="35990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보유중인 전회를 무기에 부여합니다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 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특수한 아이템을 가지고 있으면 속성도 부여할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2158374-77CB-80F9-8394-94EF19A28B9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54" name="Picture 4">
                <a:extLst>
                  <a:ext uri="{FF2B5EF4-FFF2-40B4-BE49-F238E27FC236}">
                    <a16:creationId xmlns:a16="http://schemas.microsoft.com/office/drawing/2014/main" id="{815DBAC6-D4DB-BF7F-D723-1B9F6E3E0852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22B35C8-FDCC-1EDB-8825-0CEF998EDBF8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87F4771-8758-E81D-4EDC-0EB9ABF8F4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6AE5459-9B11-F70D-73A5-6A0006A7D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0289C74-B4A7-5BB4-1E7C-9E4396226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8632C6-909F-FCB0-C300-F4B50E03E3D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0EB121-3DF2-F033-A760-29D4D4D765F7}"/>
              </a:ext>
            </a:extLst>
          </p:cNvPr>
          <p:cNvSpPr txBox="1"/>
          <p:nvPr/>
        </p:nvSpPr>
        <p:spPr>
          <a:xfrm>
            <a:off x="3948093" y="3875590"/>
            <a:ext cx="3153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*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숫돌 소도는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관문 앞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폐허에서 얻을 수 있습니다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7F7E35-7F40-0EEA-B8E4-081705D6CEC3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0EF294-83FA-77B5-7667-F123D456DD4A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EF1B882-8E72-A6B1-94CA-1B31AE159D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F69069C-CDF5-1475-1AB3-3EB63BCA2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5AA98-63BD-6AD6-8F57-67A18DA70C3C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E9B232-DE65-1B00-5428-8AB067BA509D}"/>
              </a:ext>
            </a:extLst>
          </p:cNvPr>
          <p:cNvGrpSpPr/>
          <p:nvPr/>
        </p:nvGrpSpPr>
        <p:grpSpPr>
          <a:xfrm>
            <a:off x="1992916" y="604059"/>
            <a:ext cx="2831662" cy="746579"/>
            <a:chOff x="1992916" y="954061"/>
            <a:chExt cx="2831662" cy="74657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4821D1-0637-F817-29A0-26FDC5B37341}"/>
                </a:ext>
              </a:extLst>
            </p:cNvPr>
            <p:cNvSpPr txBox="1"/>
            <p:nvPr/>
          </p:nvSpPr>
          <p:spPr>
            <a:xfrm>
              <a:off x="2205525" y="1454419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원탁 이동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-&gt;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대장장이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휴그와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상호작용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74ADCA0-A13A-5CF7-3CF3-4DA24462F4DB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44" name="Picture 4">
                <a:extLst>
                  <a:ext uri="{FF2B5EF4-FFF2-40B4-BE49-F238E27FC236}">
                    <a16:creationId xmlns:a16="http://schemas.microsoft.com/office/drawing/2014/main" id="{65E53637-36B3-5578-AC32-FAA3AD0AAA9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F46D797-A06C-1E24-754F-471850BC7D5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4D01365-AE8A-AF9C-AEEF-4265AD49D4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E0DE7AB-985E-859C-EF72-FC230A613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26C2FDB4-4BB6-F48A-DD7D-9C5BA600F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43F033-3F64-92DF-8E01-DF5AD8C2FC3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1] NPC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5FA554-8C24-1E71-FBF4-CF1ADD4BAC7E}"/>
              </a:ext>
            </a:extLst>
          </p:cNvPr>
          <p:cNvGrpSpPr/>
          <p:nvPr/>
        </p:nvGrpSpPr>
        <p:grpSpPr>
          <a:xfrm>
            <a:off x="6436769" y="604059"/>
            <a:ext cx="2831662" cy="746579"/>
            <a:chOff x="1992916" y="954061"/>
            <a:chExt cx="2831662" cy="74657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BCF196-8442-5CAA-6CDC-55BC57A5E1E1}"/>
                </a:ext>
              </a:extLst>
            </p:cNvPr>
            <p:cNvSpPr txBox="1"/>
            <p:nvPr/>
          </p:nvSpPr>
          <p:spPr>
            <a:xfrm>
              <a:off x="2205525" y="1454419"/>
              <a:ext cx="2499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0FDAE71-6961-0B4A-D043-FA2E931544B9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71" name="Picture 4">
                <a:extLst>
                  <a:ext uri="{FF2B5EF4-FFF2-40B4-BE49-F238E27FC236}">
                    <a16:creationId xmlns:a16="http://schemas.microsoft.com/office/drawing/2014/main" id="{D786D371-3989-663E-6474-03D16D18364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CC5F44-D34C-42FF-E2FA-9DDC1ABDACF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2D62E9-79AD-FFA6-05C2-EBC5330C8F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94675E8-9C62-4C3A-82B9-3FF851743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5FD2BA6-527D-8A59-6E6A-F93889116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DC1E14-C4EE-40F2-B530-DD1EC2E1C6DD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7508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2]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축복 활성화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18B4888-A056-6D92-4EB6-725BC8BE8C9D}"/>
              </a:ext>
            </a:extLst>
          </p:cNvPr>
          <p:cNvGrpSpPr/>
          <p:nvPr/>
        </p:nvGrpSpPr>
        <p:grpSpPr>
          <a:xfrm>
            <a:off x="1992916" y="2016299"/>
            <a:ext cx="2831662" cy="900468"/>
            <a:chOff x="1992916" y="954061"/>
            <a:chExt cx="2831662" cy="9004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28ED08-06EC-5334-C291-72764F60314D}"/>
                </a:ext>
              </a:extLst>
            </p:cNvPr>
            <p:cNvSpPr txBox="1"/>
            <p:nvPr/>
          </p:nvSpPr>
          <p:spPr>
            <a:xfrm>
              <a:off x="2205525" y="1454419"/>
              <a:ext cx="1742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이미지로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부여 까지 함께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E81BBB7-9C90-2127-D35E-2CBA086C0E5E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94" name="Picture 4">
                <a:extLst>
                  <a:ext uri="{FF2B5EF4-FFF2-40B4-BE49-F238E27FC236}">
                    <a16:creationId xmlns:a16="http://schemas.microsoft.com/office/drawing/2014/main" id="{917EDD46-B991-1ABB-4AA0-1465EF5C768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0FF5EDA-F780-3309-B21B-09AD59136433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968DD9B-30C0-05B9-7379-0A026258DC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261AF1A5-5A2C-15E1-73C9-6A3705EDF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9B7A3E2B-E767-C9AA-9A9B-CFE80086E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E85BB45-807D-521B-813F-FDC11748CCC4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 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6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784</Words>
  <Application>Microsoft Office PowerPoint</Application>
  <PresentationFormat>와이드스크린</PresentationFormat>
  <Paragraphs>176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</vt:lpstr>
      <vt:lpstr>넥슨Lv1고딕</vt:lpstr>
      <vt:lpstr>넥슨Lv1고딕 Bold</vt:lpstr>
      <vt:lpstr>맑은 고딕</vt:lpstr>
      <vt:lpstr>빛의 계승자 Bold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63</cp:revision>
  <dcterms:created xsi:type="dcterms:W3CDTF">2024-10-09T05:41:30Z</dcterms:created>
  <dcterms:modified xsi:type="dcterms:W3CDTF">2024-10-15T17:24:00Z</dcterms:modified>
</cp:coreProperties>
</file>