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2" r:id="rId6"/>
    <p:sldId id="267" r:id="rId7"/>
    <p:sldId id="263" r:id="rId8"/>
    <p:sldId id="264" r:id="rId9"/>
    <p:sldId id="257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D94"/>
    <a:srgbClr val="F0FAFE"/>
    <a:srgbClr val="F2F2F2"/>
    <a:srgbClr val="7F7F7F"/>
    <a:srgbClr val="FCF79A"/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작성자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EA797-D46C-6CB8-B640-8C324BC3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8125"/>
              </p:ext>
            </p:extLst>
          </p:nvPr>
        </p:nvGraphicFramePr>
        <p:xfrm>
          <a:off x="-1514399" y="2304939"/>
          <a:ext cx="14459798" cy="4994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6341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45443490"/>
                    </a:ext>
                  </a:extLst>
                </a:gridCol>
                <a:gridCol w="8299738">
                  <a:extLst>
                    <a:ext uri="{9D8B030D-6E8A-4147-A177-3AD203B41FA5}">
                      <a16:colId xmlns:a16="http://schemas.microsoft.com/office/drawing/2014/main" val="1596263472"/>
                    </a:ext>
                  </a:extLst>
                </a:gridCol>
                <a:gridCol w="4106919">
                  <a:extLst>
                    <a:ext uri="{9D8B030D-6E8A-4147-A177-3AD203B41FA5}">
                      <a16:colId xmlns:a16="http://schemas.microsoft.com/office/drawing/2014/main" val="2266170427"/>
                    </a:ext>
                  </a:extLst>
                </a:gridCol>
              </a:tblGrid>
              <a:tr h="3800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28624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일반 공격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ko-KR" sz="1000" dirty="0">
                          <a:effectLst/>
                        </a:rPr>
                        <a:t>번의 연계형 공격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앞으로 내밀면서 바깥쪽에서 안쪽으로 손을 휘두른다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손을 휘두르면서 부채를 접어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뒤로 빼면서 부채를 </a:t>
                      </a:r>
                      <a:r>
                        <a:rPr lang="ko-KR" sz="1000" dirty="0" err="1">
                          <a:effectLst/>
                        </a:rPr>
                        <a:t>몸쪽으로</a:t>
                      </a:r>
                      <a:r>
                        <a:rPr lang="ko-KR" sz="1000" dirty="0">
                          <a:effectLst/>
                        </a:rPr>
                        <a:t> 끌어당기고 번개를 부채에 </a:t>
                      </a:r>
                      <a:r>
                        <a:rPr lang="ko-KR" sz="1000" dirty="0" err="1">
                          <a:effectLst/>
                        </a:rPr>
                        <a:t>끌어모으며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부채를 정면으로 펼치며 번개를 방출해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스위칭 스킬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접혀 있는 부채를 꺼내며 하늘을 향해 펼친다</a:t>
                      </a:r>
                      <a:r>
                        <a:rPr lang="en-US" sz="1000" dirty="0">
                          <a:effectLst/>
                        </a:rPr>
                        <a:t>. 10</a:t>
                      </a:r>
                      <a:r>
                        <a:rPr lang="ko-KR" sz="1000" dirty="0">
                          <a:effectLst/>
                        </a:rPr>
                        <a:t>초 동안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초마다 </a:t>
                      </a:r>
                      <a:r>
                        <a:rPr lang="ko-KR" sz="1000" dirty="0" err="1">
                          <a:effectLst/>
                        </a:rPr>
                        <a:t>랜덤한</a:t>
                      </a:r>
                      <a:r>
                        <a:rPr lang="ko-KR" sz="1000" dirty="0">
                          <a:effectLst/>
                        </a:rPr>
                        <a:t> 적에게 하늘에서 번개를 떨어트려 피해를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위로 뻗는다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캐릭터에게 내려친다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내려칠 때 주변에 피해를 입힌다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캐릭터의 몸 주변에 일정량의 데미지를 흡수하는 번개 보호막을 형성한다</a:t>
                      </a:r>
                      <a:r>
                        <a:rPr lang="en-US" sz="1000" dirty="0">
                          <a:effectLst/>
                        </a:rPr>
                        <a:t>. (5</a:t>
                      </a:r>
                      <a:r>
                        <a:rPr lang="ko-KR" sz="1000" dirty="0">
                          <a:effectLst/>
                        </a:rPr>
                        <a:t>초 지속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ko-KR" sz="1000" dirty="0">
                          <a:effectLst/>
                        </a:rPr>
                        <a:t>보호막이 적의 공격에 의해 제거되지 않고 지속시간이 지나 사라질 때 주변으로 번개를 방출하며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공격한다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 형성과 동시에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 형성한다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일반 공격의 세 번째 공격에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개씩 발사한다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스킬을 재사용하면 남아있는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한 번에 마우스 포인터 위치로 발사하여 바닥에 꽂는다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왼손을 앞으로 뻗고 부채를 왼손에 가져가며 손바닥을 치듯이 접는다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왼손의 손바닥 위에 번개 구체가 두개 형성된다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펼치며 손을 내리고 아래에서 위로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dirty="0">
                          <a:effectLst/>
                        </a:rPr>
                        <a:t>안에서 밖으로 부채를 총 두 번 휘둘러 번개를 방출한다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3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접은 후 몸을 한 바퀴 회전하며 하늘을 향해 펼친다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전방의 하늘에 원형의 부채 모양으로 번개가 형성되고 회전하며 하늘의 번개를 담는다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수직으로 내리는 동작을 따라 거대한 번개가 한 번 내리친다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1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허리 뒤의 왼손위에 포갠다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번개를 온 몸에 </a:t>
                      </a:r>
                      <a:r>
                        <a:rPr lang="ko-KR" sz="1000" dirty="0" err="1">
                          <a:effectLst/>
                        </a:rPr>
                        <a:t>끌어모은다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천천히 세 걸음 전진한다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걸음마다 몸에 담긴 번개가 </a:t>
                      </a:r>
                      <a:r>
                        <a:rPr lang="ko-KR" sz="1000" dirty="0" err="1">
                          <a:effectLst/>
                        </a:rPr>
                        <a:t>퍼져나가</a:t>
                      </a:r>
                      <a:r>
                        <a:rPr lang="ko-KR" sz="1000" dirty="0">
                          <a:effectLst/>
                        </a:rPr>
                        <a:t> 주변의 적에게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발사하는 스킬이 있어야 함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08426056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72F0025-9A08-CDCB-1731-419954514003}"/>
              </a:ext>
            </a:extLst>
          </p:cNvPr>
          <p:cNvGrpSpPr/>
          <p:nvPr/>
        </p:nvGrpSpPr>
        <p:grpSpPr>
          <a:xfrm>
            <a:off x="7503248" y="343219"/>
            <a:ext cx="3000375" cy="1511300"/>
            <a:chOff x="0" y="0"/>
            <a:chExt cx="3000375" cy="1511935"/>
          </a:xfrm>
        </p:grpSpPr>
        <p:pic>
          <p:nvPicPr>
            <p:cNvPr id="6" name="그림 5" descr="손부채, 장식 부채, 야외, 팬이(가) 표시된 사진&#10;&#10;자동 생성된 설명">
              <a:extLst>
                <a:ext uri="{FF2B5EF4-FFF2-40B4-BE49-F238E27FC236}">
                  <a16:creationId xmlns:a16="http://schemas.microsoft.com/office/drawing/2014/main" id="{FABC51C5-34B1-E0F4-C33C-3847E959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0"/>
              <a:ext cx="2095500" cy="12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AF9D1F49-7BE7-E346-DA5D-B0EF379F227A}"/>
                </a:ext>
              </a:extLst>
            </p:cNvPr>
            <p:cNvSpPr txBox="1"/>
            <p:nvPr/>
          </p:nvSpPr>
          <p:spPr>
            <a:xfrm>
              <a:off x="0" y="1190625"/>
              <a:ext cx="3000375" cy="321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atinLnBrk="1">
                <a:spcAft>
                  <a:spcPts val="800"/>
                </a:spcAft>
              </a:pPr>
              <a:r>
                <a:rPr lang="ko-KR" sz="1000" b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흰색과 검은색이 조화를 이루는 접부채 모양의 무기</a:t>
              </a:r>
              <a:endParaRPr lang="ko-KR" sz="1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</p:grpSp>
      <p:pic>
        <p:nvPicPr>
          <p:cNvPr id="2052" name="그림 1">
            <a:extLst>
              <a:ext uri="{FF2B5EF4-FFF2-40B4-BE49-F238E27FC236}">
                <a16:creationId xmlns:a16="http://schemas.microsoft.com/office/drawing/2014/main" id="{E6908F0B-D612-F8EE-8A9F-6F38B99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23" y="14789"/>
            <a:ext cx="1443038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DF4994-CBF1-E0ED-569B-66EAA0CF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419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부채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]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공격 속도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보통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번개를 다루는 마법 무기이다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28C918-52E8-95B1-1D55-D15EE760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1029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전투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IDLE: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왼손은 주먹을 쥔 상태로 등뒤에 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오른손으로 부채를 펼쳐 가볍게 흔든다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7AC8CD8-7E17-4FC6-ADD2-C9CF2CAD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9" y="1677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80835" y="1593832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1341589" y="256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1280835" y="594777"/>
            <a:ext cx="1090275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267681E7-B45E-AF02-DB4C-A39B1EB8C192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8311561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644E08-1A61-F131-6FA1-BC44E1B1D6D8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기획 의도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95F0CA4-AE4C-C746-B501-4813A8CB1F8B}"/>
              </a:ext>
            </a:extLst>
          </p:cNvPr>
          <p:cNvGrpSpPr/>
          <p:nvPr/>
        </p:nvGrpSpPr>
        <p:grpSpPr>
          <a:xfrm>
            <a:off x="1779942" y="1073805"/>
            <a:ext cx="3890910" cy="246880"/>
            <a:chOff x="1779942" y="1073805"/>
            <a:chExt cx="3890910" cy="2468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5022918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2831011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789776-499A-6F7A-0293-D71CF000CF2A}"/>
                </a:ext>
              </a:extLst>
            </p:cNvPr>
            <p:cNvSpPr txBox="1"/>
            <p:nvPr/>
          </p:nvSpPr>
          <p:spPr>
            <a:xfrm>
              <a:off x="3926964" y="1073805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방어 무시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8A91D3-778D-603D-51B9-2DADB22BB418}"/>
              </a:ext>
            </a:extLst>
          </p:cNvPr>
          <p:cNvGrpSpPr/>
          <p:nvPr/>
        </p:nvGrpSpPr>
        <p:grpSpPr>
          <a:xfrm>
            <a:off x="360045" y="1764419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2F7DEA-A6BD-7CD5-41E7-E27EC00E72AE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A3F5F5-37B4-4206-873D-A2A3981B520A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숙련도에 따른 성장 체감이 확실한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77134-64D6-C261-9F44-7BA38028767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D52C1A6-7D63-0C4A-0E94-092DFFD13188}"/>
              </a:ext>
            </a:extLst>
          </p:cNvPr>
          <p:cNvGrpSpPr/>
          <p:nvPr/>
        </p:nvGrpSpPr>
        <p:grpSpPr>
          <a:xfrm>
            <a:off x="360045" y="5553166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556DDE0-109E-D2D8-A4A2-55013375662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B4EC9-D56D-1F5D-76D1-085CC9090D6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8693F4-2E6A-B1B5-4102-560C6BB01D62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E59E0D-4BB5-BFEA-2F27-27BBFAA34E1D}"/>
              </a:ext>
            </a:extLst>
          </p:cNvPr>
          <p:cNvGrpSpPr/>
          <p:nvPr/>
        </p:nvGrpSpPr>
        <p:grpSpPr>
          <a:xfrm>
            <a:off x="360045" y="3027619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F798C6B-531B-9C94-47C3-52B3A23F1A3F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79B37-3A4C-2089-8080-0F1E0F7C6DFB}"/>
                </a:ext>
              </a:extLst>
            </p:cNvPr>
            <p:cNvSpPr txBox="1"/>
            <p:nvPr/>
          </p:nvSpPr>
          <p:spPr>
            <a:xfrm>
              <a:off x="558667" y="5475441"/>
              <a:ext cx="502252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부채에 번개를 모아서 방출합니다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여러 갈래로 방출된 번개를 한 갈래로 유도하여 피해를 집중시킵니다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F8029A-0A79-D29E-0C3F-7E7BB868FE63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C6C133-0361-65F1-F9F4-A799625B363C}"/>
              </a:ext>
            </a:extLst>
          </p:cNvPr>
          <p:cNvGrpSpPr/>
          <p:nvPr/>
        </p:nvGrpSpPr>
        <p:grpSpPr>
          <a:xfrm>
            <a:off x="360045" y="4290392"/>
            <a:ext cx="7266432" cy="1009146"/>
            <a:chOff x="360045" y="5160262"/>
            <a:chExt cx="7266432" cy="100914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337BAA3-B820-4155-B828-505E34C7FA30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F3EBC6-B160-4BAD-66CE-4295E2FB8B56}"/>
                </a:ext>
              </a:extLst>
            </p:cNvPr>
            <p:cNvSpPr txBox="1"/>
            <p:nvPr/>
          </p:nvSpPr>
          <p:spPr>
            <a:xfrm>
              <a:off x="558667" y="5475441"/>
              <a:ext cx="40799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방어력을 일부 무시하는 효과를 가지고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방어력이 높은 적을 상대할 때 높은 효율을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DC695-0706-1008-CFB9-27404EBEF3E7}"/>
                </a:ext>
              </a:extLst>
            </p:cNvPr>
            <p:cNvSpPr txBox="1"/>
            <p:nvPr/>
          </p:nvSpPr>
          <p:spPr>
            <a:xfrm>
              <a:off x="514733" y="5160262"/>
              <a:ext cx="160566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  <a:latin typeface="+mn-ea"/>
                </a:rPr>
                <a:t>방어력을 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무시하는 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33684-9BF3-44C1-1275-9DF4631442C0}"/>
              </a:ext>
            </a:extLst>
          </p:cNvPr>
          <p:cNvSpPr txBox="1"/>
          <p:nvPr/>
        </p:nvSpPr>
        <p:spPr>
          <a:xfrm>
            <a:off x="1779942" y="10738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근접 전투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ECC6F-0744-CCF7-2B4B-F566DCB83A4E}"/>
              </a:ext>
            </a:extLst>
          </p:cNvPr>
          <p:cNvSpPr txBox="1"/>
          <p:nvPr/>
        </p:nvSpPr>
        <p:spPr>
          <a:xfrm>
            <a:off x="2872966" y="107380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#1:1 </a:t>
            </a:r>
            <a:r>
              <a:rPr lang="ko-KR" altLang="en-US" sz="1000" b="1" dirty="0">
                <a:latin typeface="+mn-ea"/>
              </a:rPr>
              <a:t>특화</a:t>
            </a:r>
            <a:endParaRPr lang="en-US" altLang="ko-KR" sz="1000" b="1" dirty="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942F794-18BB-F3D1-8717-5AFFC8213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67768"/>
              </p:ext>
            </p:extLst>
          </p:nvPr>
        </p:nvGraphicFramePr>
        <p:xfrm>
          <a:off x="1207915" y="1717729"/>
          <a:ext cx="9776170" cy="305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1805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184986852"/>
                    </a:ext>
                  </a:extLst>
                </a:gridCol>
                <a:gridCol w="4611757">
                  <a:extLst>
                    <a:ext uri="{9D8B030D-6E8A-4147-A177-3AD203B41FA5}">
                      <a16:colId xmlns:a16="http://schemas.microsoft.com/office/drawing/2014/main" val="920348982"/>
                    </a:ext>
                  </a:extLst>
                </a:gridCol>
                <a:gridCol w="3478695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키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 err="1">
                          <a:effectLst/>
                        </a:rPr>
                        <a:t>스위칭</a:t>
                      </a:r>
                      <a:br>
                        <a:rPr lang="en-US" altLang="ko-KR" sz="1000" dirty="0">
                          <a:effectLst/>
                        </a:rPr>
                      </a:br>
                      <a:r>
                        <a:rPr lang="ko-KR" sz="1000" dirty="0">
                          <a:effectLst/>
                        </a:rPr>
                        <a:t>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초 마다 주변의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랜덤한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적에게 번개를 떨어트립니다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(10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초 지속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부채의 부족한 지속 피해를 보완하는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보호막과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형성합니다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이후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발사하여 번개를 유도합니다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(8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초 지속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근접 전투 시 다른 스킬들의 피해를 높여주는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숙련도에 따라 효율의 차이가 큰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S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정면으로 번개를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번 방출합니다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특화 전투의 컨셉을 극대화하는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D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해당 지점에 거대한 번개를 떨어트립니다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한 방이 강력한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F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천천히 세 걸음 걸으며 걸음마다 번개를 사방으로 방출합니다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무기의 컨셉을 가장 확실하게 보여주는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F8E324-1206-2480-3617-1D236896DBB5}"/>
              </a:ext>
            </a:extLst>
          </p:cNvPr>
          <p:cNvSpPr txBox="1"/>
          <p:nvPr/>
        </p:nvSpPr>
        <p:spPr>
          <a:xfrm>
            <a:off x="1207915" y="5784193"/>
            <a:ext cx="9776169" cy="680312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200" dirty="0"/>
              <a:t>부채는 보호막을 유지하고 피해를 한 곳에 집중시키는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5F0FD4D-EA92-42E0-2646-88918D1C8DDB}"/>
              </a:ext>
            </a:extLst>
          </p:cNvPr>
          <p:cNvSpPr/>
          <p:nvPr/>
        </p:nvSpPr>
        <p:spPr>
          <a:xfrm>
            <a:off x="5957055" y="4998809"/>
            <a:ext cx="277890" cy="5610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79C88-F20E-C6A5-7E96-2022AD3AA9AD}"/>
              </a:ext>
            </a:extLst>
          </p:cNvPr>
          <p:cNvSpPr txBox="1"/>
          <p:nvPr/>
        </p:nvSpPr>
        <p:spPr>
          <a:xfrm>
            <a:off x="3906804" y="107380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보호막 유지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388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5A165C-2503-EBD6-28DB-8C6694BB3518}"/>
              </a:ext>
            </a:extLst>
          </p:cNvPr>
          <p:cNvSpPr txBox="1"/>
          <p:nvPr/>
        </p:nvSpPr>
        <p:spPr>
          <a:xfrm>
            <a:off x="1736114" y="1089195"/>
            <a:ext cx="3018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검은색 바탕에 흰색 그림이 그려진 동양풍 </a:t>
            </a:r>
            <a:r>
              <a:rPr lang="ko-KR" altLang="en-US" sz="1000" dirty="0" err="1">
                <a:latin typeface="+mn-ea"/>
              </a:rPr>
              <a:t>접부채</a:t>
            </a:r>
            <a:endParaRPr lang="en-US" altLang="ko-KR" sz="1000" dirty="0">
              <a:latin typeface="+mn-ea"/>
            </a:endParaRPr>
          </a:p>
        </p:txBody>
      </p: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6295E-D3B3-F8FE-1A09-136F92F3C64B}"/>
              </a:ext>
            </a:extLst>
          </p:cNvPr>
          <p:cNvSpPr txBox="1"/>
          <p:nvPr/>
        </p:nvSpPr>
        <p:spPr>
          <a:xfrm>
            <a:off x="1207915" y="5784193"/>
            <a:ext cx="9776169" cy="680312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200" dirty="0"/>
              <a:t>부채는 기본 </a:t>
            </a:r>
            <a:r>
              <a:rPr lang="ko-KR" altLang="en-US" sz="1200" dirty="0" err="1"/>
              <a:t>피해량은</a:t>
            </a:r>
            <a:r>
              <a:rPr lang="ko-KR" altLang="en-US" sz="1200" dirty="0"/>
              <a:t> 낮지만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피해량을</a:t>
            </a:r>
            <a:r>
              <a:rPr lang="ko-KR" altLang="en-US" sz="1200" dirty="0"/>
              <a:t> 한 곳에 집중시킬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19DDCC1-1376-1F65-535F-1792A13A45C2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3FFE6-AA7E-0B76-6B2F-547A28FED96A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무기 컨셉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5A165C-2503-EBD6-28DB-8C6694BB3518}"/>
              </a:ext>
            </a:extLst>
          </p:cNvPr>
          <p:cNvSpPr txBox="1"/>
          <p:nvPr/>
        </p:nvSpPr>
        <p:spPr>
          <a:xfrm>
            <a:off x="1736114" y="1089195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+mn-ea"/>
              </a:rPr>
              <a:t>번개를 유도합니다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6295E-D3B3-F8FE-1A09-136F92F3C64B}"/>
              </a:ext>
            </a:extLst>
          </p:cNvPr>
          <p:cNvSpPr txBox="1"/>
          <p:nvPr/>
        </p:nvSpPr>
        <p:spPr>
          <a:xfrm>
            <a:off x="1207915" y="5784193"/>
            <a:ext cx="9776169" cy="680312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200" dirty="0"/>
              <a:t>부채는 기본 </a:t>
            </a:r>
            <a:r>
              <a:rPr lang="ko-KR" altLang="en-US" sz="1200" dirty="0" err="1"/>
              <a:t>피해량은</a:t>
            </a:r>
            <a:r>
              <a:rPr lang="ko-KR" altLang="en-US" sz="1200" dirty="0"/>
              <a:t> 낮지만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피해량을</a:t>
            </a:r>
            <a:r>
              <a:rPr lang="ko-KR" altLang="en-US" sz="1200" dirty="0"/>
              <a:t> 한 곳에 집중시킬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19DDCC1-1376-1F65-535F-1792A13A45C2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3FFE6-AA7E-0B76-6B2F-547A28FED96A}"/>
              </a:ext>
            </a:extLst>
          </p:cNvPr>
          <p:cNvSpPr txBox="1"/>
          <p:nvPr/>
        </p:nvSpPr>
        <p:spPr>
          <a:xfrm>
            <a:off x="33832" y="1058417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무기의 특징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676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AFB43-7AD5-0661-4B70-96162F00C38E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BCF6D6-9F03-6288-D310-A802A44C6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C6BAC50-AF2B-6389-CB26-F638C8E475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8DCC59-CC73-B255-1DB1-ED3E4D91F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7FAFBE-F2FF-28E8-750C-44088111DE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9C7AFE41-186B-FE14-D784-2589A6D86D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50C69-3ED4-D001-7ED5-3B7588C4A8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E41A29-173E-E241-6C76-EA14BE9853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A41A1C9-9B60-9889-DE7E-2786571A8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09991-551C-EA21-CD38-E14417E679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6935F8B-B1CF-99DB-2B8A-54C647F87467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49B79-4681-74EB-5064-4CA8D548898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B1E7C53-6C0B-7838-20C1-C4C99FB0BF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4220FE2-CDA7-6019-D85A-837B80A587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0D5042EB-0A56-6176-4866-242164CC9F2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3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886628-0C5C-563D-F518-E791F38D44B5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" y="594777"/>
              <a:ext cx="5094454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H="1">
              <a:off x="6494630" y="594777"/>
              <a:ext cx="569737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5590538" y="2518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스킬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330401-B587-FE31-C514-0700F3B186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2234C37-BBFA-9F0E-A283-08DDAC4DC6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96456E-F31F-DCA5-5C1C-18F26511D7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3E7D6C1-EC5B-9588-EF9E-BDE6846311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48283FEA-0834-29A5-4C14-E98055DB9E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B3411-F1BD-715A-5ADC-68ABA5BD16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AF713F3-5586-B9FF-1743-1832EEEC9D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C6B6428-2819-AF1B-D62E-AEAFED9912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8BCD6-9BBE-7FCE-2C1B-7BA32C7BE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68CBD-1318-623E-031A-8C2CF1D312CD}"/>
                </a:ext>
              </a:extLst>
            </p:cNvPr>
            <p:cNvSpPr>
              <a:spLocks/>
            </p:cNvSpPr>
            <p:nvPr/>
          </p:nvSpPr>
          <p:spPr>
            <a:xfrm>
              <a:off x="5025399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328F72-14D1-035F-B1B8-F05D43C52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B26BAF2-67C9-4090-81EB-7FDA4FBD7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FE2DE71-E514-8C45-3B6A-18E03BDA1F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C963332B-3A8F-D8D3-BF80-334F0B579A7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86" y="-56380"/>
            <a:ext cx="5210175" cy="434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A03C0C-B1CF-99D7-D005-13A9A3F87E05}"/>
              </a:ext>
            </a:extLst>
          </p:cNvPr>
          <p:cNvSpPr txBox="1"/>
          <p:nvPr/>
        </p:nvSpPr>
        <p:spPr>
          <a:xfrm>
            <a:off x="0" y="-95471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50607C-465B-40A3-A726-26166CBCC382}"/>
              </a:ext>
            </a:extLst>
          </p:cNvPr>
          <p:cNvGrpSpPr/>
          <p:nvPr/>
        </p:nvGrpSpPr>
        <p:grpSpPr>
          <a:xfrm>
            <a:off x="0" y="187949"/>
            <a:ext cx="7316426" cy="4277733"/>
            <a:chOff x="0" y="187949"/>
            <a:chExt cx="7316426" cy="4277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91723C-9AF8-73CD-0334-ED2548E83F28}"/>
                </a:ext>
              </a:extLst>
            </p:cNvPr>
            <p:cNvSpPr txBox="1"/>
            <p:nvPr/>
          </p:nvSpPr>
          <p:spPr>
            <a:xfrm>
              <a:off x="0" y="866903"/>
              <a:ext cx="6272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근거리 마법사 </a:t>
              </a:r>
              <a:r>
                <a:rPr lang="en-US" altLang="ko-KR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마법사는 원거리에서만 싸운다</a:t>
              </a:r>
              <a:r>
                <a:rPr lang="en-US" altLang="ko-KR" dirty="0"/>
                <a:t>? No!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몸에 보호막을 두르고 근접해서 싸우는 스타일의 마법사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F0E280-38BD-A78D-5B1B-7DE8D2803B1D}"/>
                </a:ext>
              </a:extLst>
            </p:cNvPr>
            <p:cNvSpPr txBox="1"/>
            <p:nvPr/>
          </p:nvSpPr>
          <p:spPr>
            <a:xfrm>
              <a:off x="0" y="2115320"/>
              <a:ext cx="68675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숙련된 유저를 위한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하이리스크</a:t>
              </a:r>
              <a:r>
                <a:rPr lang="ko-KR" altLang="en-US" dirty="0"/>
                <a:t> 하이리턴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무기에 체력 보정이 없어 체력이 낮다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적에게 달라붙고 적의 공격을 피해야 온전한 효과를 발휘한다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74DF8-A2A3-F7DE-E1CC-BCBD5189DC6A}"/>
                </a:ext>
              </a:extLst>
            </p:cNvPr>
            <p:cNvSpPr txBox="1"/>
            <p:nvPr/>
          </p:nvSpPr>
          <p:spPr>
            <a:xfrm>
              <a:off x="0" y="3542352"/>
              <a:ext cx="7316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전통적인 부채</a:t>
              </a:r>
              <a:r>
                <a:rPr lang="en-US" altLang="ko-KR" dirty="0"/>
                <a:t>, </a:t>
              </a:r>
              <a:r>
                <a:rPr lang="ko-KR" altLang="en-US" dirty="0"/>
                <a:t>선비를 나타내는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여유롭고 절제된 동작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선비가 부채를 들고 추는 전통 춤 </a:t>
              </a:r>
              <a:r>
                <a:rPr lang="en-US" altLang="ko-KR" dirty="0"/>
                <a:t>‘</a:t>
              </a:r>
              <a:r>
                <a:rPr lang="ko-KR" altLang="en-US" dirty="0" err="1"/>
                <a:t>한량무</a:t>
              </a:r>
              <a:r>
                <a:rPr lang="en-US" altLang="ko-KR" dirty="0"/>
                <a:t>’</a:t>
              </a:r>
              <a:r>
                <a:rPr lang="ko-KR" altLang="en-US" dirty="0"/>
                <a:t>에서 모티브를 받은 무기</a:t>
              </a:r>
              <a:endParaRPr lang="en-US" altLang="ko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E9EA92-47DC-FD80-65A8-723046170DFC}"/>
                </a:ext>
              </a:extLst>
            </p:cNvPr>
            <p:cNvSpPr txBox="1"/>
            <p:nvPr/>
          </p:nvSpPr>
          <p:spPr>
            <a:xfrm>
              <a:off x="0" y="1879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의도</a:t>
              </a:r>
              <a:endParaRPr lang="en-US" altLang="ko-KR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2709623" y="5225739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2941440" y="5487861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2709623" y="6292231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2941440" y="6553841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ED466-4640-5654-A90B-E96928D37263}"/>
              </a:ext>
            </a:extLst>
          </p:cNvPr>
          <p:cNvSpPr txBox="1"/>
          <p:nvPr/>
        </p:nvSpPr>
        <p:spPr>
          <a:xfrm>
            <a:off x="2709623" y="7358723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근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중거리 전투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0028B-7063-45C3-A8F7-E00F1127F054}"/>
              </a:ext>
            </a:extLst>
          </p:cNvPr>
          <p:cNvSpPr txBox="1"/>
          <p:nvPr/>
        </p:nvSpPr>
        <p:spPr>
          <a:xfrm>
            <a:off x="2941440" y="7620333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808</Words>
  <Application>Microsoft Office PowerPoint</Application>
  <PresentationFormat>와이드스크린</PresentationFormat>
  <Paragraphs>151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35</cp:revision>
  <dcterms:created xsi:type="dcterms:W3CDTF">2024-09-03T06:29:58Z</dcterms:created>
  <dcterms:modified xsi:type="dcterms:W3CDTF">2024-09-27T09:50:56Z</dcterms:modified>
</cp:coreProperties>
</file>