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9" r:id="rId2"/>
    <p:sldId id="267" r:id="rId3"/>
    <p:sldId id="288" r:id="rId4"/>
    <p:sldId id="287" r:id="rId5"/>
    <p:sldId id="292" r:id="rId6"/>
    <p:sldId id="282" r:id="rId7"/>
    <p:sldId id="293" r:id="rId8"/>
    <p:sldId id="295" r:id="rId9"/>
    <p:sldId id="289" r:id="rId10"/>
    <p:sldId id="290" r:id="rId11"/>
    <p:sldId id="283" r:id="rId12"/>
    <p:sldId id="294" r:id="rId13"/>
    <p:sldId id="284" r:id="rId14"/>
    <p:sldId id="296" r:id="rId15"/>
    <p:sldId id="285" r:id="rId16"/>
    <p:sldId id="28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B30"/>
    <a:srgbClr val="44413B"/>
    <a:srgbClr val="777777"/>
    <a:srgbClr val="000000"/>
    <a:srgbClr val="33332B"/>
    <a:srgbClr val="676555"/>
    <a:srgbClr val="5B5847"/>
    <a:srgbClr val="464437"/>
    <a:srgbClr val="22211C"/>
    <a:srgbClr val="484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8" autoAdjust="0"/>
    <p:restoredTop sz="94634" autoAdjust="0"/>
  </p:normalViewPr>
  <p:slideViewPr>
    <p:cSldViewPr snapToGrid="0">
      <p:cViewPr varScale="1">
        <p:scale>
          <a:sx n="74" d="100"/>
          <a:sy n="74" d="100"/>
        </p:scale>
        <p:origin x="1147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8FB-3DDB-4DAD-BDEB-AB123B9F7CC1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2C27-D0A0-472F-B7CB-FAB4645A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7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4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8961-A08B-2A90-EC52-E1CD36D4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12FD2-9FFA-AEB1-66C5-7A33ACCA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80CA-CC58-E905-3A2F-847BF5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EE5-2743-4615-BAAD-BA1738C57346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EA19D-4CD1-BE1F-6B10-C480347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02CD-FFC5-E2FF-7662-1E71E1F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A6DA2-C8CB-CDAF-8D88-A030B5E4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69B5A-F63D-5020-B884-BABD5FA70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D3543-5824-B3F0-D68A-0F0CFD3A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09FED-6121-B472-DA59-F2D723484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EDFD3-0A2F-FDFE-3904-FD21805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A0A-5631-425F-970D-62D9E160BB4A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FA465-0879-D4D0-09A4-76194900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3E38E-A997-2FB5-F8B7-9C29C1F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8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4235-78EE-F236-7EBB-D51E0DD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0BEE4-190A-B6DE-6E6B-32EFA02B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5F7D-C933-4823-B16C-E8329223FCA2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B7E74-3447-C45C-15D7-FCA433D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957-F472-6E05-4275-EF2D05B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CF45-6811-F679-D21D-533632F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EC7A-CF56-4355-B69C-99E70FFD0594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36CE2-CD5B-404C-283B-3E9DE4AA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C76D-7826-3F6E-64E0-29AD0A4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9BF2-B0D6-2052-2949-E6446F7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22E14-3271-0221-48BC-3E366B84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253C5-0B86-1D27-6EAE-1A694078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24DBE-6FF8-86A3-D8EF-043FAF4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2A23-3ACA-4377-BDEC-B489E6A52A6D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86892-FB19-6349-2A78-DD9F98F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90DD3-E206-3B0B-D9B3-C24F942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5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A820-FF68-F7A6-D584-603A7B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F4078-83FD-DBEA-44BA-3BC6424F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7D528-0A9E-6885-C91E-5E663ADC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8246-EAE9-69AC-0F82-9E7F5E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ED2F-EA66-41FD-A40A-834EEC507310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1D313-E4DB-10B3-7A23-F172FF74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12419-2311-07D9-96AA-2BADD0D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2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00CA-396A-50F5-B366-ABD1472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7396-3D56-D338-134E-ED362D43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3EFA-B46B-CB55-C215-DD8478D5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72D-1AC6-48F8-AF0A-6DFA71752292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1532B-02DB-5C36-4695-3AA9397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F7E5A-8C82-F630-DF2C-BFCA64C9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83F0E-34E2-5593-DB4A-2D57A52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90A7B-5FB4-FC81-4D47-00310500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1045-A989-12AF-FABC-FA86F4F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C07-8A93-4907-ADFC-E2BFCDD8943C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0062A-577E-A721-59AE-23B33F8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FD3C4-9DC4-FB7B-B744-9BF59F1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D09D1-B7D9-A73D-F113-FA562C0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85A66-D4CF-3284-1E51-1DDFCAC5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0A273-D454-0D58-5D4C-D2B62B7A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42A3-85E8-4FB9-A509-65F17906E306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2072D-F5AE-AB00-C55F-0F1CF14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7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7312997-854F-A15D-7682-581B5269497C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F14DEA-F04A-80A5-A42E-355EA4C3E010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CBD64A-8941-068C-418F-2337FDFB11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A2E81F7-6497-42F1-1498-DEF44A9343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236516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1FC0F-6F53-8962-0077-75BCCC0F9AC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D997F3-551F-F289-E392-DA97C36DC0D3}"/>
              </a:ext>
            </a:extLst>
          </p:cNvPr>
          <p:cNvSpPr>
            <a:spLocks/>
          </p:cNvSpPr>
          <p:nvPr userDrawn="1"/>
        </p:nvSpPr>
        <p:spPr>
          <a:xfrm>
            <a:off x="0" y="1343770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1" y="1412606"/>
            <a:ext cx="489238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12749C-967D-B4CC-E674-DE6DD9C9455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BB99616-E2D5-EA79-0B8B-02D70FCA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7C68952-C550-B88A-F20E-B9731688D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3318512-DF33-5A3C-50BD-81218EE7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9B298A8-EB5C-7D81-9730-816EB4AD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57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19C01C-6AC4-6527-05D7-78A82A324304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B988F2-97C2-D191-5190-C2DF2D8EE195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CB98B88-B485-617D-844E-4AC5FD587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CBFF95-2579-7BF9-35A9-EC61FA137BAF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8B98D1-859B-8B85-2F7A-4E009876DF4B}"/>
              </a:ext>
            </a:extLst>
          </p:cNvPr>
          <p:cNvSpPr>
            <a:spLocks/>
          </p:cNvSpPr>
          <p:nvPr userDrawn="1"/>
        </p:nvSpPr>
        <p:spPr>
          <a:xfrm>
            <a:off x="0" y="187734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8FC96D-E038-9CC2-394C-9141F7B5015D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1806AF4-E63B-7793-2A92-A3E44E534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F895F68-B3F7-AF75-9ED4-8192F5863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1C8CBC-79B7-7FA7-3353-CFAFEB60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BEEAC8-F328-036E-8690-A4320500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7C0862-A466-864D-5EBB-B8C11A4CC55C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78B64-BA6F-DF83-5119-4AE8CFF88530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39600-7E83-57F7-B508-E67157C10558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4B8AB6-D62C-C26C-4A92-E3DA8CAA8D6D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스템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69C49E-591F-A25A-0F07-33C6C45897F8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56FE84-2D18-B2CF-729F-49D457F98C1A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0DDE66-9FF8-55B2-E90E-23C0A4C5D8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34854-C723-3900-0E78-E51CCB60CC6C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597F-DE47-9DF8-0487-A33571F5B9FD}"/>
              </a:ext>
            </a:extLst>
          </p:cNvPr>
          <p:cNvSpPr>
            <a:spLocks/>
          </p:cNvSpPr>
          <p:nvPr userDrawn="1"/>
        </p:nvSpPr>
        <p:spPr>
          <a:xfrm>
            <a:off x="0" y="2376909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552718-5E76-0F37-5BE0-E8900CB9497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2332C0-405E-C7A2-4108-933BA85FB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8E603E-C87B-66B8-94B2-7CE1D009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76CA1E-5F04-5289-11C1-F228E94E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AB0637-0179-0EE0-0636-6B71872C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016D44-6D74-D699-8E41-DDA30F6B829F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504B7-C587-A735-F9EF-9C0A3C28F87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65A4-7011-C219-97EF-4A341C5C113E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1B26B7-C64C-9401-D3E4-AE1560F015F8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9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회예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5BCAF2-C097-30ED-2C15-BEDD6DB7CD08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6B56D-241C-FFA5-82BD-B5A852C36152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13E42D7-4685-DB8F-A288-D1F0C4CD9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87249-AB07-25D4-93E8-806137EB1BE3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3799066-0B6D-ECC6-5B61-1F20D5A3137F}"/>
              </a:ext>
            </a:extLst>
          </p:cNvPr>
          <p:cNvSpPr>
            <a:spLocks/>
          </p:cNvSpPr>
          <p:nvPr userDrawn="1"/>
        </p:nvSpPr>
        <p:spPr>
          <a:xfrm>
            <a:off x="0" y="290096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0BB7C0-26AD-BBF0-8CE2-605218BD4654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FF09FE3-E9C9-6DE4-D7B4-68EE9F1AF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5E208E-68E8-D1CD-0F8E-483C85C4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5232A9-032D-6F46-C3B5-89F94F39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53DA31-C890-9EC7-3D1D-F0F8BA1D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E4E12A-6A9F-4F7C-31E9-9ACF7E421E8D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A6265-D6D0-05A4-389E-8C82551CAA4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1AE37-313D-1357-ABB2-90C32511C968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4724BE-CA66-331B-EF1A-1626F62538F0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2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9AB639-7B1E-34EE-9507-B526B3656324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4DB61F-F9AF-CC0A-65CB-AF1C9CC542CC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18D4658-4883-0537-77FC-73CE2ADC9D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BBC3B-BD91-F1D7-A2C8-0F2DF0756B2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A56A3D8-76BD-6FED-E3EC-D00B79185253}"/>
              </a:ext>
            </a:extLst>
          </p:cNvPr>
          <p:cNvSpPr>
            <a:spLocks/>
          </p:cNvSpPr>
          <p:nvPr userDrawn="1"/>
        </p:nvSpPr>
        <p:spPr>
          <a:xfrm>
            <a:off x="0" y="3457533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78709D-62FB-F0D3-2F7B-570C618EE5DB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2BAE24E-8742-EB17-A59B-A17C3CB7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818AA-BDDF-C550-2D4B-B46BA5D8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ACF41B-4D3A-FF45-6FB5-6523798E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4C925-F110-EC7D-7DE6-31CD2F2B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7A8AF2-66D7-1306-18AA-8EA583899316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9481C-9C7B-3B06-5FC1-47B81599A36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36242-32A9-006F-8529-B64D996B7270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35FD8B-22B9-F87E-1201-A8772EED9C48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C9C82-744B-BD84-72C0-8E6E5720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6D3D0-9CF3-2EDB-7C8B-033F6B51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C6652-30F5-AA77-53BA-94C2F260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BEF-3A66-4EDA-82FD-36CD13E39C1E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EEF59-A583-E070-8A00-436A1211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DF60C13-7099-FBE7-3092-98801AC6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69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1823-640F-6EB5-CB57-CE4C1E2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4157-2747-AEC2-886B-03B8C78D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B76D2-0513-79B3-71ED-3D687672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70596-5114-61B6-35DE-495189E6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3179-E8A8-4EAA-8BCC-23E75FA148A0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3551B-F80F-C999-F22C-59FF4E86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5DFAA4A-0553-66E7-9C06-BD791AC6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5718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707B6C-2D02-BF72-6EA1-1A95750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32B8B-B287-22F6-B03D-FB8C8854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E1C4-1BA2-393B-9908-ECA11F92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0F441-5CE1-4B59-8EBB-432B3AF1BE37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2DF7-C29B-7B3F-16D9-DF37149C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8946B7F-AF2D-0B7E-DD16-2CD7D9BD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5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3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구름, 페인팅, 안개, 경치이(가) 표시된 사진&#10;&#10;자동 생성된 설명">
            <a:extLst>
              <a:ext uri="{FF2B5EF4-FFF2-40B4-BE49-F238E27FC236}">
                <a16:creationId xmlns:a16="http://schemas.microsoft.com/office/drawing/2014/main" id="{C53E3A68-04D0-BB3E-ECE3-9A4B05F1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0793-D131-395B-C199-8C43087D8353}"/>
              </a:ext>
            </a:extLst>
          </p:cNvPr>
          <p:cNvSpPr txBox="1"/>
          <p:nvPr/>
        </p:nvSpPr>
        <p:spPr>
          <a:xfrm>
            <a:off x="4729280" y="2723748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C4C6-7A6A-0627-11B1-1388C81BFBAE}"/>
              </a:ext>
            </a:extLst>
          </p:cNvPr>
          <p:cNvSpPr txBox="1"/>
          <p:nvPr/>
        </p:nvSpPr>
        <p:spPr>
          <a:xfrm>
            <a:off x="4285890" y="6117023"/>
            <a:ext cx="362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</a:rPr>
              <a:t> 2024 Nexon tutorial / Hong Jin Sun</a:t>
            </a:r>
            <a:endParaRPr lang="ko-KR" altLang="en-US" sz="1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inzel" panose="00000500000000000000" pitchFamily="50" charset="0"/>
            </a:endParaRPr>
          </a:p>
        </p:txBody>
      </p:sp>
      <p:pic>
        <p:nvPicPr>
          <p:cNvPr id="9" name="그림 8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571D97DB-7F2B-8EED-C1B5-AA438CD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88437"/>
            <a:ext cx="7886700" cy="1200150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571423A-97A2-5B90-D5BA-82BE04068502}"/>
              </a:ext>
            </a:extLst>
          </p:cNvPr>
          <p:cNvGrpSpPr/>
          <p:nvPr/>
        </p:nvGrpSpPr>
        <p:grpSpPr>
          <a:xfrm>
            <a:off x="4045177" y="4323847"/>
            <a:ext cx="4101646" cy="513993"/>
            <a:chOff x="4045177" y="4323847"/>
            <a:chExt cx="4101646" cy="51399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761C06-5877-963F-B83C-D66F02E6A38A}"/>
                </a:ext>
              </a:extLst>
            </p:cNvPr>
            <p:cNvSpPr/>
            <p:nvPr/>
          </p:nvSpPr>
          <p:spPr>
            <a:xfrm>
              <a:off x="4045177" y="4323847"/>
              <a:ext cx="4101646" cy="513993"/>
            </a:xfrm>
            <a:prstGeom prst="ellipse">
              <a:avLst/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59559-1300-2498-3B4A-0C4934036654}"/>
                </a:ext>
              </a:extLst>
            </p:cNvPr>
            <p:cNvSpPr txBox="1"/>
            <p:nvPr/>
          </p:nvSpPr>
          <p:spPr>
            <a:xfrm>
              <a:off x="4933919" y="4373027"/>
              <a:ext cx="232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inzel" panose="00000500000000000000" pitchFamily="50" charset="0"/>
                  <a:ea typeface="OptimusPrinceps" panose="02000605060000020004" pitchFamily="2" charset="-127"/>
                </a:rPr>
                <a:t>Press Any Button</a:t>
              </a:r>
              <a:endParaRPr lang="ko-KR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  <a:ea typeface="OptimusPrinceps" panose="0200060506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28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10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18F27B-B267-A903-833F-6C1B081F1243}"/>
              </a:ext>
            </a:extLst>
          </p:cNvPr>
          <p:cNvGrpSpPr/>
          <p:nvPr/>
        </p:nvGrpSpPr>
        <p:grpSpPr>
          <a:xfrm>
            <a:off x="1992916" y="954061"/>
            <a:ext cx="4571495" cy="1362132"/>
            <a:chOff x="1992916" y="954061"/>
            <a:chExt cx="4571495" cy="13621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110B35-52DA-E616-8F42-04D88E7D0A18}"/>
                </a:ext>
              </a:extLst>
            </p:cNvPr>
            <p:cNvSpPr txBox="1"/>
            <p:nvPr/>
          </p:nvSpPr>
          <p:spPr>
            <a:xfrm>
              <a:off x="2205525" y="1454419"/>
              <a:ext cx="435888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종류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변질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보스 전투에 좋은 전회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필드 전투에 좋은 전회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 PVP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에 좋은 전회 등등 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C9E7DC-0E17-234A-28D3-3CDED31874C6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E93B9B1C-F9FA-BA4D-CC04-1270226EF33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D656A55-04DA-9F15-26D4-7F4C9FADA69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9C630217-B681-2F4B-5F37-1314364A10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D1374D20-413B-10DB-F241-185667344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C914C5E-9EF8-3FD4-1D64-437AB3046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D3820-8500-CD6D-FF0D-CD7A664097C9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종류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BF84F0-BDB8-6F1C-B3E4-9AF49772EEDE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C5F9F44-526E-D175-D3B9-960A832F16EE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DBFA42D-5BC8-8274-0D8F-C670CC3426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8807640-BA08-A38F-4FD2-8FC3D884B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8DD07E-5124-767F-3B3E-5B18EADC567E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25547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전회의 종류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47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11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3F6102-FDB3-D548-8183-5B099C2A9041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CE0F8F-4E71-62A9-67CE-CA478E76F9A0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001073-7F5F-8B95-CCC6-94A46EED247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D711DB96-D943-C3D1-27D0-043FB9FB984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F47F764-9BD9-4B0F-3151-56A3B3A068D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989A605-BB1F-8656-7C69-D64038986A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0C11B356-001C-2979-2369-65B518947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726F7FB6-9E14-4B7D-4190-3D848BD171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1A8E8E-AD10-B612-0F6C-09DFCDA06D5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CF924F-297E-A78C-9467-2C120B7BB498}"/>
              </a:ext>
            </a:extLst>
          </p:cNvPr>
          <p:cNvGrpSpPr/>
          <p:nvPr/>
        </p:nvGrpSpPr>
        <p:grpSpPr>
          <a:xfrm>
            <a:off x="6564916" y="954061"/>
            <a:ext cx="2831662" cy="746579"/>
            <a:chOff x="1992916" y="954061"/>
            <a:chExt cx="2831662" cy="7465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0440B9-F309-AC6E-0D89-1FF5C2A0C146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41EB763-3D46-DA5E-23C6-63E5CFE36063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61B956D6-A593-8AE4-C31C-EFA974B31C53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CBD66B0-8119-004F-894A-22499E6043F6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3A258DD-2743-1F11-A47C-4D0F16F7AD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B59088B3-5852-96C6-C033-001C1A63A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AB597974-F56E-6E8C-A0F7-1527F7F0B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791FE6-76F5-D9BC-26F7-30550D60BEAA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복제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E3813-2A1D-F928-69C4-C80B15FF2B28}"/>
              </a:ext>
            </a:extLst>
          </p:cNvPr>
          <p:cNvGrpSpPr/>
          <p:nvPr/>
        </p:nvGrpSpPr>
        <p:grpSpPr>
          <a:xfrm>
            <a:off x="1992916" y="2575477"/>
            <a:ext cx="2831662" cy="746579"/>
            <a:chOff x="1992916" y="954061"/>
            <a:chExt cx="2831662" cy="7465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51C548-8942-C745-2794-7415AA50EDD7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CB9C28-BAC5-3501-DD5F-12A4B74C3CF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85FD4E37-FF46-55D2-6AF9-B37D72942F5E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654C5F9-EBCF-51BF-06A3-02C8719EA760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B00E9A5-72D8-9798-2EBA-56986A3594D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F9971A21-C04D-2AC0-2C54-807506821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37EC86B7-28FC-B26F-6AE0-82A333896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1DDC58-07BC-AAA3-212C-9CABAD07C8B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6303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시스템 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1CDE9F-24F4-E7B0-5F73-0D7A24F2141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DCAF68C-B5A4-9955-293F-91955EAA01C4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D1C98C2-6916-EC56-E78C-D110448085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2A3FB94-C687-79C3-85E8-0BB13CA93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2412B4-A136-3C05-3F2A-4FA7894651C6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25547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시스템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07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12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87A04D-5A84-0BCE-742B-030AA78F67F1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02DA537-6136-97EE-591A-36A7C17CD256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492000F-B9D8-F79B-2741-E382936FD3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0B7F2D5-ACB5-93D6-58A6-9B4B238D4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53C55-B8B8-A148-AC01-4B23E7A03F46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919115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데이터 테이블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3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13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58C5E-CC88-AFD6-6C12-243A37868A59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5A699E-3A4A-16E2-E66C-E12C586FC32F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807E1D0-129B-51C8-8B3E-8335893C8E8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2D62BA23-3044-A85F-F1E9-22260D01076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EF03021-B4A5-C36A-C7B8-3FB82BD7E31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15D85-0F7F-6965-CB1B-CC81E41F90E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DDCCF9C-7CCF-527B-77B0-CC8D659B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1387876-E7B0-3B6B-8B7F-92310AF61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5700D8-F52B-F8AE-AB64-71F1D78E9AF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21547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‘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색 잃은 </a:t>
                </a:r>
                <a:r>
                  <a:rPr lang="ko-KR" altLang="en-US" sz="1100" dirty="0" err="1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단석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’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으로 강화하는 무기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69EC57-9F6A-56CF-D9B7-04C1706C4217}"/>
              </a:ext>
            </a:extLst>
          </p:cNvPr>
          <p:cNvGrpSpPr/>
          <p:nvPr/>
        </p:nvGrpSpPr>
        <p:grpSpPr>
          <a:xfrm>
            <a:off x="1992916" y="3626141"/>
            <a:ext cx="5068425" cy="746579"/>
            <a:chOff x="1992916" y="954061"/>
            <a:chExt cx="5068425" cy="7465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A54A17-12AB-9D62-DACC-1906A7A1FC7E}"/>
                </a:ext>
              </a:extLst>
            </p:cNvPr>
            <p:cNvSpPr txBox="1"/>
            <p:nvPr/>
          </p:nvSpPr>
          <p:spPr>
            <a:xfrm>
              <a:off x="2205525" y="1454419"/>
              <a:ext cx="4855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시산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혈하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의 전투 기술인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시체 더미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는 전회로 부여 및 복제가 불가능 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D264104-E5D6-FB97-7AC1-BC411EDD86FF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A1182E0F-70D2-DD69-B4C5-9141D3CAA254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7E3E498-7C16-1C5D-F4C4-886D9E7DD996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32627E8A-5A1C-7861-41EF-F67714E887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45DC2F1-2120-511E-C6B3-EE04737B7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274B873-5EA3-D6DA-2CEE-A97FDAD8A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EEBF52-64A9-FC2D-9B1E-1E08B8AD90B5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2538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1)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시체 더미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18915B-97A8-5FC5-43E5-52540B150E1D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2DE638C-BA69-EFC2-0859-4BB42564FC15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5B0C098-54DB-AA22-8CDC-CFE6212E86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C91BDEB-21C6-1F41-0C41-E870F9C5E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99EDF1-A0F2-1E9B-E0A9-C37A2901E893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2839239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부여 및 복제가 불가능한 전회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8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14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58C5E-CC88-AFD6-6C12-243A37868A59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5A699E-3A4A-16E2-E66C-E12C586FC32F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807E1D0-129B-51C8-8B3E-8335893C8E8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2D62BA23-3044-A85F-F1E9-22260D01076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EF03021-B4A5-C36A-C7B8-3FB82BD7E31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15D85-0F7F-6965-CB1B-CC81E41F90E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DDCCF9C-7CCF-527B-77B0-CC8D659B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1387876-E7B0-3B6B-8B7F-92310AF61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5700D8-F52B-F8AE-AB64-71F1D78E9AF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전투 기술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97FEAC-5D90-72DA-DE31-DCA53F4933A1}"/>
              </a:ext>
            </a:extLst>
          </p:cNvPr>
          <p:cNvGrpSpPr/>
          <p:nvPr/>
        </p:nvGrpSpPr>
        <p:grpSpPr>
          <a:xfrm>
            <a:off x="6615716" y="954061"/>
            <a:ext cx="2831662" cy="746579"/>
            <a:chOff x="1992916" y="954061"/>
            <a:chExt cx="2831662" cy="7465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51FA91-88D1-6E58-5989-65839D415EBB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AF474CE-D98D-3C4B-6523-F22BB3631D6F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B71A73FF-F216-1B9B-5980-32F232A7A64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546E786C-8AA3-4CAC-DF49-8EDA5DD0EE3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ADEBC365-D69B-8C90-F3CB-55BEB5331B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EF28DDB8-CEA5-4AF3-6092-A5F058794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B23BEF6D-2F79-338E-C0BE-5283D30A8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3C6697-095E-D9AC-9A63-F899898050F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속성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663664-5828-C9DF-06FE-3479324F420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C1FC9E4-E66A-7FEA-F5FC-487484D7D478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921D2D-33CD-1ACE-2166-86D7FFC49C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9B68C6F-8596-DFFE-B81B-FB17BC4F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5EBC48-5DA8-8F1E-B9F7-5751FA6B49AA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2379177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부여에 제한이 있는 전회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3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1BE3C-03E2-6C1F-241F-CCA5D5A0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15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BF16-B9A5-02A3-A205-7B4E2E78F7EC}"/>
              </a:ext>
            </a:extLst>
          </p:cNvPr>
          <p:cNvSpPr txBox="1"/>
          <p:nvPr/>
        </p:nvSpPr>
        <p:spPr>
          <a:xfrm>
            <a:off x="2533919" y="2033155"/>
            <a:ext cx="839845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현재 문제점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획득 난이도에 상관없이 전회의 성능이 정해진다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 -&gt;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획득 난이도가 높을 수록 전회의 성능이 좋아야 동기부여 및 획득 시 성취감아 증가한다고 생각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2) </a:t>
            </a: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개선 사항의 목적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적극적으로 전회를 바꿔가며 사용하도록 유도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전회를 많이 사용할 수록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강해짐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성취감 제공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사용에 대한 업적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시스템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Ex)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어떤 전회를 사용하여 적 처치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무기에 특정 전회 부여 시 특별한 능력 발동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숙련도 도입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01C21A-B9FD-CBDF-565A-D57FF9FAD3B8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BC32FC-C46F-E8F2-FA21-9E91CA013A44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05B2701-4B0B-CF63-4A05-912FE4A38A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D4C2840-F65D-0F33-40D2-02F2E0A18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E29451-CECD-49D0-1E76-8CE366ED596A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972015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문제점 및 개선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0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271B4B-C487-7F2C-9A2C-7DBE0AA185CC}"/>
              </a:ext>
            </a:extLst>
          </p:cNvPr>
          <p:cNvGrpSpPr/>
          <p:nvPr/>
        </p:nvGrpSpPr>
        <p:grpSpPr>
          <a:xfrm>
            <a:off x="811698" y="2926414"/>
            <a:ext cx="10568605" cy="1134058"/>
            <a:chOff x="917880" y="2926414"/>
            <a:chExt cx="10568605" cy="11340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FF7143-4FD2-6778-721A-1127EBA36C1D}"/>
                </a:ext>
              </a:extLst>
            </p:cNvPr>
            <p:cNvSpPr/>
            <p:nvPr/>
          </p:nvSpPr>
          <p:spPr>
            <a:xfrm>
              <a:off x="958440" y="2926414"/>
              <a:ext cx="10487484" cy="1015664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2809266" y="3044809"/>
              <a:ext cx="67858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End Of Document</a:t>
              </a:r>
              <a:endParaRPr lang="ko-KR" altLang="en-US" sz="6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E5034E6-0444-8EA3-06D8-BF99AB1E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80" y="392055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4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어둠, 밤이(가) 표시된 사진&#10;&#10;자동 생성된 설명">
            <a:extLst>
              <a:ext uri="{FF2B5EF4-FFF2-40B4-BE49-F238E27FC236}">
                <a16:creationId xmlns:a16="http://schemas.microsoft.com/office/drawing/2014/main" id="{96E5BF46-CAB5-B761-F857-70842B94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7" t="6583" r="26748" b="6362"/>
          <a:stretch/>
        </p:blipFill>
        <p:spPr>
          <a:xfrm>
            <a:off x="6096000" y="701425"/>
            <a:ext cx="5461352" cy="59648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1E40F9-1C2D-34A7-10B5-F878AF99E4B9}"/>
              </a:ext>
            </a:extLst>
          </p:cNvPr>
          <p:cNvSpPr txBox="1"/>
          <p:nvPr/>
        </p:nvSpPr>
        <p:spPr>
          <a:xfrm>
            <a:off x="1417782" y="829038"/>
            <a:ext cx="2997200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800" b="1" dirty="0">
                <a:ln>
                  <a:solidFill>
                    <a:srgbClr val="D1B973"/>
                  </a:solidFill>
                </a:ln>
                <a:gradFill>
                  <a:gsLst>
                    <a:gs pos="20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INDEX</a:t>
            </a:r>
            <a:endParaRPr lang="ko-KR" altLang="en-US" sz="6800" b="1" dirty="0">
              <a:ln>
                <a:solidFill>
                  <a:srgbClr val="D1B973"/>
                </a:solidFill>
              </a:ln>
              <a:gradFill>
                <a:gsLst>
                  <a:gs pos="20000">
                    <a:srgbClr val="E8DFC2">
                      <a:lumMod val="98000"/>
                      <a:lumOff val="2000"/>
                    </a:srgbClr>
                  </a:gs>
                  <a:gs pos="2000">
                    <a:srgbClr val="F2EDDE"/>
                  </a:gs>
                  <a:gs pos="60000">
                    <a:srgbClr val="D1B973"/>
                  </a:gs>
                  <a:gs pos="40000">
                    <a:srgbClr val="E6D9B4"/>
                  </a:gs>
                  <a:gs pos="76000">
                    <a:srgbClr val="D1B973"/>
                  </a:gs>
                  <a:gs pos="100000">
                    <a:srgbClr val="E6D9B4"/>
                  </a:gs>
                </a:gsLst>
                <a:path path="circle">
                  <a:fillToRect l="50000" t="50000" r="50000" b="50000"/>
                </a:path>
              </a:gradFill>
              <a:effectLst>
                <a:glow rad="635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DB2820-4A4C-54B4-AF0A-55E5617FC368}"/>
              </a:ext>
            </a:extLst>
          </p:cNvPr>
          <p:cNvGrpSpPr/>
          <p:nvPr/>
        </p:nvGrpSpPr>
        <p:grpSpPr>
          <a:xfrm>
            <a:off x="2000105" y="2592890"/>
            <a:ext cx="1590499" cy="3163543"/>
            <a:chOff x="5179726" y="3174787"/>
            <a:chExt cx="1590499" cy="31635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A7554A-FA64-F1C3-C7AB-E739657CD663}"/>
                </a:ext>
              </a:extLst>
            </p:cNvPr>
            <p:cNvSpPr txBox="1"/>
            <p:nvPr/>
          </p:nvSpPr>
          <p:spPr>
            <a:xfrm>
              <a:off x="5179726" y="4556503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3.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시스템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44362-EC0C-F37B-E238-66905C9A505E}"/>
                </a:ext>
              </a:extLst>
            </p:cNvPr>
            <p:cNvSpPr txBox="1"/>
            <p:nvPr/>
          </p:nvSpPr>
          <p:spPr>
            <a:xfrm>
              <a:off x="5192549" y="5247361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4.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예외 사항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460A9-1988-7044-658B-4C4ABAD8E528}"/>
                </a:ext>
              </a:extLst>
            </p:cNvPr>
            <p:cNvSpPr txBox="1"/>
            <p:nvPr/>
          </p:nvSpPr>
          <p:spPr>
            <a:xfrm>
              <a:off x="5179726" y="3865645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2.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컨텐츠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5220602" y="3174787"/>
              <a:ext cx="100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1.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E4A983-0CD9-F614-C8AA-DE6D1AA64196}"/>
                </a:ext>
              </a:extLst>
            </p:cNvPr>
            <p:cNvSpPr txBox="1"/>
            <p:nvPr/>
          </p:nvSpPr>
          <p:spPr>
            <a:xfrm>
              <a:off x="5192549" y="5938220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5.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3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3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2FF999-279F-DE61-7B03-C3091CB2F909}"/>
              </a:ext>
            </a:extLst>
          </p:cNvPr>
          <p:cNvGrpSpPr/>
          <p:nvPr/>
        </p:nvGrpSpPr>
        <p:grpSpPr>
          <a:xfrm>
            <a:off x="1992916" y="954061"/>
            <a:ext cx="8001921" cy="1362132"/>
            <a:chOff x="1992916" y="954061"/>
            <a:chExt cx="8001921" cy="13621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EA75A8-9B50-D515-943E-E88C9F08AC63}"/>
                </a:ext>
              </a:extLst>
            </p:cNvPr>
            <p:cNvSpPr txBox="1"/>
            <p:nvPr/>
          </p:nvSpPr>
          <p:spPr>
            <a:xfrm>
              <a:off x="2205525" y="1454419"/>
              <a:ext cx="778931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전회를 무기에 부여하며 유저 스스로 난이도를 조절할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좋아하는 무기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와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성능이 좋은 무기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모두를 충족시킬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장르에 익숙하지 않은 유저도 게임에 도전할 수 있는 기회를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92391C-5AC7-C61D-0F9D-2A2304AD77C0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DA3BEAF4-A60B-29E4-87C1-34BA3D3B0E8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9B671DA-6498-E320-D3A5-36406F2A7B2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519EAAF-B4AD-75B0-3473-EE4981831CB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50516C1D-3C14-D3A7-FE1A-5A2935B5C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4671B640-0CAE-C2E7-7C7A-9005BD94F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5E6199-86F4-44D4-7A4C-57897DFFEEC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521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여러 성향의 유저 겨냥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DBF470-3D41-23CF-400C-8030822942E0}"/>
              </a:ext>
            </a:extLst>
          </p:cNvPr>
          <p:cNvGrpSpPr/>
          <p:nvPr/>
        </p:nvGrpSpPr>
        <p:grpSpPr>
          <a:xfrm>
            <a:off x="1992916" y="2818973"/>
            <a:ext cx="4625997" cy="1340243"/>
            <a:chOff x="1992916" y="2579169"/>
            <a:chExt cx="4625997" cy="13402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0E3445-B541-7EE4-6FCB-EAD37CD51B2C}"/>
                </a:ext>
              </a:extLst>
            </p:cNvPr>
            <p:cNvSpPr txBox="1"/>
            <p:nvPr/>
          </p:nvSpPr>
          <p:spPr>
            <a:xfrm>
              <a:off x="2205525" y="3057638"/>
              <a:ext cx="44133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보스 전투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PVP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등 다양한 전투 컨텐츠의 재미를 극대화합니다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유저는 무기와 전회의 조합을 통해 자신에게 맞는 전투 방식을 선택합니다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여러 조합을 실험하는 즐거움을 주고 다양한 전투 스타일을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544E296-67CC-AC03-BC7F-4315731E43F1}"/>
                </a:ext>
              </a:extLst>
            </p:cNvPr>
            <p:cNvGrpSpPr/>
            <p:nvPr/>
          </p:nvGrpSpPr>
          <p:grpSpPr>
            <a:xfrm>
              <a:off x="1992916" y="2579169"/>
              <a:ext cx="2831662" cy="367200"/>
              <a:chOff x="2500453" y="1274905"/>
              <a:chExt cx="2831662" cy="367200"/>
            </a:xfrm>
          </p:grpSpPr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D5C1D580-AD3E-4CB4-94C2-BF3DFAE179E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E476F4B-E0EA-EC9F-1EAB-2F5140C4DEF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F307547-FF07-5118-3657-E01557EB62B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34112FAE-1654-70C4-35B3-561145958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2155266F-A7A3-A660-CC13-1D9AFA554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82A8EB-2682-9DF2-F893-04CC0977201F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6081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전투 컨텐츠와의 연관성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100007-0D80-B94A-B0AD-9F4E61EFB472}"/>
              </a:ext>
            </a:extLst>
          </p:cNvPr>
          <p:cNvGrpSpPr/>
          <p:nvPr/>
        </p:nvGrpSpPr>
        <p:grpSpPr>
          <a:xfrm>
            <a:off x="1992916" y="4661996"/>
            <a:ext cx="6216176" cy="1340243"/>
            <a:chOff x="1992916" y="4384942"/>
            <a:chExt cx="6216176" cy="134024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AE4ED9F-08AD-89E5-9B7D-C0F7BA92FD38}"/>
                </a:ext>
              </a:extLst>
            </p:cNvPr>
            <p:cNvGrpSpPr/>
            <p:nvPr/>
          </p:nvGrpSpPr>
          <p:grpSpPr>
            <a:xfrm>
              <a:off x="1992916" y="4384942"/>
              <a:ext cx="2831662" cy="367200"/>
              <a:chOff x="2500453" y="1274905"/>
              <a:chExt cx="2831662" cy="367200"/>
            </a:xfrm>
          </p:grpSpPr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849318A8-B8E3-0B26-EAC4-0A5B1C86508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7E46BAC-6919-A0B1-7B5F-9094A9897FDD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7C449E1-25F5-B651-4A96-80B5451C62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C742542D-77ED-A242-2941-CBA9190C1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72299A-469B-63E2-35CF-8373857FF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D1AFA0-4B4B-39B0-56FF-2BFE96F664F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차별화된 재미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74E442-180B-F9A9-1092-B296988D9ED1}"/>
                </a:ext>
              </a:extLst>
            </p:cNvPr>
            <p:cNvSpPr txBox="1"/>
            <p:nvPr/>
          </p:nvSpPr>
          <p:spPr>
            <a:xfrm>
              <a:off x="2205525" y="4863411"/>
              <a:ext cx="600356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유저는 원하는 전회를 얻기 위해 오픈 월드를 탐험하며 게임 속 세상과 더 많은 상호작용을 하게 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전투 기술을 사용하면서 전략적인 전투를 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이로 인해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패링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일반 공격 위주의 다른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장르와는 차별화된 재미를 선사합니다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8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55D072-7BC0-EC79-23C1-76878716A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4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페이지 표시">
            <a:extLst>
              <a:ext uri="{FF2B5EF4-FFF2-40B4-BE49-F238E27FC236}">
                <a16:creationId xmlns:a16="http://schemas.microsoft.com/office/drawing/2014/main" id="{FCBE32C8-BA7C-5DF2-7EAA-BEB2A73509C2}"/>
              </a:ext>
            </a:extLst>
          </p:cNvPr>
          <p:cNvSpPr txBox="1">
            <a:spLocks/>
          </p:cNvSpPr>
          <p:nvPr/>
        </p:nvSpPr>
        <p:spPr>
          <a:xfrm>
            <a:off x="10438110" y="6696766"/>
            <a:ext cx="88004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– ‘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전회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’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소개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DB631-825C-F045-2254-9A9FFF2E61C7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938B3A-CC95-3846-9F36-E2F44F4D1768}"/>
              </a:ext>
            </a:extLst>
          </p:cNvPr>
          <p:cNvGrpSpPr/>
          <p:nvPr/>
        </p:nvGrpSpPr>
        <p:grpSpPr>
          <a:xfrm>
            <a:off x="1992916" y="954061"/>
            <a:ext cx="5616246" cy="1049006"/>
            <a:chOff x="1992916" y="954061"/>
            <a:chExt cx="5616246" cy="104900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7FFD3E-E89D-6F0B-13FD-B8C0D5357208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6C4CF741-1C9F-37AE-4554-0FCA785B1DAF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2D85DA-EA92-51BE-FA74-4EE16C624B7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9BB2CE0-F9D4-FA1A-83B2-C82ACA17D4F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C923CBD-D1EB-BCAF-2E31-CB9E66F78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DF4B55E-3568-84EB-B5D5-E8595BD56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CC5734-E9E5-9B5F-0C78-B474FAB53301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단어의 뜻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312A4AB-749F-0625-1E9D-8663E0614CD8}"/>
                </a:ext>
              </a:extLst>
            </p:cNvPr>
            <p:cNvGrpSpPr/>
            <p:nvPr/>
          </p:nvGrpSpPr>
          <p:grpSpPr>
            <a:xfrm>
              <a:off x="2046647" y="1478879"/>
              <a:ext cx="5562515" cy="524188"/>
              <a:chOff x="2218168" y="1478879"/>
              <a:chExt cx="5562515" cy="52418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EDE4F6-7C0B-8FBF-09C2-E400C57E9041}"/>
                  </a:ext>
                </a:extLst>
              </p:cNvPr>
              <p:cNvSpPr txBox="1"/>
              <p:nvPr/>
            </p:nvSpPr>
            <p:spPr>
              <a:xfrm>
                <a:off x="3844990" y="1602700"/>
                <a:ext cx="39356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:   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전회는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전쟁의 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’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라는 뜻으로 영어로는 </a:t>
                </a:r>
                <a:r>
                  <a:rPr lang="en-US" altLang="ko-KR" sz="10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Ashes Of War’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.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855795D-BB07-50D5-DF98-E5022039B450}"/>
                  </a:ext>
                </a:extLst>
              </p:cNvPr>
              <p:cNvGrpSpPr/>
              <p:nvPr/>
            </p:nvGrpSpPr>
            <p:grpSpPr>
              <a:xfrm>
                <a:off x="2218168" y="1478879"/>
                <a:ext cx="1562298" cy="524188"/>
                <a:chOff x="2218168" y="1511334"/>
                <a:chExt cx="1562298" cy="524188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9FCCAD22-BB3A-7943-E696-7A6224ED4131}"/>
                    </a:ext>
                  </a:extLst>
                </p:cNvPr>
                <p:cNvGrpSpPr/>
                <p:nvPr/>
              </p:nvGrpSpPr>
              <p:grpSpPr>
                <a:xfrm>
                  <a:off x="3257566" y="1511334"/>
                  <a:ext cx="522900" cy="524188"/>
                  <a:chOff x="3257566" y="1511334"/>
                  <a:chExt cx="522900" cy="524188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F91A618-87A0-7C27-4B26-9AF54309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30503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00CC2B1-070A-4BEA-E96B-FB3185B95CE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566" y="1789301"/>
                    <a:ext cx="52290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재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회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BB9D5E48-1D18-DB87-9C9A-5539C7D3429E}"/>
                    </a:ext>
                  </a:extLst>
                </p:cNvPr>
                <p:cNvGrpSpPr/>
                <p:nvPr/>
              </p:nvGrpSpPr>
              <p:grpSpPr>
                <a:xfrm>
                  <a:off x="2218168" y="1511334"/>
                  <a:ext cx="643125" cy="524188"/>
                  <a:chOff x="2218168" y="1511334"/>
                  <a:chExt cx="643125" cy="524188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209C594-6FA6-BB46-50E7-30BE71154C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217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88E6938-1A75-331B-1A7E-65410361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168" y="1789301"/>
                    <a:ext cx="6431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싸움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전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sp>
              <p:nvSpPr>
                <p:cNvPr id="43" name="십자형 42">
                  <a:extLst>
                    <a:ext uri="{FF2B5EF4-FFF2-40B4-BE49-F238E27FC236}">
                      <a16:creationId xmlns:a16="http://schemas.microsoft.com/office/drawing/2014/main" id="{7432DCB2-AF61-42F3-96A3-0502B4C784D5}"/>
                    </a:ext>
                  </a:extLst>
                </p:cNvPr>
                <p:cNvSpPr/>
                <p:nvPr/>
              </p:nvSpPr>
              <p:spPr>
                <a:xfrm>
                  <a:off x="2931350" y="1680611"/>
                  <a:ext cx="185634" cy="185634"/>
                </a:xfrm>
                <a:prstGeom prst="plus">
                  <a:avLst>
                    <a:gd name="adj" fmla="val 39667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94B2E9-5730-AE81-32B5-0EFBB7B23020}"/>
              </a:ext>
            </a:extLst>
          </p:cNvPr>
          <p:cNvGrpSpPr/>
          <p:nvPr/>
        </p:nvGrpSpPr>
        <p:grpSpPr>
          <a:xfrm>
            <a:off x="1992916" y="2526558"/>
            <a:ext cx="5130943" cy="1032467"/>
            <a:chOff x="2005200" y="2539496"/>
            <a:chExt cx="5130943" cy="10324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7C7A70-6646-BDA1-70BC-AEC495846D65}"/>
                </a:ext>
              </a:extLst>
            </p:cNvPr>
            <p:cNvSpPr txBox="1"/>
            <p:nvPr/>
          </p:nvSpPr>
          <p:spPr>
            <a:xfrm>
              <a:off x="2217809" y="3017965"/>
              <a:ext cx="49183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전회는 전투 기술과 속성을 무기에 부여하는 아이템입니다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다른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장르의 게임과 차별화된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엘든링만의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고유한 컨텐츠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&amp;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시스템입니다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DF9CE60-F8C6-9382-15B9-4362C395E967}"/>
                </a:ext>
              </a:extLst>
            </p:cNvPr>
            <p:cNvGrpSpPr/>
            <p:nvPr/>
          </p:nvGrpSpPr>
          <p:grpSpPr>
            <a:xfrm>
              <a:off x="2005200" y="2539496"/>
              <a:ext cx="2831662" cy="367200"/>
              <a:chOff x="2500453" y="1274905"/>
              <a:chExt cx="2831662" cy="367200"/>
            </a:xfrm>
          </p:grpSpPr>
          <p:pic>
            <p:nvPicPr>
              <p:cNvPr id="111" name="Picture 4">
                <a:extLst>
                  <a:ext uri="{FF2B5EF4-FFF2-40B4-BE49-F238E27FC236}">
                    <a16:creationId xmlns:a16="http://schemas.microsoft.com/office/drawing/2014/main" id="{10831D75-38E4-EB09-9600-0BD51F6BB530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F4E7A64-B022-C937-AA20-5570323E7FB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66CA6A73-B786-5165-6AD2-3102F26AD6A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A85BA55A-3D24-297C-3B45-90550B4B6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2CD6E9FC-7FA2-2324-0F23-051A560D3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6AD2FD-2D21-C430-DBF8-D5AFCB8E7EE6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01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‘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’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란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?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BF6B1-672D-7513-E7CF-D1251AE60587}"/>
              </a:ext>
            </a:extLst>
          </p:cNvPr>
          <p:cNvGrpSpPr/>
          <p:nvPr/>
        </p:nvGrpSpPr>
        <p:grpSpPr>
          <a:xfrm>
            <a:off x="1991018" y="4124931"/>
            <a:ext cx="5478794" cy="1032467"/>
            <a:chOff x="2005200" y="4204555"/>
            <a:chExt cx="5478794" cy="10324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3A2C5-FC17-CDE0-EEAE-3E7ACABB7FC5}"/>
                </a:ext>
              </a:extLst>
            </p:cNvPr>
            <p:cNvSpPr txBox="1"/>
            <p:nvPr/>
          </p:nvSpPr>
          <p:spPr>
            <a:xfrm>
              <a:off x="2217809" y="4683024"/>
              <a:ext cx="52661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상황에서 유저의 전략적 선택을 유도합니다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무기와 전회의 조합마다 다양한 전투 경험을 제공하여 반복 플레이의 지루함을 덜어줍니다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7111A2E-B8E4-F431-67EC-044CD4A42A74}"/>
                </a:ext>
              </a:extLst>
            </p:cNvPr>
            <p:cNvGrpSpPr/>
            <p:nvPr/>
          </p:nvGrpSpPr>
          <p:grpSpPr>
            <a:xfrm>
              <a:off x="2005200" y="4204555"/>
              <a:ext cx="2831662" cy="367200"/>
              <a:chOff x="2500453" y="1274905"/>
              <a:chExt cx="2831662" cy="367200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4F87904E-7B29-4C03-97AF-056CAEAD81D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11E501F-8EF7-EA60-9484-02975461BC8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742A239-408E-5BBF-97A8-02E735D15B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48C635F-C8CF-249C-47F7-7999FE635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376C0A39-8195-2260-A20D-0F411E951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61849-BF9C-6481-1890-0A4FD7D4F550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기능 및 역할</a:t>
                </a: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3E6338-4E7D-1DF6-68B4-E80C5D1AF6BA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7C7424-DD51-314B-9C5E-51D1D0C9A55C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5140629-C07E-23C1-2472-EF464ADA56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9797243-C0BE-F129-2AB1-324AA48D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0B0B4A-DCEA-B7A4-C503-DC2D51C029F1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140056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‘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’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5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E79A7A-952F-3F21-8278-D58CC405969E}"/>
              </a:ext>
            </a:extLst>
          </p:cNvPr>
          <p:cNvGrpSpPr/>
          <p:nvPr/>
        </p:nvGrpSpPr>
        <p:grpSpPr>
          <a:xfrm>
            <a:off x="1992916" y="954061"/>
            <a:ext cx="4917743" cy="1054356"/>
            <a:chOff x="1992916" y="954061"/>
            <a:chExt cx="4917743" cy="10543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1EA6E-54F2-FBE8-0715-F37D90917C44}"/>
                </a:ext>
              </a:extLst>
            </p:cNvPr>
            <p:cNvSpPr txBox="1"/>
            <p:nvPr/>
          </p:nvSpPr>
          <p:spPr>
            <a:xfrm>
              <a:off x="2205525" y="1454419"/>
              <a:ext cx="47051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몬스터 처치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구매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전회가 부여된 무기 획득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탐험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(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상자 오픈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던전 탐험 등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)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등등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유저가 얻는 유저 경험은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?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1C33AD-702F-170E-7730-D7D2B14AE3E8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380DF851-5051-2AEE-EB4C-9302F71C7FF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1A41BCB-3D01-FB98-FC46-98EF3FB9D757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883C8FB-29CC-9138-0E41-8468206EAF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989624D8-A7E2-7F9F-C021-A199A305D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B3E8137-F62F-E99C-98EF-3913DA6AA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04BC74-9D27-D04B-38B5-EA8FB78B98AE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획득 방법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590B99-A900-E3C3-D5B3-6336EDD98CAE}"/>
              </a:ext>
            </a:extLst>
          </p:cNvPr>
          <p:cNvGrpSpPr/>
          <p:nvPr/>
        </p:nvGrpSpPr>
        <p:grpSpPr>
          <a:xfrm>
            <a:off x="1992916" y="2877895"/>
            <a:ext cx="2875517" cy="1208244"/>
            <a:chOff x="1992916" y="954061"/>
            <a:chExt cx="2875517" cy="12082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85EC8-56A0-1507-ABB2-7C1F80439BE2}"/>
                </a:ext>
              </a:extLst>
            </p:cNvPr>
            <p:cNvSpPr txBox="1"/>
            <p:nvPr/>
          </p:nvSpPr>
          <p:spPr>
            <a:xfrm>
              <a:off x="2205525" y="1454419"/>
              <a:ext cx="26629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서리 밟기 전회 획득 방법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–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스카라베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처치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소개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레벨 디자인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8AB1E6A-1E2B-8819-D027-5267241D1126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12A2E498-6CC5-F814-2CDA-E1578D04088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937B4AA-D298-0063-6CEF-25CE9FECA827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B49C39E-4453-0CAF-A0B8-6B3EDEBD7B4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622662E9-5D8D-F63A-B75B-8DA7B3D30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4D230F7D-E4A8-95E8-5267-41F080473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11D24A-13C2-FDCF-0030-AE5607CC052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2538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1)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서리 밟기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39E602F-20A8-DD50-4739-482107E0EB57}"/>
              </a:ext>
            </a:extLst>
          </p:cNvPr>
          <p:cNvGrpSpPr/>
          <p:nvPr/>
        </p:nvGrpSpPr>
        <p:grpSpPr>
          <a:xfrm>
            <a:off x="6907453" y="2877895"/>
            <a:ext cx="2831662" cy="1208244"/>
            <a:chOff x="1992916" y="954061"/>
            <a:chExt cx="2831662" cy="12082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1EF6D1-B5B4-ACA6-AC75-220518705CF8}"/>
                </a:ext>
              </a:extLst>
            </p:cNvPr>
            <p:cNvSpPr txBox="1"/>
            <p:nvPr/>
          </p:nvSpPr>
          <p:spPr>
            <a:xfrm>
              <a:off x="2205525" y="1454419"/>
              <a:ext cx="15600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획득 방법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구매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소개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레벨 디자인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7854D39-7D3C-D6EF-6C90-92353B91CEC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75256B73-1C0D-1A8E-2CEA-68F4BBF28DD9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6ECDBDC-0879-BECF-79C2-B546316700EE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D9CA09F-FB08-9D45-F8AE-9948DB2957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A1FB8CE3-32B6-8FF6-6A91-7CFE20E4C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959D8CDF-4A0D-C93E-DCF1-28CEAA6B4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37392-DEEE-3190-971D-0802356FD3D5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550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2) XXXX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FC6F55-98A0-9631-DAA2-FF53F33FC4AF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6B52CAC-C4A0-CF58-DF52-6D13ECF6B83D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C07C66-16F9-6508-2DD6-FE3CE748EE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26C1D36-91DE-E39F-5705-CA5CB353A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AED41D-D63E-78F4-D5D9-BC7AD1581DCF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51195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획득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65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1EF9165-4F1E-8B6E-F608-FC252F14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62198"/>
              </p:ext>
            </p:extLst>
          </p:nvPr>
        </p:nvGraphicFramePr>
        <p:xfrm>
          <a:off x="2230461" y="2665405"/>
          <a:ext cx="5017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04">
                  <a:extLst>
                    <a:ext uri="{9D8B030D-6E8A-4147-A177-3AD203B41FA5}">
                      <a16:colId xmlns:a16="http://schemas.microsoft.com/office/drawing/2014/main" val="3721366542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4093792713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338394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부여 방법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조건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위치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8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NPC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대장장이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휴그와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상호작용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원탁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축복 활성화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숫돌 소도 보유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모든 축복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69132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F8C48FB-8271-70A1-C1F1-7EE7D32A0FFF}"/>
              </a:ext>
            </a:extLst>
          </p:cNvPr>
          <p:cNvGrpSpPr/>
          <p:nvPr/>
        </p:nvGrpSpPr>
        <p:grpSpPr>
          <a:xfrm>
            <a:off x="1992916" y="954061"/>
            <a:ext cx="4985069" cy="1362132"/>
            <a:chOff x="1992916" y="954061"/>
            <a:chExt cx="4985069" cy="13621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583F5-9510-8F8B-D32C-43A1AC202884}"/>
                </a:ext>
              </a:extLst>
            </p:cNvPr>
            <p:cNvSpPr txBox="1"/>
            <p:nvPr/>
          </p:nvSpPr>
          <p:spPr>
            <a:xfrm>
              <a:off x="2205525" y="1454419"/>
              <a:ext cx="477246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보유중인 전회를 무기에 부여합니다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 (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일부 무기에는 전회 부여가 되지 않습니다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.)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특수한 아이템을 가지고 있으면 속성도 부여할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2158374-77CB-80F9-8394-94EF19A28B9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54" name="Picture 4">
                <a:extLst>
                  <a:ext uri="{FF2B5EF4-FFF2-40B4-BE49-F238E27FC236}">
                    <a16:creationId xmlns:a16="http://schemas.microsoft.com/office/drawing/2014/main" id="{815DBAC6-D4DB-BF7F-D723-1B9F6E3E0852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122B35C8-FDCC-1EDB-8825-0CEF998EDBF8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87F4771-8758-E81D-4EDC-0EB9ABF8F4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06AE5459-9B11-F70D-73A5-6A0006A7D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0289C74-B4A7-5BB4-1E7C-9E4396226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8632C6-909F-FCB0-C300-F4B50E03E3D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0EB121-3DF2-F033-A760-29D4D4D765F7}"/>
              </a:ext>
            </a:extLst>
          </p:cNvPr>
          <p:cNvSpPr txBox="1"/>
          <p:nvPr/>
        </p:nvSpPr>
        <p:spPr>
          <a:xfrm>
            <a:off x="3948093" y="3875590"/>
            <a:ext cx="3153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*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숫돌 소도는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관문 앞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의 폐허에서 얻을 수 있습니다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7F7E35-7F40-0EEA-B8E4-081705D6CEC3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30EF294-83FA-77B5-7667-F123D456DD4A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EF1B882-8E72-A6B1-94CA-1B31AE159D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F69069C-CDF5-1475-1AB3-3EB63BCA2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5AA98-63BD-6AD6-8F57-67A18DA70C3C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부여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73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E9B232-DE65-1B00-5428-8AB067BA509D}"/>
              </a:ext>
            </a:extLst>
          </p:cNvPr>
          <p:cNvGrpSpPr/>
          <p:nvPr/>
        </p:nvGrpSpPr>
        <p:grpSpPr>
          <a:xfrm>
            <a:off x="1992916" y="604059"/>
            <a:ext cx="2831662" cy="746579"/>
            <a:chOff x="1992916" y="954061"/>
            <a:chExt cx="2831662" cy="74657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4821D1-0637-F817-29A0-26FDC5B37341}"/>
                </a:ext>
              </a:extLst>
            </p:cNvPr>
            <p:cNvSpPr txBox="1"/>
            <p:nvPr/>
          </p:nvSpPr>
          <p:spPr>
            <a:xfrm>
              <a:off x="2205525" y="1454419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원탁 이동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-&gt;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대장장이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휴그와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상호작용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74ADCA0-A13A-5CF7-3CF3-4DA24462F4DB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44" name="Picture 4">
                <a:extLst>
                  <a:ext uri="{FF2B5EF4-FFF2-40B4-BE49-F238E27FC236}">
                    <a16:creationId xmlns:a16="http://schemas.microsoft.com/office/drawing/2014/main" id="{65E53637-36B3-5578-AC32-FAA3AD0AAA9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F46D797-A06C-1E24-754F-471850BC7D5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4D01365-AE8A-AF9C-AEEF-4265AD49D4C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4E0DE7AB-985E-859C-EF72-FC230A613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26C2FDB4-4BB6-F48A-DD7D-9C5BA600F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43F033-3F64-92DF-8E01-DF5AD8C2FC3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3484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[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부여 방법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1] NPC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5FA554-8C24-1E71-FBF4-CF1ADD4BAC7E}"/>
              </a:ext>
            </a:extLst>
          </p:cNvPr>
          <p:cNvGrpSpPr/>
          <p:nvPr/>
        </p:nvGrpSpPr>
        <p:grpSpPr>
          <a:xfrm>
            <a:off x="6436769" y="604059"/>
            <a:ext cx="2831662" cy="746579"/>
            <a:chOff x="1992916" y="954061"/>
            <a:chExt cx="2831662" cy="74657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BCF196-8442-5CAA-6CDC-55BC57A5E1E1}"/>
                </a:ext>
              </a:extLst>
            </p:cNvPr>
            <p:cNvSpPr txBox="1"/>
            <p:nvPr/>
          </p:nvSpPr>
          <p:spPr>
            <a:xfrm>
              <a:off x="2205525" y="1454419"/>
              <a:ext cx="2499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0FDAE71-6961-0B4A-D043-FA2E931544B9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71" name="Picture 4">
                <a:extLst>
                  <a:ext uri="{FF2B5EF4-FFF2-40B4-BE49-F238E27FC236}">
                    <a16:creationId xmlns:a16="http://schemas.microsoft.com/office/drawing/2014/main" id="{D786D371-3989-663E-6474-03D16D18364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3CC5F44-D34C-42FF-E2FA-9DDC1ABDACF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A2D62E9-79AD-FFA6-05C2-EBC5330C8F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E94675E8-9C62-4C3A-82B9-3FF851743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25FD2BA6-527D-8A59-6E6A-F93889116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DC1E14-C4EE-40F2-B530-DD1EC2E1C6DD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7508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[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부여 방법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2]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축복 활성화</a:t>
                </a: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18B4888-A056-6D92-4EB6-725BC8BE8C9D}"/>
              </a:ext>
            </a:extLst>
          </p:cNvPr>
          <p:cNvGrpSpPr/>
          <p:nvPr/>
        </p:nvGrpSpPr>
        <p:grpSpPr>
          <a:xfrm>
            <a:off x="1992916" y="2016299"/>
            <a:ext cx="2831662" cy="900468"/>
            <a:chOff x="1992916" y="954061"/>
            <a:chExt cx="2831662" cy="90046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328ED08-06EC-5334-C291-72764F60314D}"/>
                </a:ext>
              </a:extLst>
            </p:cNvPr>
            <p:cNvSpPr txBox="1"/>
            <p:nvPr/>
          </p:nvSpPr>
          <p:spPr>
            <a:xfrm>
              <a:off x="2205525" y="1454419"/>
              <a:ext cx="1742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이미지로 표현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부여 까지 함께 표현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E81BBB7-9C90-2127-D35E-2CBA086C0E5E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94" name="Picture 4">
                <a:extLst>
                  <a:ext uri="{FF2B5EF4-FFF2-40B4-BE49-F238E27FC236}">
                    <a16:creationId xmlns:a16="http://schemas.microsoft.com/office/drawing/2014/main" id="{917EDD46-B991-1ABB-4AA0-1465EF5C7689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0FF5EDA-F780-3309-B21B-09AD59136433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968DD9B-30C0-05B9-7379-0A026258DC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261AF1A5-5A2C-15E1-73C9-6A3705EDF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9B7A3E2B-E767-C9AA-9A9B-CFE80086E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E85BB45-807D-521B-813F-FDC11748CCC4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75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 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56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7D8B030-EA70-31D1-BD7B-DCF4F6D2E06F}"/>
              </a:ext>
            </a:extLst>
          </p:cNvPr>
          <p:cNvGrpSpPr/>
          <p:nvPr/>
        </p:nvGrpSpPr>
        <p:grpSpPr>
          <a:xfrm>
            <a:off x="1992916" y="588889"/>
            <a:ext cx="2831662" cy="1362132"/>
            <a:chOff x="1992916" y="954061"/>
            <a:chExt cx="2831662" cy="13621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7AC36F-D958-2624-47A9-5D8843BD7031}"/>
                </a:ext>
              </a:extLst>
            </p:cNvPr>
            <p:cNvSpPr txBox="1"/>
            <p:nvPr/>
          </p:nvSpPr>
          <p:spPr>
            <a:xfrm>
              <a:off x="2205525" y="1454419"/>
              <a:ext cx="259558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부여함으로써 달라지는 부분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무기의 보정 치 변경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변경 등등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스타일의 변화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D84BACB-31BB-C60D-DEC1-78EB607A2B0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4" name="Picture 4">
                <a:extLst>
                  <a:ext uri="{FF2B5EF4-FFF2-40B4-BE49-F238E27FC236}">
                    <a16:creationId xmlns:a16="http://schemas.microsoft.com/office/drawing/2014/main" id="{05B11613-FE4D-25A8-6819-786726D821DA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B5D7694-F830-22B8-17D5-8765B0D4714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D2A5B6C4-E0ED-4EBD-E3EE-E8133A019BD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E69CF1A-3CC4-ED26-D673-36E9B6219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7BD5082F-4043-E6F8-516F-CB911ECEA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6973DC-A2E0-D0BF-7AEC-494612F263EF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8963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차이점 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94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9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3498F0-A592-C9C5-5FE9-AC64BC5DA4BA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86E1F-F98D-9E48-88D9-2C9827A73CC0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D8349E-3C06-CC6D-E072-FE3787A3C294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FE6E4473-6DCB-CF9A-A390-207A98FAD7D4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777CFD3-01FC-D7CB-1CC3-C0EE78A7A28E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C51FA40-1345-7E1E-E4A8-33A93B925A5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E2980D6-50DB-8DE9-DB39-491F2B943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F5BF6B7E-8690-BEDD-C5BF-5B08CEBFD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FE2F7-AF29-43C4-5B67-A9AFA73248A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복제 방법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7415CB-F035-DA73-55EE-82B568A0750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06398C-CAD5-0823-157F-3F7B03BEE6DE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65C5CF-F5A0-5B34-CD80-F021D7AA61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47089D9-07A7-22B2-6CB9-74E0CBD8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1C8D-96B7-3488-7545-356BE3858B84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복제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79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667</Words>
  <Application>Microsoft Office PowerPoint</Application>
  <PresentationFormat>와이드스크린</PresentationFormat>
  <Paragraphs>148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</vt:lpstr>
      <vt:lpstr>넥슨Lv1고딕</vt:lpstr>
      <vt:lpstr>넥슨Lv1고딕 Bold</vt:lpstr>
      <vt:lpstr>맑은 고딕</vt:lpstr>
      <vt:lpstr>빛의 계승자 Bold</vt:lpstr>
      <vt:lpstr>빛의 계승자 Regular</vt:lpstr>
      <vt:lpstr>Arial</vt:lpstr>
      <vt:lpstr>Cinzel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60</cp:revision>
  <dcterms:created xsi:type="dcterms:W3CDTF">2024-10-09T05:41:30Z</dcterms:created>
  <dcterms:modified xsi:type="dcterms:W3CDTF">2024-10-14T11:21:23Z</dcterms:modified>
</cp:coreProperties>
</file>