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157" autoAdjust="0"/>
  </p:normalViewPr>
  <p:slideViewPr>
    <p:cSldViewPr snapToGrid="0" showGuides="1">
      <p:cViewPr>
        <p:scale>
          <a:sx n="75" d="100"/>
          <a:sy n="75" d="100"/>
        </p:scale>
        <p:origin x="82" y="70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ACDEA81-0D95-B262-23BC-87DB95F52BE4}"/>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201C4E97-9490-1B7E-DD77-C5F3009CB0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942B1F94-1796-3E97-E2F5-B0AA155E6692}"/>
              </a:ext>
            </a:extLst>
          </p:cNvPr>
          <p:cNvSpPr>
            <a:spLocks noGrp="1"/>
          </p:cNvSpPr>
          <p:nvPr>
            <p:ph type="dt" sz="half" idx="10"/>
          </p:nvPr>
        </p:nvSpPr>
        <p:spPr/>
        <p:txBody>
          <a:bodyPr/>
          <a:lstStyle/>
          <a:p>
            <a:fld id="{3DADB342-0D6E-4978-881B-048FDCF2DD37}" type="datetimeFigureOut">
              <a:rPr lang="ko-KR" altLang="en-US" smtClean="0"/>
              <a:t>2025-09-03</a:t>
            </a:fld>
            <a:endParaRPr lang="ko-KR" altLang="en-US"/>
          </a:p>
        </p:txBody>
      </p:sp>
      <p:sp>
        <p:nvSpPr>
          <p:cNvPr id="5" name="바닥글 개체 틀 4">
            <a:extLst>
              <a:ext uri="{FF2B5EF4-FFF2-40B4-BE49-F238E27FC236}">
                <a16:creationId xmlns:a16="http://schemas.microsoft.com/office/drawing/2014/main" id="{1DDAFD3F-0BBA-1D31-601A-DFD8AEBBD82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DBBBABF-1FE7-6AFC-0424-A258B63CA058}"/>
              </a:ext>
            </a:extLst>
          </p:cNvPr>
          <p:cNvSpPr>
            <a:spLocks noGrp="1"/>
          </p:cNvSpPr>
          <p:nvPr>
            <p:ph type="sldNum" sz="quarter" idx="12"/>
          </p:nvPr>
        </p:nvSpPr>
        <p:spPr/>
        <p:txBody>
          <a:bodyPr/>
          <a:lstStyle/>
          <a:p>
            <a:fld id="{91010486-3551-4BA9-AEE7-6FEDFC1C6EA1}" type="slidenum">
              <a:rPr lang="ko-KR" altLang="en-US" smtClean="0"/>
              <a:t>‹#›</a:t>
            </a:fld>
            <a:endParaRPr lang="ko-KR" altLang="en-US"/>
          </a:p>
        </p:txBody>
      </p:sp>
    </p:spTree>
    <p:extLst>
      <p:ext uri="{BB962C8B-B14F-4D97-AF65-F5344CB8AC3E}">
        <p14:creationId xmlns:p14="http://schemas.microsoft.com/office/powerpoint/2010/main" val="2463006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950AFF9-DDBB-2850-F55B-F4DC04D9DFD6}"/>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7B4E3DE6-A74F-A66B-9792-E84B7ACFC74E}"/>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E3889E4-1A50-8211-87FD-BB8A1D016629}"/>
              </a:ext>
            </a:extLst>
          </p:cNvPr>
          <p:cNvSpPr>
            <a:spLocks noGrp="1"/>
          </p:cNvSpPr>
          <p:nvPr>
            <p:ph type="dt" sz="half" idx="10"/>
          </p:nvPr>
        </p:nvSpPr>
        <p:spPr/>
        <p:txBody>
          <a:bodyPr/>
          <a:lstStyle/>
          <a:p>
            <a:fld id="{3DADB342-0D6E-4978-881B-048FDCF2DD37}" type="datetimeFigureOut">
              <a:rPr lang="ko-KR" altLang="en-US" smtClean="0"/>
              <a:t>2025-09-03</a:t>
            </a:fld>
            <a:endParaRPr lang="ko-KR" altLang="en-US"/>
          </a:p>
        </p:txBody>
      </p:sp>
      <p:sp>
        <p:nvSpPr>
          <p:cNvPr id="5" name="바닥글 개체 틀 4">
            <a:extLst>
              <a:ext uri="{FF2B5EF4-FFF2-40B4-BE49-F238E27FC236}">
                <a16:creationId xmlns:a16="http://schemas.microsoft.com/office/drawing/2014/main" id="{82370B68-69EF-42D3-2594-E39B9DEF0A1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0600067-C57F-32F3-08CE-8277BD407D11}"/>
              </a:ext>
            </a:extLst>
          </p:cNvPr>
          <p:cNvSpPr>
            <a:spLocks noGrp="1"/>
          </p:cNvSpPr>
          <p:nvPr>
            <p:ph type="sldNum" sz="quarter" idx="12"/>
          </p:nvPr>
        </p:nvSpPr>
        <p:spPr/>
        <p:txBody>
          <a:bodyPr/>
          <a:lstStyle/>
          <a:p>
            <a:fld id="{91010486-3551-4BA9-AEE7-6FEDFC1C6EA1}" type="slidenum">
              <a:rPr lang="ko-KR" altLang="en-US" smtClean="0"/>
              <a:t>‹#›</a:t>
            </a:fld>
            <a:endParaRPr lang="ko-KR" altLang="en-US"/>
          </a:p>
        </p:txBody>
      </p:sp>
    </p:spTree>
    <p:extLst>
      <p:ext uri="{BB962C8B-B14F-4D97-AF65-F5344CB8AC3E}">
        <p14:creationId xmlns:p14="http://schemas.microsoft.com/office/powerpoint/2010/main" val="2774073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78DD6B81-F380-2788-CF8B-97BEA45EF4BD}"/>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5EACA3B5-ED1F-525D-9B5A-FA25B01884D9}"/>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9C5143D7-396C-5B86-0D71-85BA2E9ED293}"/>
              </a:ext>
            </a:extLst>
          </p:cNvPr>
          <p:cNvSpPr>
            <a:spLocks noGrp="1"/>
          </p:cNvSpPr>
          <p:nvPr>
            <p:ph type="dt" sz="half" idx="10"/>
          </p:nvPr>
        </p:nvSpPr>
        <p:spPr/>
        <p:txBody>
          <a:bodyPr/>
          <a:lstStyle/>
          <a:p>
            <a:fld id="{3DADB342-0D6E-4978-881B-048FDCF2DD37}" type="datetimeFigureOut">
              <a:rPr lang="ko-KR" altLang="en-US" smtClean="0"/>
              <a:t>2025-09-03</a:t>
            </a:fld>
            <a:endParaRPr lang="ko-KR" altLang="en-US"/>
          </a:p>
        </p:txBody>
      </p:sp>
      <p:sp>
        <p:nvSpPr>
          <p:cNvPr id="5" name="바닥글 개체 틀 4">
            <a:extLst>
              <a:ext uri="{FF2B5EF4-FFF2-40B4-BE49-F238E27FC236}">
                <a16:creationId xmlns:a16="http://schemas.microsoft.com/office/drawing/2014/main" id="{273E1D95-F16F-2564-4585-C1968C4C1CB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F4B0279-77BF-07D0-079B-C958A3CF755D}"/>
              </a:ext>
            </a:extLst>
          </p:cNvPr>
          <p:cNvSpPr>
            <a:spLocks noGrp="1"/>
          </p:cNvSpPr>
          <p:nvPr>
            <p:ph type="sldNum" sz="quarter" idx="12"/>
          </p:nvPr>
        </p:nvSpPr>
        <p:spPr/>
        <p:txBody>
          <a:bodyPr/>
          <a:lstStyle/>
          <a:p>
            <a:fld id="{91010486-3551-4BA9-AEE7-6FEDFC1C6EA1}" type="slidenum">
              <a:rPr lang="ko-KR" altLang="en-US" smtClean="0"/>
              <a:t>‹#›</a:t>
            </a:fld>
            <a:endParaRPr lang="ko-KR" altLang="en-US"/>
          </a:p>
        </p:txBody>
      </p:sp>
    </p:spTree>
    <p:extLst>
      <p:ext uri="{BB962C8B-B14F-4D97-AF65-F5344CB8AC3E}">
        <p14:creationId xmlns:p14="http://schemas.microsoft.com/office/powerpoint/2010/main" val="2886466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223B2B2-7101-7421-281E-5B9B62D6B2C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9B9C4C27-C860-157B-1DAD-3FF33BD2E388}"/>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82BEA5A-D3F9-B0B3-B936-2FE5408D3CE3}"/>
              </a:ext>
            </a:extLst>
          </p:cNvPr>
          <p:cNvSpPr>
            <a:spLocks noGrp="1"/>
          </p:cNvSpPr>
          <p:nvPr>
            <p:ph type="dt" sz="half" idx="10"/>
          </p:nvPr>
        </p:nvSpPr>
        <p:spPr/>
        <p:txBody>
          <a:bodyPr/>
          <a:lstStyle/>
          <a:p>
            <a:fld id="{3DADB342-0D6E-4978-881B-048FDCF2DD37}" type="datetimeFigureOut">
              <a:rPr lang="ko-KR" altLang="en-US" smtClean="0"/>
              <a:t>2025-09-03</a:t>
            </a:fld>
            <a:endParaRPr lang="ko-KR" altLang="en-US"/>
          </a:p>
        </p:txBody>
      </p:sp>
      <p:sp>
        <p:nvSpPr>
          <p:cNvPr id="5" name="바닥글 개체 틀 4">
            <a:extLst>
              <a:ext uri="{FF2B5EF4-FFF2-40B4-BE49-F238E27FC236}">
                <a16:creationId xmlns:a16="http://schemas.microsoft.com/office/drawing/2014/main" id="{F28626AC-09F8-04FB-1CCD-2EE13901084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AE58EDD-49B4-D84F-4E5D-8E9A8D02930B}"/>
              </a:ext>
            </a:extLst>
          </p:cNvPr>
          <p:cNvSpPr>
            <a:spLocks noGrp="1"/>
          </p:cNvSpPr>
          <p:nvPr>
            <p:ph type="sldNum" sz="quarter" idx="12"/>
          </p:nvPr>
        </p:nvSpPr>
        <p:spPr/>
        <p:txBody>
          <a:bodyPr/>
          <a:lstStyle/>
          <a:p>
            <a:fld id="{91010486-3551-4BA9-AEE7-6FEDFC1C6EA1}" type="slidenum">
              <a:rPr lang="ko-KR" altLang="en-US" smtClean="0"/>
              <a:t>‹#›</a:t>
            </a:fld>
            <a:endParaRPr lang="ko-KR" altLang="en-US"/>
          </a:p>
        </p:txBody>
      </p:sp>
    </p:spTree>
    <p:extLst>
      <p:ext uri="{BB962C8B-B14F-4D97-AF65-F5344CB8AC3E}">
        <p14:creationId xmlns:p14="http://schemas.microsoft.com/office/powerpoint/2010/main" val="3599022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E1F9A7E-699C-D265-4738-7DA311D6E41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A20AB8FB-2842-232A-9690-E8FC5C00AAD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AF2BC9AC-D031-D2B1-E131-405FCDCB029B}"/>
              </a:ext>
            </a:extLst>
          </p:cNvPr>
          <p:cNvSpPr>
            <a:spLocks noGrp="1"/>
          </p:cNvSpPr>
          <p:nvPr>
            <p:ph type="dt" sz="half" idx="10"/>
          </p:nvPr>
        </p:nvSpPr>
        <p:spPr/>
        <p:txBody>
          <a:bodyPr/>
          <a:lstStyle/>
          <a:p>
            <a:fld id="{3DADB342-0D6E-4978-881B-048FDCF2DD37}" type="datetimeFigureOut">
              <a:rPr lang="ko-KR" altLang="en-US" smtClean="0"/>
              <a:t>2025-09-03</a:t>
            </a:fld>
            <a:endParaRPr lang="ko-KR" altLang="en-US"/>
          </a:p>
        </p:txBody>
      </p:sp>
      <p:sp>
        <p:nvSpPr>
          <p:cNvPr id="5" name="바닥글 개체 틀 4">
            <a:extLst>
              <a:ext uri="{FF2B5EF4-FFF2-40B4-BE49-F238E27FC236}">
                <a16:creationId xmlns:a16="http://schemas.microsoft.com/office/drawing/2014/main" id="{3254DD52-E6F1-82BF-1A6B-05B17F76E18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04CA1BB-02CC-40ED-B150-488C4C7F62C2}"/>
              </a:ext>
            </a:extLst>
          </p:cNvPr>
          <p:cNvSpPr>
            <a:spLocks noGrp="1"/>
          </p:cNvSpPr>
          <p:nvPr>
            <p:ph type="sldNum" sz="quarter" idx="12"/>
          </p:nvPr>
        </p:nvSpPr>
        <p:spPr/>
        <p:txBody>
          <a:bodyPr/>
          <a:lstStyle/>
          <a:p>
            <a:fld id="{91010486-3551-4BA9-AEE7-6FEDFC1C6EA1}" type="slidenum">
              <a:rPr lang="ko-KR" altLang="en-US" smtClean="0"/>
              <a:t>‹#›</a:t>
            </a:fld>
            <a:endParaRPr lang="ko-KR" altLang="en-US"/>
          </a:p>
        </p:txBody>
      </p:sp>
    </p:spTree>
    <p:extLst>
      <p:ext uri="{BB962C8B-B14F-4D97-AF65-F5344CB8AC3E}">
        <p14:creationId xmlns:p14="http://schemas.microsoft.com/office/powerpoint/2010/main" val="2381353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3EB2373-9EE2-9C61-7F4B-B240251B308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F17DA51-C829-CC2D-B5F7-454999BDCF75}"/>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10467D03-F677-BA5E-F9D1-848507A75424}"/>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F449122D-BC21-2EFB-5BF5-B8E7E1612E2A}"/>
              </a:ext>
            </a:extLst>
          </p:cNvPr>
          <p:cNvSpPr>
            <a:spLocks noGrp="1"/>
          </p:cNvSpPr>
          <p:nvPr>
            <p:ph type="dt" sz="half" idx="10"/>
          </p:nvPr>
        </p:nvSpPr>
        <p:spPr/>
        <p:txBody>
          <a:bodyPr/>
          <a:lstStyle/>
          <a:p>
            <a:fld id="{3DADB342-0D6E-4978-881B-048FDCF2DD37}" type="datetimeFigureOut">
              <a:rPr lang="ko-KR" altLang="en-US" smtClean="0"/>
              <a:t>2025-09-03</a:t>
            </a:fld>
            <a:endParaRPr lang="ko-KR" altLang="en-US"/>
          </a:p>
        </p:txBody>
      </p:sp>
      <p:sp>
        <p:nvSpPr>
          <p:cNvPr id="6" name="바닥글 개체 틀 5">
            <a:extLst>
              <a:ext uri="{FF2B5EF4-FFF2-40B4-BE49-F238E27FC236}">
                <a16:creationId xmlns:a16="http://schemas.microsoft.com/office/drawing/2014/main" id="{B7FF0AAA-8C49-4405-DB90-9FD2F331713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6E67D8C-39C4-4D30-D787-9CFB4BF93091}"/>
              </a:ext>
            </a:extLst>
          </p:cNvPr>
          <p:cNvSpPr>
            <a:spLocks noGrp="1"/>
          </p:cNvSpPr>
          <p:nvPr>
            <p:ph type="sldNum" sz="quarter" idx="12"/>
          </p:nvPr>
        </p:nvSpPr>
        <p:spPr/>
        <p:txBody>
          <a:bodyPr/>
          <a:lstStyle/>
          <a:p>
            <a:fld id="{91010486-3551-4BA9-AEE7-6FEDFC1C6EA1}" type="slidenum">
              <a:rPr lang="ko-KR" altLang="en-US" smtClean="0"/>
              <a:t>‹#›</a:t>
            </a:fld>
            <a:endParaRPr lang="ko-KR" altLang="en-US"/>
          </a:p>
        </p:txBody>
      </p:sp>
    </p:spTree>
    <p:extLst>
      <p:ext uri="{BB962C8B-B14F-4D97-AF65-F5344CB8AC3E}">
        <p14:creationId xmlns:p14="http://schemas.microsoft.com/office/powerpoint/2010/main" val="1388673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C8FA96C-13C9-FE54-7C06-830F3A341E9F}"/>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98538F41-E89D-64A9-2327-6AFD5E6FF9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3F2497FC-D4BB-4563-B0EA-97F7666EE988}"/>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D3E940F9-5940-29FA-8740-9981312F17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04559092-22AF-E589-59BC-E50F84CE70A0}"/>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2DFE3947-E395-82FA-C1DD-3E423A15808C}"/>
              </a:ext>
            </a:extLst>
          </p:cNvPr>
          <p:cNvSpPr>
            <a:spLocks noGrp="1"/>
          </p:cNvSpPr>
          <p:nvPr>
            <p:ph type="dt" sz="half" idx="10"/>
          </p:nvPr>
        </p:nvSpPr>
        <p:spPr/>
        <p:txBody>
          <a:bodyPr/>
          <a:lstStyle/>
          <a:p>
            <a:fld id="{3DADB342-0D6E-4978-881B-048FDCF2DD37}" type="datetimeFigureOut">
              <a:rPr lang="ko-KR" altLang="en-US" smtClean="0"/>
              <a:t>2025-09-03</a:t>
            </a:fld>
            <a:endParaRPr lang="ko-KR" altLang="en-US"/>
          </a:p>
        </p:txBody>
      </p:sp>
      <p:sp>
        <p:nvSpPr>
          <p:cNvPr id="8" name="바닥글 개체 틀 7">
            <a:extLst>
              <a:ext uri="{FF2B5EF4-FFF2-40B4-BE49-F238E27FC236}">
                <a16:creationId xmlns:a16="http://schemas.microsoft.com/office/drawing/2014/main" id="{DF0D20F4-9F0F-9226-B8E9-32F8C71D311C}"/>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0C5405A2-2098-E7F1-D500-FC8158E8DA31}"/>
              </a:ext>
            </a:extLst>
          </p:cNvPr>
          <p:cNvSpPr>
            <a:spLocks noGrp="1"/>
          </p:cNvSpPr>
          <p:nvPr>
            <p:ph type="sldNum" sz="quarter" idx="12"/>
          </p:nvPr>
        </p:nvSpPr>
        <p:spPr/>
        <p:txBody>
          <a:bodyPr/>
          <a:lstStyle/>
          <a:p>
            <a:fld id="{91010486-3551-4BA9-AEE7-6FEDFC1C6EA1}" type="slidenum">
              <a:rPr lang="ko-KR" altLang="en-US" smtClean="0"/>
              <a:t>‹#›</a:t>
            </a:fld>
            <a:endParaRPr lang="ko-KR" altLang="en-US"/>
          </a:p>
        </p:txBody>
      </p:sp>
    </p:spTree>
    <p:extLst>
      <p:ext uri="{BB962C8B-B14F-4D97-AF65-F5344CB8AC3E}">
        <p14:creationId xmlns:p14="http://schemas.microsoft.com/office/powerpoint/2010/main" val="3607074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2765FF5-99BE-2529-2BB9-05B8B33D0697}"/>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275C574F-1D32-FD37-3D90-3CE698B494B0}"/>
              </a:ext>
            </a:extLst>
          </p:cNvPr>
          <p:cNvSpPr>
            <a:spLocks noGrp="1"/>
          </p:cNvSpPr>
          <p:nvPr>
            <p:ph type="dt" sz="half" idx="10"/>
          </p:nvPr>
        </p:nvSpPr>
        <p:spPr/>
        <p:txBody>
          <a:bodyPr/>
          <a:lstStyle/>
          <a:p>
            <a:fld id="{3DADB342-0D6E-4978-881B-048FDCF2DD37}" type="datetimeFigureOut">
              <a:rPr lang="ko-KR" altLang="en-US" smtClean="0"/>
              <a:t>2025-09-03</a:t>
            </a:fld>
            <a:endParaRPr lang="ko-KR" altLang="en-US"/>
          </a:p>
        </p:txBody>
      </p:sp>
      <p:sp>
        <p:nvSpPr>
          <p:cNvPr id="4" name="바닥글 개체 틀 3">
            <a:extLst>
              <a:ext uri="{FF2B5EF4-FFF2-40B4-BE49-F238E27FC236}">
                <a16:creationId xmlns:a16="http://schemas.microsoft.com/office/drawing/2014/main" id="{9F82F58C-99F0-DB2D-445D-E628BF4A0505}"/>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D8058FE7-532F-2613-02B5-6326C52DC562}"/>
              </a:ext>
            </a:extLst>
          </p:cNvPr>
          <p:cNvSpPr>
            <a:spLocks noGrp="1"/>
          </p:cNvSpPr>
          <p:nvPr>
            <p:ph type="sldNum" sz="quarter" idx="12"/>
          </p:nvPr>
        </p:nvSpPr>
        <p:spPr/>
        <p:txBody>
          <a:bodyPr/>
          <a:lstStyle/>
          <a:p>
            <a:fld id="{91010486-3551-4BA9-AEE7-6FEDFC1C6EA1}" type="slidenum">
              <a:rPr lang="ko-KR" altLang="en-US" smtClean="0"/>
              <a:t>‹#›</a:t>
            </a:fld>
            <a:endParaRPr lang="ko-KR" altLang="en-US"/>
          </a:p>
        </p:txBody>
      </p:sp>
    </p:spTree>
    <p:extLst>
      <p:ext uri="{BB962C8B-B14F-4D97-AF65-F5344CB8AC3E}">
        <p14:creationId xmlns:p14="http://schemas.microsoft.com/office/powerpoint/2010/main" val="2314073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9B56718B-1CC0-1ED9-2239-B1E8E70CD3C5}"/>
              </a:ext>
            </a:extLst>
          </p:cNvPr>
          <p:cNvSpPr>
            <a:spLocks noGrp="1"/>
          </p:cNvSpPr>
          <p:nvPr>
            <p:ph type="dt" sz="half" idx="10"/>
          </p:nvPr>
        </p:nvSpPr>
        <p:spPr/>
        <p:txBody>
          <a:bodyPr/>
          <a:lstStyle/>
          <a:p>
            <a:fld id="{3DADB342-0D6E-4978-881B-048FDCF2DD37}" type="datetimeFigureOut">
              <a:rPr lang="ko-KR" altLang="en-US" smtClean="0"/>
              <a:t>2025-09-03</a:t>
            </a:fld>
            <a:endParaRPr lang="ko-KR" altLang="en-US"/>
          </a:p>
        </p:txBody>
      </p:sp>
      <p:sp>
        <p:nvSpPr>
          <p:cNvPr id="3" name="바닥글 개체 틀 2">
            <a:extLst>
              <a:ext uri="{FF2B5EF4-FFF2-40B4-BE49-F238E27FC236}">
                <a16:creationId xmlns:a16="http://schemas.microsoft.com/office/drawing/2014/main" id="{474A5883-035A-DF52-EF46-47D43B9C0EDB}"/>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B09A9CC1-048C-047B-0748-632B4AD16FAF}"/>
              </a:ext>
            </a:extLst>
          </p:cNvPr>
          <p:cNvSpPr>
            <a:spLocks noGrp="1"/>
          </p:cNvSpPr>
          <p:nvPr>
            <p:ph type="sldNum" sz="quarter" idx="12"/>
          </p:nvPr>
        </p:nvSpPr>
        <p:spPr/>
        <p:txBody>
          <a:bodyPr/>
          <a:lstStyle/>
          <a:p>
            <a:fld id="{91010486-3551-4BA9-AEE7-6FEDFC1C6EA1}" type="slidenum">
              <a:rPr lang="ko-KR" altLang="en-US" smtClean="0"/>
              <a:t>‹#›</a:t>
            </a:fld>
            <a:endParaRPr lang="ko-KR" altLang="en-US"/>
          </a:p>
        </p:txBody>
      </p:sp>
    </p:spTree>
    <p:extLst>
      <p:ext uri="{BB962C8B-B14F-4D97-AF65-F5344CB8AC3E}">
        <p14:creationId xmlns:p14="http://schemas.microsoft.com/office/powerpoint/2010/main" val="1167779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6BE8C78-1C59-3F96-6E29-8B9E167A1A8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572325E3-45FE-0C00-CC80-481315AE2E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5BBCE382-FE31-A949-25DD-CE73EF8E9F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6C4CE577-A136-9703-F990-BD0E5812B606}"/>
              </a:ext>
            </a:extLst>
          </p:cNvPr>
          <p:cNvSpPr>
            <a:spLocks noGrp="1"/>
          </p:cNvSpPr>
          <p:nvPr>
            <p:ph type="dt" sz="half" idx="10"/>
          </p:nvPr>
        </p:nvSpPr>
        <p:spPr/>
        <p:txBody>
          <a:bodyPr/>
          <a:lstStyle/>
          <a:p>
            <a:fld id="{3DADB342-0D6E-4978-881B-048FDCF2DD37}" type="datetimeFigureOut">
              <a:rPr lang="ko-KR" altLang="en-US" smtClean="0"/>
              <a:t>2025-09-03</a:t>
            </a:fld>
            <a:endParaRPr lang="ko-KR" altLang="en-US"/>
          </a:p>
        </p:txBody>
      </p:sp>
      <p:sp>
        <p:nvSpPr>
          <p:cNvPr id="6" name="바닥글 개체 틀 5">
            <a:extLst>
              <a:ext uri="{FF2B5EF4-FFF2-40B4-BE49-F238E27FC236}">
                <a16:creationId xmlns:a16="http://schemas.microsoft.com/office/drawing/2014/main" id="{AC3B4ED7-4D0C-4F2D-E950-88570AC13C5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C759160-6102-D6B6-7FAE-F89C446733A6}"/>
              </a:ext>
            </a:extLst>
          </p:cNvPr>
          <p:cNvSpPr>
            <a:spLocks noGrp="1"/>
          </p:cNvSpPr>
          <p:nvPr>
            <p:ph type="sldNum" sz="quarter" idx="12"/>
          </p:nvPr>
        </p:nvSpPr>
        <p:spPr/>
        <p:txBody>
          <a:bodyPr/>
          <a:lstStyle/>
          <a:p>
            <a:fld id="{91010486-3551-4BA9-AEE7-6FEDFC1C6EA1}" type="slidenum">
              <a:rPr lang="ko-KR" altLang="en-US" smtClean="0"/>
              <a:t>‹#›</a:t>
            </a:fld>
            <a:endParaRPr lang="ko-KR" altLang="en-US"/>
          </a:p>
        </p:txBody>
      </p:sp>
    </p:spTree>
    <p:extLst>
      <p:ext uri="{BB962C8B-B14F-4D97-AF65-F5344CB8AC3E}">
        <p14:creationId xmlns:p14="http://schemas.microsoft.com/office/powerpoint/2010/main" val="2695345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988BDC7-9137-4001-AFB0-39190AE54E5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99426DE5-E53F-F863-63B1-C2B85C3C12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0EDE202F-6401-B395-A62F-6AECDA9246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4B13800-4BDA-8324-20A3-520599B6521B}"/>
              </a:ext>
            </a:extLst>
          </p:cNvPr>
          <p:cNvSpPr>
            <a:spLocks noGrp="1"/>
          </p:cNvSpPr>
          <p:nvPr>
            <p:ph type="dt" sz="half" idx="10"/>
          </p:nvPr>
        </p:nvSpPr>
        <p:spPr/>
        <p:txBody>
          <a:bodyPr/>
          <a:lstStyle/>
          <a:p>
            <a:fld id="{3DADB342-0D6E-4978-881B-048FDCF2DD37}" type="datetimeFigureOut">
              <a:rPr lang="ko-KR" altLang="en-US" smtClean="0"/>
              <a:t>2025-09-03</a:t>
            </a:fld>
            <a:endParaRPr lang="ko-KR" altLang="en-US"/>
          </a:p>
        </p:txBody>
      </p:sp>
      <p:sp>
        <p:nvSpPr>
          <p:cNvPr id="6" name="바닥글 개체 틀 5">
            <a:extLst>
              <a:ext uri="{FF2B5EF4-FFF2-40B4-BE49-F238E27FC236}">
                <a16:creationId xmlns:a16="http://schemas.microsoft.com/office/drawing/2014/main" id="{675C7832-382C-33FA-042B-856CB4C05EF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57765BC-787B-53C8-4ECD-B2ED076B457A}"/>
              </a:ext>
            </a:extLst>
          </p:cNvPr>
          <p:cNvSpPr>
            <a:spLocks noGrp="1"/>
          </p:cNvSpPr>
          <p:nvPr>
            <p:ph type="sldNum" sz="quarter" idx="12"/>
          </p:nvPr>
        </p:nvSpPr>
        <p:spPr/>
        <p:txBody>
          <a:bodyPr/>
          <a:lstStyle/>
          <a:p>
            <a:fld id="{91010486-3551-4BA9-AEE7-6FEDFC1C6EA1}" type="slidenum">
              <a:rPr lang="ko-KR" altLang="en-US" smtClean="0"/>
              <a:t>‹#›</a:t>
            </a:fld>
            <a:endParaRPr lang="ko-KR" altLang="en-US"/>
          </a:p>
        </p:txBody>
      </p:sp>
    </p:spTree>
    <p:extLst>
      <p:ext uri="{BB962C8B-B14F-4D97-AF65-F5344CB8AC3E}">
        <p14:creationId xmlns:p14="http://schemas.microsoft.com/office/powerpoint/2010/main" val="3911832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9E61DFB3-5BA2-4ACB-B3DA-92AB6B645C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A248605F-B790-BEB1-2083-710C20A480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59C51CB-7CB8-0429-FC2D-A716A5F3C5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DADB342-0D6E-4978-881B-048FDCF2DD37}" type="datetimeFigureOut">
              <a:rPr lang="ko-KR" altLang="en-US" smtClean="0"/>
              <a:t>2025-09-03</a:t>
            </a:fld>
            <a:endParaRPr lang="ko-KR" altLang="en-US"/>
          </a:p>
        </p:txBody>
      </p:sp>
      <p:sp>
        <p:nvSpPr>
          <p:cNvPr id="5" name="바닥글 개체 틀 4">
            <a:extLst>
              <a:ext uri="{FF2B5EF4-FFF2-40B4-BE49-F238E27FC236}">
                <a16:creationId xmlns:a16="http://schemas.microsoft.com/office/drawing/2014/main" id="{3D1A982D-C367-9BF0-724A-3A00621313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C1E601ED-EBD0-C517-FBEC-759046D27F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1010486-3551-4BA9-AEE7-6FEDFC1C6EA1}" type="slidenum">
              <a:rPr lang="ko-KR" altLang="en-US" smtClean="0"/>
              <a:t>‹#›</a:t>
            </a:fld>
            <a:endParaRPr lang="ko-KR" altLang="en-US"/>
          </a:p>
        </p:txBody>
      </p:sp>
    </p:spTree>
    <p:extLst>
      <p:ext uri="{BB962C8B-B14F-4D97-AF65-F5344CB8AC3E}">
        <p14:creationId xmlns:p14="http://schemas.microsoft.com/office/powerpoint/2010/main" val="3481793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669767D-329E-2F13-BBB5-CE46B43E4D26}"/>
              </a:ext>
            </a:extLst>
          </p:cNvPr>
          <p:cNvSpPr>
            <a:spLocks noChangeArrowheads="1"/>
          </p:cNvSpPr>
          <p:nvPr/>
        </p:nvSpPr>
        <p:spPr bwMode="auto">
          <a:xfrm>
            <a:off x="0" y="-1396445"/>
            <a:ext cx="734528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[직무 지원 동기]</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저는 다양한 캐릭터의 전투를 경험하는 것을 좋아하는 게이머입니다. </a:t>
            </a:r>
            <a:endParaRPr kumimoji="0" lang="en-US"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여러 캐릭터를 직접 키워보며, 캐릭터마다 다른 컨셉과 전투 스타일을 체험할 때 가장 큰 재미를 느꼈습니다. </a:t>
            </a:r>
            <a:endParaRPr kumimoji="0" lang="en-US"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특히 ‘멋이 있는 캐릭터’—즉, 모션과 이펙트가 컨셉에 충실할 때 나타나는 간지와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몰입감</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—에 끌리곤 했습니다. </a:t>
            </a:r>
            <a:endParaRPr kumimoji="0" lang="en-US"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이러한 경험을 통해, 유저가 단순히 강해서가 아니라 **“플레이하고 싶다”**고 느낄 수 있는 캐릭터를 설계하는 기획자가 되고자 마음먹었습니다. </a:t>
            </a:r>
            <a:endParaRPr kumimoji="0" lang="en-US"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캐릭터의 전투 경험을 통해 유저들이 매료되고 몰입할 수 있는 순간을 만들어내는 것이 제가 전투 기획에 도전하게 된 이유입니다.</a:t>
            </a:r>
          </a:p>
        </p:txBody>
      </p:sp>
      <p:sp>
        <p:nvSpPr>
          <p:cNvPr id="6" name="Rectangle 3">
            <a:extLst>
              <a:ext uri="{FF2B5EF4-FFF2-40B4-BE49-F238E27FC236}">
                <a16:creationId xmlns:a16="http://schemas.microsoft.com/office/drawing/2014/main" id="{B67CED8B-4E14-2142-2AEB-A65C07D70D07}"/>
              </a:ext>
            </a:extLst>
          </p:cNvPr>
          <p:cNvSpPr>
            <a:spLocks noChangeArrowheads="1"/>
          </p:cNvSpPr>
          <p:nvPr/>
        </p:nvSpPr>
        <p:spPr bwMode="auto">
          <a:xfrm>
            <a:off x="0" y="-373350"/>
            <a:ext cx="9105378"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[직무 경쟁력 및 노력]</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전투 기획자로서 경쟁력을 갖추기 위해 다음과 같은 경험을 쌓았습니다.</a:t>
            </a:r>
            <a:endParaRPr kumimoji="0" lang="en-US"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첫째, </a:t>
            </a: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프로그래밍 경험</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을 바탕으로 기술적 이해도를 높였습니다. </a:t>
            </a:r>
            <a:endParaRPr kumimoji="0" lang="en-US"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대학교에서 클라이언트 프로그래머로 팀 프로젝트에 참여하며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Unreal</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Engine</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4, SQL 등을 활용했고, 졸업 작품 개발을 통해 시스템의 설계가 게임의 핵심임을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깨달았습니다</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a:t>
            </a:r>
            <a:endParaRPr kumimoji="0" lang="en-US"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이 경험 덕분에 기획 의도를 기술적으로 구현 가능한 수준으로 설계할 수 있고,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프로그래머들과의</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협업 과정에서도 원활히 소통할 수 있습니다.</a:t>
            </a:r>
            <a:endParaRPr kumimoji="0" lang="en-US"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둘째, </a:t>
            </a: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다양한 기획 실습 경험</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을 쌓았습니다.</a:t>
            </a:r>
            <a:endParaRPr kumimoji="0" lang="en-US"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PowerPoint로</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캐릭터 역기획서를 작성하고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Excel로</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데이터 테이블을 정리하는 등 기획서를 여러 차례 만들어 보며, “기획 의도를 명확히 설정하는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것”의</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중요성을 알게 되었습니다. </a:t>
            </a:r>
            <a:endParaRPr kumimoji="0" lang="en-US"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특히 전투 기획에 필요한 모션, 이펙트, 카메라 구도까지 고려하여 기획서를 작성해본 경험은 제가 자신 있게 내세울 수 있는 강점입니다.</a:t>
            </a:r>
            <a:endParaRPr kumimoji="0" lang="en-US"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셋째, 팀 프로젝트와 국비 교육 과정(NCS 게임 콘텐츠 기획자) 을 통해 </a:t>
            </a: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실제 협업 경험</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을 쌓았습니다. </a:t>
            </a:r>
            <a:endParaRPr kumimoji="0" lang="en-US" altLang="ko-KR" sz="1000" b="0" i="0" u="none" strike="noStrike" cap="none" normalizeH="0" baseline="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짧은 </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개발 일정 속에서도 팀원들과 원활한 의사소통, 역할 분담, 피드백 과정을 거쳐 프로젝트를 완수했고, 이 과정에서 책임감과 협업 능력을 기를 수 있었습니다.</a:t>
            </a:r>
            <a:endParaRPr kumimoji="0" lang="en-US"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p:txBody>
      </p:sp>
      <p:sp>
        <p:nvSpPr>
          <p:cNvPr id="8" name="Rectangle 5">
            <a:extLst>
              <a:ext uri="{FF2B5EF4-FFF2-40B4-BE49-F238E27FC236}">
                <a16:creationId xmlns:a16="http://schemas.microsoft.com/office/drawing/2014/main" id="{A12CE6B2-1DDC-54C4-2723-1BCF25A97814}"/>
              </a:ext>
            </a:extLst>
          </p:cNvPr>
          <p:cNvSpPr>
            <a:spLocks noChangeArrowheads="1"/>
          </p:cNvSpPr>
          <p:nvPr/>
        </p:nvSpPr>
        <p:spPr bwMode="auto">
          <a:xfrm>
            <a:off x="0" y="3050401"/>
            <a:ext cx="3058241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[팀워크 발휘 경험]</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대학교 졸업 작품 제작에서 팀장 역할을 맡아 팀워크를 이끌어낸 경험이 있습니다. 저희 팀은 3인으로 구성되어 있었고, 졸업 작품 통과라는 공통 목표를 위해 협업이 절대적으로 필요했습니다. 저는 기획의 이유를 명확히 설명하며 회의를 주도했고, 팀원들의 의견을 반영해 기획을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수정·보완했습니다</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또한 긍정적인 분위기를 유지하기 위해 “우리도 할 수 있다”, “이것만 해결하면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된다”와</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같은 말로 사기를 북돋으며 팀원들의 집중력을 유지했습니다. 그 결과, 저희 작품은 졸업 심사를 통과하여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A</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학점을 받을 수 있었습니다. 이 경험을 통해, 협업에서는 </a:t>
            </a: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명확한 소통과 긍정적인 분위기 조성</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이 얼마나 중요한지를 배웠습니다.</a:t>
            </a:r>
          </a:p>
        </p:txBody>
      </p:sp>
      <p:sp>
        <p:nvSpPr>
          <p:cNvPr id="10" name="Rectangle 7">
            <a:extLst>
              <a:ext uri="{FF2B5EF4-FFF2-40B4-BE49-F238E27FC236}">
                <a16:creationId xmlns:a16="http://schemas.microsoft.com/office/drawing/2014/main" id="{4465379C-6CE1-74D3-A652-DF277B939C29}"/>
              </a:ext>
            </a:extLst>
          </p:cNvPr>
          <p:cNvSpPr>
            <a:spLocks noChangeArrowheads="1"/>
          </p:cNvSpPr>
          <p:nvPr/>
        </p:nvSpPr>
        <p:spPr bwMode="auto">
          <a:xfrm>
            <a:off x="0" y="5178177"/>
            <a:ext cx="2257701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[성격의 장단점]</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저의 강점은 </a:t>
            </a: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책임감 있는 의사소통 능력</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과 </a:t>
            </a: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몰입하는 완벽주의 성향</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입니다. 협업 과정에서 맡은 역할에 책임을 다하며 규칙을 지키려고 노력하고, 상대방이 신뢰할 수 있도록 의사소통에 힘씁니다. 또한 과제나 프로젝트를 진행할 때 단순히 오류를 해결하는 데서 멈추지 않고, 원인을 끝까지 분석하여 이해하려는 성향이 있습니다. 이런 태도 덕분에 어려운 보스 패턴을 끝까지 도전해 클리어하는 게임 플레이처럼, 업무에서도 끈질기게 문제를 해결할 수 있습니다.</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반면 완벽을 추구하다 보니 시간이 오래 걸릴 때가 있습니다. 이를 개선하기 위해 업무에 우선순위를 두고, 목표치와 마감 기한을 명확히 설정하는 습관을 기르고 있습니다.</a:t>
            </a:r>
          </a:p>
        </p:txBody>
      </p:sp>
      <p:sp>
        <p:nvSpPr>
          <p:cNvPr id="12" name="Rectangle 9">
            <a:extLst>
              <a:ext uri="{FF2B5EF4-FFF2-40B4-BE49-F238E27FC236}">
                <a16:creationId xmlns:a16="http://schemas.microsoft.com/office/drawing/2014/main" id="{BAAF6A21-A590-C882-20B1-AD8242DC651B}"/>
              </a:ext>
            </a:extLst>
          </p:cNvPr>
          <p:cNvSpPr>
            <a:spLocks noChangeArrowheads="1"/>
          </p:cNvSpPr>
          <p:nvPr/>
        </p:nvSpPr>
        <p:spPr bwMode="auto">
          <a:xfrm>
            <a:off x="0" y="7070477"/>
            <a:ext cx="2155910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[입사 후 포부]</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저는 </a:t>
            </a: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“이유를 설명할 줄 아는 기획자”</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그리고 **“동료에게 신뢰받는 기획자”**가 되겠습니다. 기획자는 단순히 아이디어를 내는 사람이 아니라, 왜 그렇게 기획했는지를 명확히 설명할 수 있어야 합니다. 이를 위해 다른 기획자의 의도를 분석하고 제 기획의 의도를 정리하는 연습을 계속하고 있습니다. 또한 동료에게 신뢰받는 기획자가 되어 개발 방향을 잡아주고, 제가 기획한 시스템이 개발 과정에서 온전히 구현될 수 있도록 하겠습니다.</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궁극적으로는, 유저가 **“이 캐릭터를 플레이하고 싶다”**라는 마음이 들도록, 컨셉에 충실하면서도 멋있는 전투 경험을 설계하는 전투 기획자가 되고 싶습니다.</a:t>
            </a:r>
          </a:p>
        </p:txBody>
      </p:sp>
    </p:spTree>
    <p:extLst>
      <p:ext uri="{BB962C8B-B14F-4D97-AF65-F5344CB8AC3E}">
        <p14:creationId xmlns:p14="http://schemas.microsoft.com/office/powerpoint/2010/main" val="3621606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D6FE269-DFEC-79B6-2CFA-292C4B4A04EB}"/>
              </a:ext>
            </a:extLst>
          </p:cNvPr>
          <p:cNvSpPr txBox="1"/>
          <p:nvPr/>
        </p:nvSpPr>
        <p:spPr>
          <a:xfrm>
            <a:off x="-766024" y="2375511"/>
            <a:ext cx="6094268" cy="1785104"/>
          </a:xfrm>
          <a:prstGeom prst="rect">
            <a:avLst/>
          </a:prstGeom>
          <a:noFill/>
        </p:spPr>
        <p:txBody>
          <a:bodyPr wrap="square">
            <a:spAutoFit/>
          </a:bodyPr>
          <a:lstStyle/>
          <a:p>
            <a:pPr>
              <a:buNone/>
            </a:pPr>
            <a:r>
              <a:rPr lang="en-US" altLang="ko-KR" sz="1000" b="1" dirty="0">
                <a:latin typeface="Pretendard" panose="02000503000000020004" pitchFamily="2" charset="-127"/>
                <a:ea typeface="Pretendard" panose="02000503000000020004" pitchFamily="2" charset="-127"/>
                <a:cs typeface="Pretendard" panose="02000503000000020004" pitchFamily="2" charset="-127"/>
              </a:rPr>
              <a:t>[</a:t>
            </a:r>
            <a:r>
              <a:rPr lang="ko-KR" altLang="en-US" sz="1000" b="1" dirty="0">
                <a:latin typeface="Pretendard" panose="02000503000000020004" pitchFamily="2" charset="-127"/>
                <a:ea typeface="Pretendard" panose="02000503000000020004" pitchFamily="2" charset="-127"/>
                <a:cs typeface="Pretendard" panose="02000503000000020004" pitchFamily="2" charset="-127"/>
              </a:rPr>
              <a:t>팀워크 발휘 경험</a:t>
            </a:r>
            <a:r>
              <a:rPr lang="en-US" altLang="ko-KR" sz="1000" b="1" dirty="0">
                <a:latin typeface="Pretendard" panose="02000503000000020004" pitchFamily="2" charset="-127"/>
                <a:ea typeface="Pretendard" panose="02000503000000020004" pitchFamily="2" charset="-127"/>
                <a:cs typeface="Pretendard" panose="02000503000000020004" pitchFamily="2" charset="-127"/>
              </a:rPr>
              <a:t>] (</a:t>
            </a:r>
            <a:r>
              <a:rPr lang="ko-KR" altLang="en-US" sz="1000" b="1" dirty="0">
                <a:latin typeface="Pretendard" panose="02000503000000020004" pitchFamily="2" charset="-127"/>
                <a:ea typeface="Pretendard" panose="02000503000000020004" pitchFamily="2" charset="-127"/>
                <a:cs typeface="Pretendard" panose="02000503000000020004" pitchFamily="2" charset="-127"/>
              </a:rPr>
              <a:t>절충형 예시</a:t>
            </a:r>
            <a:r>
              <a:rPr lang="en-US" altLang="ko-KR" sz="1000" b="1" dirty="0">
                <a:latin typeface="Pretendard" panose="02000503000000020004" pitchFamily="2" charset="-127"/>
                <a:ea typeface="Pretendard" panose="02000503000000020004" pitchFamily="2" charset="-127"/>
                <a:cs typeface="Pretendard" panose="02000503000000020004" pitchFamily="2" charset="-127"/>
              </a:rPr>
              <a:t>)</a:t>
            </a:r>
          </a:p>
          <a:p>
            <a:pPr>
              <a:buNone/>
            </a:pPr>
            <a:r>
              <a:rPr lang="ko-KR" altLang="en-US" sz="1000" dirty="0">
                <a:latin typeface="Pretendard" panose="02000503000000020004" pitchFamily="2" charset="-127"/>
                <a:ea typeface="Pretendard" panose="02000503000000020004" pitchFamily="2" charset="-127"/>
                <a:cs typeface="Pretendard" panose="02000503000000020004" pitchFamily="2" charset="-127"/>
              </a:rPr>
              <a:t>저는 졸업 작품 통과라는 목표를 위해 팀원들과 협력하며 팀워크를 발휘한 경험이 있습니다</a:t>
            </a:r>
            <a:r>
              <a:rPr lang="en-US" altLang="ko-KR" sz="1000" dirty="0">
                <a:latin typeface="Pretendard" panose="02000503000000020004" pitchFamily="2" charset="-127"/>
                <a:ea typeface="Pretendard" panose="02000503000000020004" pitchFamily="2" charset="-127"/>
                <a:cs typeface="Pretendard" panose="02000503000000020004" pitchFamily="2" charset="-127"/>
              </a:rPr>
              <a:t>. </a:t>
            </a:r>
            <a:r>
              <a:rPr lang="ko-KR" altLang="en-US" sz="1000" dirty="0">
                <a:latin typeface="Pretendard" panose="02000503000000020004" pitchFamily="2" charset="-127"/>
                <a:ea typeface="Pretendard" panose="02000503000000020004" pitchFamily="2" charset="-127"/>
                <a:cs typeface="Pretendard" panose="02000503000000020004" pitchFamily="2" charset="-127"/>
              </a:rPr>
              <a:t>당시 </a:t>
            </a:r>
            <a:r>
              <a:rPr lang="en-US" altLang="ko-KR" sz="1000" dirty="0">
                <a:latin typeface="Pretendard" panose="02000503000000020004" pitchFamily="2" charset="-127"/>
                <a:ea typeface="Pretendard" panose="02000503000000020004" pitchFamily="2" charset="-127"/>
                <a:cs typeface="Pretendard" panose="02000503000000020004" pitchFamily="2" charset="-127"/>
              </a:rPr>
              <a:t>3</a:t>
            </a:r>
            <a:r>
              <a:rPr lang="ko-KR" altLang="en-US" sz="1000" dirty="0">
                <a:latin typeface="Pretendard" panose="02000503000000020004" pitchFamily="2" charset="-127"/>
                <a:ea typeface="Pretendard" panose="02000503000000020004" pitchFamily="2" charset="-127"/>
                <a:cs typeface="Pretendard" panose="02000503000000020004" pitchFamily="2" charset="-127"/>
              </a:rPr>
              <a:t>인 팀의 팀장을 맡아 프로젝트를 이끌었는데</a:t>
            </a:r>
            <a:r>
              <a:rPr lang="en-US" altLang="ko-KR" sz="1000" dirty="0">
                <a:latin typeface="Pretendard" panose="02000503000000020004" pitchFamily="2" charset="-127"/>
                <a:ea typeface="Pretendard" panose="02000503000000020004" pitchFamily="2" charset="-127"/>
                <a:cs typeface="Pretendard" panose="02000503000000020004" pitchFamily="2" charset="-127"/>
              </a:rPr>
              <a:t>, </a:t>
            </a:r>
            <a:r>
              <a:rPr lang="ko-KR" altLang="en-US" sz="1000" dirty="0">
                <a:latin typeface="Pretendard" panose="02000503000000020004" pitchFamily="2" charset="-127"/>
                <a:ea typeface="Pretendard" panose="02000503000000020004" pitchFamily="2" charset="-127"/>
                <a:cs typeface="Pretendard" panose="02000503000000020004" pitchFamily="2" charset="-127"/>
              </a:rPr>
              <a:t>이를 위해 다음과 같은 방법을 사용했습니다</a:t>
            </a:r>
            <a:r>
              <a:rPr lang="en-US" altLang="ko-KR" sz="1000" dirty="0">
                <a:latin typeface="Pretendard" panose="02000503000000020004" pitchFamily="2" charset="-127"/>
                <a:ea typeface="Pretendard" panose="02000503000000020004" pitchFamily="2" charset="-127"/>
                <a:cs typeface="Pretendard" panose="02000503000000020004" pitchFamily="2" charset="-127"/>
              </a:rPr>
              <a:t>.</a:t>
            </a:r>
          </a:p>
          <a:p>
            <a:pPr>
              <a:buNone/>
            </a:pPr>
            <a:r>
              <a:rPr lang="ko-KR" altLang="en-US" sz="1000" b="1" dirty="0">
                <a:latin typeface="Pretendard" panose="02000503000000020004" pitchFamily="2" charset="-127"/>
                <a:ea typeface="Pretendard" panose="02000503000000020004" pitchFamily="2" charset="-127"/>
                <a:cs typeface="Pretendard" panose="02000503000000020004" pitchFamily="2" charset="-127"/>
              </a:rPr>
              <a:t>첫째</a:t>
            </a:r>
            <a:r>
              <a:rPr lang="en-US" altLang="ko-KR" sz="1000" b="1" dirty="0">
                <a:latin typeface="Pretendard" panose="02000503000000020004" pitchFamily="2" charset="-127"/>
                <a:ea typeface="Pretendard" panose="02000503000000020004" pitchFamily="2" charset="-127"/>
                <a:cs typeface="Pretendard" panose="02000503000000020004" pitchFamily="2" charset="-127"/>
              </a:rPr>
              <a:t>, </a:t>
            </a:r>
            <a:r>
              <a:rPr lang="ko-KR" altLang="en-US" sz="1000" b="1" dirty="0">
                <a:latin typeface="Pretendard" panose="02000503000000020004" pitchFamily="2" charset="-127"/>
                <a:ea typeface="Pretendard" panose="02000503000000020004" pitchFamily="2" charset="-127"/>
                <a:cs typeface="Pretendard" panose="02000503000000020004" pitchFamily="2" charset="-127"/>
              </a:rPr>
              <a:t>주기적인 회의를 통해 기획 의도를 공유하고 팀원의 의견을 적극 반영했습니다</a:t>
            </a:r>
            <a:r>
              <a:rPr lang="en-US" altLang="ko-KR" sz="1000" b="1" dirty="0">
                <a:latin typeface="Pretendard" panose="02000503000000020004" pitchFamily="2" charset="-127"/>
                <a:ea typeface="Pretendard" panose="02000503000000020004" pitchFamily="2" charset="-127"/>
                <a:cs typeface="Pretendard" panose="02000503000000020004" pitchFamily="2" charset="-127"/>
              </a:rPr>
              <a:t>.</a:t>
            </a:r>
            <a:r>
              <a:rPr lang="ko-KR" altLang="en-US" sz="1000" dirty="0">
                <a:latin typeface="Pretendard" panose="02000503000000020004" pitchFamily="2" charset="-127"/>
                <a:ea typeface="Pretendard" panose="02000503000000020004" pitchFamily="2" charset="-127"/>
                <a:cs typeface="Pretendard" panose="02000503000000020004" pitchFamily="2" charset="-127"/>
              </a:rPr>
              <a:t> 회의 내용을 기록해 공유하며 모두가 같은 목표를 바라보도록 했습니다</a:t>
            </a:r>
            <a:r>
              <a:rPr lang="en-US" altLang="ko-KR" sz="1000" dirty="0">
                <a:latin typeface="Pretendard" panose="02000503000000020004" pitchFamily="2" charset="-127"/>
                <a:ea typeface="Pretendard" panose="02000503000000020004" pitchFamily="2" charset="-127"/>
                <a:cs typeface="Pretendard" panose="02000503000000020004" pitchFamily="2" charset="-127"/>
              </a:rPr>
              <a:t>.</a:t>
            </a:r>
          </a:p>
          <a:p>
            <a:pPr>
              <a:buNone/>
            </a:pPr>
            <a:r>
              <a:rPr lang="ko-KR" altLang="en-US" sz="1000" b="1" dirty="0">
                <a:latin typeface="Pretendard" panose="02000503000000020004" pitchFamily="2" charset="-127"/>
                <a:ea typeface="Pretendard" panose="02000503000000020004" pitchFamily="2" charset="-127"/>
                <a:cs typeface="Pretendard" panose="02000503000000020004" pitchFamily="2" charset="-127"/>
              </a:rPr>
              <a:t>둘째</a:t>
            </a:r>
            <a:r>
              <a:rPr lang="en-US" altLang="ko-KR" sz="1000" b="1" dirty="0">
                <a:latin typeface="Pretendard" panose="02000503000000020004" pitchFamily="2" charset="-127"/>
                <a:ea typeface="Pretendard" panose="02000503000000020004" pitchFamily="2" charset="-127"/>
                <a:cs typeface="Pretendard" panose="02000503000000020004" pitchFamily="2" charset="-127"/>
              </a:rPr>
              <a:t>, </a:t>
            </a:r>
            <a:r>
              <a:rPr lang="ko-KR" altLang="en-US" sz="1000" b="1" dirty="0">
                <a:latin typeface="Pretendard" panose="02000503000000020004" pitchFamily="2" charset="-127"/>
                <a:ea typeface="Pretendard" panose="02000503000000020004" pitchFamily="2" charset="-127"/>
                <a:cs typeface="Pretendard" panose="02000503000000020004" pitchFamily="2" charset="-127"/>
              </a:rPr>
              <a:t>지도 교수님의 피드백을 기반으로 팀 내 회의를 다시 열어</a:t>
            </a:r>
            <a:r>
              <a:rPr lang="en-US" altLang="ko-KR" sz="1000" b="1" dirty="0">
                <a:latin typeface="Pretendard" panose="02000503000000020004" pitchFamily="2" charset="-127"/>
                <a:ea typeface="Pretendard" panose="02000503000000020004" pitchFamily="2" charset="-127"/>
                <a:cs typeface="Pretendard" panose="02000503000000020004" pitchFamily="2" charset="-127"/>
              </a:rPr>
              <a:t>, </a:t>
            </a:r>
            <a:r>
              <a:rPr lang="ko-KR" altLang="en-US" sz="1000" b="1" dirty="0">
                <a:latin typeface="Pretendard" panose="02000503000000020004" pitchFamily="2" charset="-127"/>
                <a:ea typeface="Pretendard" panose="02000503000000020004" pitchFamily="2" charset="-127"/>
                <a:cs typeface="Pretendard" panose="02000503000000020004" pitchFamily="2" charset="-127"/>
              </a:rPr>
              <a:t>일정과 업무 분담을 명확히 조정했습니다</a:t>
            </a:r>
            <a:r>
              <a:rPr lang="en-US" altLang="ko-KR" sz="1000" b="1" dirty="0">
                <a:latin typeface="Pretendard" panose="02000503000000020004" pitchFamily="2" charset="-127"/>
                <a:ea typeface="Pretendard" panose="02000503000000020004" pitchFamily="2" charset="-127"/>
                <a:cs typeface="Pretendard" panose="02000503000000020004" pitchFamily="2" charset="-127"/>
              </a:rPr>
              <a:t>.</a:t>
            </a:r>
            <a:r>
              <a:rPr lang="ko-KR" altLang="en-US" sz="1000" dirty="0">
                <a:latin typeface="Pretendard" panose="02000503000000020004" pitchFamily="2" charset="-127"/>
                <a:ea typeface="Pretendard" panose="02000503000000020004" pitchFamily="2" charset="-127"/>
                <a:cs typeface="Pretendard" panose="02000503000000020004" pitchFamily="2" charset="-127"/>
              </a:rPr>
              <a:t> 이 과정을 통해 각자 책임감을 가지고 진행할 수 있었습니다</a:t>
            </a:r>
            <a:r>
              <a:rPr lang="en-US" altLang="ko-KR" sz="1000" dirty="0">
                <a:latin typeface="Pretendard" panose="02000503000000020004" pitchFamily="2" charset="-127"/>
                <a:ea typeface="Pretendard" panose="02000503000000020004" pitchFamily="2" charset="-127"/>
                <a:cs typeface="Pretendard" panose="02000503000000020004" pitchFamily="2" charset="-127"/>
              </a:rPr>
              <a:t>.</a:t>
            </a:r>
          </a:p>
          <a:p>
            <a:pPr>
              <a:buNone/>
            </a:pPr>
            <a:r>
              <a:rPr lang="ko-KR" altLang="en-US" sz="1000" b="1" dirty="0">
                <a:latin typeface="Pretendard" panose="02000503000000020004" pitchFamily="2" charset="-127"/>
                <a:ea typeface="Pretendard" panose="02000503000000020004" pitchFamily="2" charset="-127"/>
                <a:cs typeface="Pretendard" panose="02000503000000020004" pitchFamily="2" charset="-127"/>
              </a:rPr>
              <a:t>셋째</a:t>
            </a:r>
            <a:r>
              <a:rPr lang="en-US" altLang="ko-KR" sz="1000" b="1" dirty="0">
                <a:latin typeface="Pretendard" panose="02000503000000020004" pitchFamily="2" charset="-127"/>
                <a:ea typeface="Pretendard" panose="02000503000000020004" pitchFamily="2" charset="-127"/>
                <a:cs typeface="Pretendard" panose="02000503000000020004" pitchFamily="2" charset="-127"/>
              </a:rPr>
              <a:t>, </a:t>
            </a:r>
            <a:r>
              <a:rPr lang="ko-KR" altLang="en-US" sz="1000" b="1" dirty="0">
                <a:latin typeface="Pretendard" panose="02000503000000020004" pitchFamily="2" charset="-127"/>
                <a:ea typeface="Pretendard" panose="02000503000000020004" pitchFamily="2" charset="-127"/>
                <a:cs typeface="Pretendard" panose="02000503000000020004" pitchFamily="2" charset="-127"/>
              </a:rPr>
              <a:t>긍정적인 분위기를 유지하기 위해 서로의 장점을 언급하며 동기부여를 했습니다</a:t>
            </a:r>
            <a:r>
              <a:rPr lang="en-US" altLang="ko-KR" sz="1000" b="1" dirty="0">
                <a:latin typeface="Pretendard" panose="02000503000000020004" pitchFamily="2" charset="-127"/>
                <a:ea typeface="Pretendard" panose="02000503000000020004" pitchFamily="2" charset="-127"/>
                <a:cs typeface="Pretendard" panose="02000503000000020004" pitchFamily="2" charset="-127"/>
              </a:rPr>
              <a:t>.</a:t>
            </a:r>
            <a:r>
              <a:rPr lang="ko-KR" altLang="en-US" sz="1000" dirty="0">
                <a:latin typeface="Pretendard" panose="02000503000000020004" pitchFamily="2" charset="-127"/>
                <a:ea typeface="Pretendard" panose="02000503000000020004" pitchFamily="2" charset="-127"/>
                <a:cs typeface="Pretendard" panose="02000503000000020004" pitchFamily="2" charset="-127"/>
              </a:rPr>
              <a:t> ‘조금만 더 힘내면 된다’</a:t>
            </a:r>
            <a:r>
              <a:rPr lang="en-US" altLang="ko-KR" sz="1000" dirty="0">
                <a:latin typeface="Pretendard" panose="02000503000000020004" pitchFamily="2" charset="-127"/>
                <a:ea typeface="Pretendard" panose="02000503000000020004" pitchFamily="2" charset="-127"/>
                <a:cs typeface="Pretendard" panose="02000503000000020004" pitchFamily="2" charset="-127"/>
              </a:rPr>
              <a:t>, ‘</a:t>
            </a:r>
            <a:r>
              <a:rPr lang="ko-KR" altLang="en-US" sz="1000" dirty="0">
                <a:latin typeface="Pretendard" panose="02000503000000020004" pitchFamily="2" charset="-127"/>
                <a:ea typeface="Pretendard" panose="02000503000000020004" pitchFamily="2" charset="-127"/>
                <a:cs typeface="Pretendard" panose="02000503000000020004" pitchFamily="2" charset="-127"/>
              </a:rPr>
              <a:t>우리 팀도 충분히 할 수 있다’는 말을 주고받으며 사기를 유지했습니다</a:t>
            </a:r>
            <a:r>
              <a:rPr lang="en-US" altLang="ko-KR" sz="1000" dirty="0">
                <a:latin typeface="Pretendard" panose="02000503000000020004" pitchFamily="2" charset="-127"/>
                <a:ea typeface="Pretendard" panose="02000503000000020004" pitchFamily="2" charset="-127"/>
                <a:cs typeface="Pretendard" panose="02000503000000020004" pitchFamily="2" charset="-127"/>
              </a:rPr>
              <a:t>.</a:t>
            </a:r>
          </a:p>
          <a:p>
            <a:pPr>
              <a:buNone/>
            </a:pPr>
            <a:r>
              <a:rPr lang="ko-KR" altLang="en-US" sz="1000" dirty="0">
                <a:latin typeface="Pretendard" panose="02000503000000020004" pitchFamily="2" charset="-127"/>
                <a:ea typeface="Pretendard" panose="02000503000000020004" pitchFamily="2" charset="-127"/>
                <a:cs typeface="Pretendard" panose="02000503000000020004" pitchFamily="2" charset="-127"/>
              </a:rPr>
              <a:t>그 결과 팀은 졸업 작품을 성공적으로 통과했고 </a:t>
            </a:r>
            <a:r>
              <a:rPr lang="en-US" altLang="ko-KR" sz="1000" dirty="0">
                <a:latin typeface="Pretendard" panose="02000503000000020004" pitchFamily="2" charset="-127"/>
                <a:ea typeface="Pretendard" panose="02000503000000020004" pitchFamily="2" charset="-127"/>
                <a:cs typeface="Pretendard" panose="02000503000000020004" pitchFamily="2" charset="-127"/>
              </a:rPr>
              <a:t>A </a:t>
            </a:r>
            <a:r>
              <a:rPr lang="ko-KR" altLang="en-US" sz="1000" dirty="0">
                <a:latin typeface="Pretendard" panose="02000503000000020004" pitchFamily="2" charset="-127"/>
                <a:ea typeface="Pretendard" panose="02000503000000020004" pitchFamily="2" charset="-127"/>
                <a:cs typeface="Pretendard" panose="02000503000000020004" pitchFamily="2" charset="-127"/>
              </a:rPr>
              <a:t>학점을 받을 수 있었습니다</a:t>
            </a:r>
            <a:r>
              <a:rPr lang="en-US" altLang="ko-KR" sz="1000" dirty="0">
                <a:latin typeface="Pretendard" panose="02000503000000020004" pitchFamily="2" charset="-127"/>
                <a:ea typeface="Pretendard" panose="02000503000000020004" pitchFamily="2" charset="-127"/>
                <a:cs typeface="Pretendard" panose="02000503000000020004" pitchFamily="2" charset="-127"/>
              </a:rPr>
              <a:t>. </a:t>
            </a:r>
            <a:r>
              <a:rPr lang="ko-KR" altLang="en-US" sz="1000" dirty="0">
                <a:latin typeface="Pretendard" panose="02000503000000020004" pitchFamily="2" charset="-127"/>
                <a:ea typeface="Pretendard" panose="02000503000000020004" pitchFamily="2" charset="-127"/>
                <a:cs typeface="Pretendard" panose="02000503000000020004" pitchFamily="2" charset="-127"/>
              </a:rPr>
              <a:t>이 경험을 통해 협업에서는 </a:t>
            </a:r>
            <a:r>
              <a:rPr lang="ko-KR" altLang="en-US" sz="1000" b="1" dirty="0">
                <a:latin typeface="Pretendard" panose="02000503000000020004" pitchFamily="2" charset="-127"/>
                <a:ea typeface="Pretendard" panose="02000503000000020004" pitchFamily="2" charset="-127"/>
                <a:cs typeface="Pretendard" panose="02000503000000020004" pitchFamily="2" charset="-127"/>
              </a:rPr>
              <a:t>명확한 소통</a:t>
            </a:r>
            <a:r>
              <a:rPr lang="en-US" altLang="ko-KR" sz="1000" b="1" dirty="0">
                <a:latin typeface="Pretendard" panose="02000503000000020004" pitchFamily="2" charset="-127"/>
                <a:ea typeface="Pretendard" panose="02000503000000020004" pitchFamily="2" charset="-127"/>
                <a:cs typeface="Pretendard" panose="02000503000000020004" pitchFamily="2" charset="-127"/>
              </a:rPr>
              <a:t>·</a:t>
            </a:r>
            <a:r>
              <a:rPr lang="ko-KR" altLang="en-US" sz="1000" b="1" dirty="0">
                <a:latin typeface="Pretendard" panose="02000503000000020004" pitchFamily="2" charset="-127"/>
                <a:ea typeface="Pretendard" panose="02000503000000020004" pitchFamily="2" charset="-127"/>
                <a:cs typeface="Pretendard" panose="02000503000000020004" pitchFamily="2" charset="-127"/>
              </a:rPr>
              <a:t>체계적인 일정 관리</a:t>
            </a:r>
            <a:r>
              <a:rPr lang="en-US" altLang="ko-KR" sz="1000" b="1" dirty="0">
                <a:latin typeface="Pretendard" panose="02000503000000020004" pitchFamily="2" charset="-127"/>
                <a:ea typeface="Pretendard" panose="02000503000000020004" pitchFamily="2" charset="-127"/>
                <a:cs typeface="Pretendard" panose="02000503000000020004" pitchFamily="2" charset="-127"/>
              </a:rPr>
              <a:t>·</a:t>
            </a:r>
            <a:r>
              <a:rPr lang="ko-KR" altLang="en-US" sz="1000" b="1" dirty="0">
                <a:latin typeface="Pretendard" panose="02000503000000020004" pitchFamily="2" charset="-127"/>
                <a:ea typeface="Pretendard" panose="02000503000000020004" pitchFamily="2" charset="-127"/>
                <a:cs typeface="Pretendard" panose="02000503000000020004" pitchFamily="2" charset="-127"/>
              </a:rPr>
              <a:t>긍정적 분위기 형성</a:t>
            </a:r>
            <a:r>
              <a:rPr lang="ko-KR" altLang="en-US" sz="1000" dirty="0">
                <a:latin typeface="Pretendard" panose="02000503000000020004" pitchFamily="2" charset="-127"/>
                <a:ea typeface="Pretendard" panose="02000503000000020004" pitchFamily="2" charset="-127"/>
                <a:cs typeface="Pretendard" panose="02000503000000020004" pitchFamily="2" charset="-127"/>
              </a:rPr>
              <a:t>이 핵심임을 배웠습니다</a:t>
            </a:r>
            <a:r>
              <a:rPr lang="en-US" altLang="ko-KR" sz="1000" dirty="0">
                <a:latin typeface="Pretendard" panose="02000503000000020004" pitchFamily="2" charset="-127"/>
                <a:ea typeface="Pretendard" panose="02000503000000020004" pitchFamily="2" charset="-127"/>
                <a:cs typeface="Pretendard" panose="02000503000000020004" pitchFamily="2" charset="-127"/>
              </a:rPr>
              <a:t>.</a:t>
            </a:r>
          </a:p>
        </p:txBody>
      </p:sp>
      <p:sp>
        <p:nvSpPr>
          <p:cNvPr id="6" name="Rectangle 1">
            <a:extLst>
              <a:ext uri="{FF2B5EF4-FFF2-40B4-BE49-F238E27FC236}">
                <a16:creationId xmlns:a16="http://schemas.microsoft.com/office/drawing/2014/main" id="{F06795A2-2E38-2E90-0348-69BB14F35A8D}"/>
              </a:ext>
            </a:extLst>
          </p:cNvPr>
          <p:cNvSpPr>
            <a:spLocks noChangeArrowheads="1"/>
          </p:cNvSpPr>
          <p:nvPr/>
        </p:nvSpPr>
        <p:spPr bwMode="auto">
          <a:xfrm>
            <a:off x="-535137" y="25454"/>
            <a:ext cx="2357408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[지원 동기]</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저는 게임을 플레이할 때 다양한 캐릭터를 키우며 서로 다른 전투 스타일을 경험하는 것을 즐깁니다. 특히 컨셉에 맞는 모션과 이펙트를 가진 캐릭터에 강한 몰입감을 느꼈고, 이를 통해 “멋이 있는 전투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기획”이</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유저에게 재미와 만족을 준다는 것을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깨달았습니다</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이러한 경험은 자연스럽게 캐릭터 전투를 기획하고 싶다는 열망으로 이어졌습니다. 저는 유저가 캐릭터마다 다른 개성과 전투 스타일을 느낄 수 있도록, 몰입감과 즐거움을 선사하는 전투 기획자가 되고자 지원했습니다.</a:t>
            </a:r>
          </a:p>
        </p:txBody>
      </p:sp>
      <p:sp>
        <p:nvSpPr>
          <p:cNvPr id="8" name="Rectangle 3">
            <a:extLst>
              <a:ext uri="{FF2B5EF4-FFF2-40B4-BE49-F238E27FC236}">
                <a16:creationId xmlns:a16="http://schemas.microsoft.com/office/drawing/2014/main" id="{7775D551-46A2-D199-991E-45FF79EE2D38}"/>
              </a:ext>
            </a:extLst>
          </p:cNvPr>
          <p:cNvSpPr>
            <a:spLocks noChangeArrowheads="1"/>
          </p:cNvSpPr>
          <p:nvPr/>
        </p:nvSpPr>
        <p:spPr bwMode="auto">
          <a:xfrm>
            <a:off x="-396240" y="738818"/>
            <a:ext cx="997741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[직무 역량 및 경험]</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게임 기획자로서 경쟁력을 키우기 위해 다양한 학습과 실무 경험을 쌓아왔습니다.</a:t>
            </a:r>
            <a:b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b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첫째, 학부 시절 기획 관련 특강과 서적을 통해 기획자가 가져야 할 사고방식과 의도를 명확히 설정하는 법을 배웠습니다.</a:t>
            </a:r>
            <a:b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b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둘째,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Unreal</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Engine</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4, SQL 등 개발 도구를 활용한 프로젝트 경험을 통해 시스템 구조를 이해하고, 기획안을 실제 구현과 연결하는 능력을 길렀습니다.</a:t>
            </a:r>
            <a:b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b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셋째,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PowerPoint로</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캐릭터 역기획서를 작성하고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Excel로</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데이터 테이블을 설계하며, 전투 기획에 필요한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모션·이펙트·카메라</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구도까지 고려하는 실습을 했습니다.</a:t>
            </a:r>
            <a:b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b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넷째, 국비 교육 과정(NCS 게임 콘텐츠 기획자)을 수료하며 짧은 기간 내 세 차례의 팀 프로젝트를 진행했습니다. 이 과정에서 역할 분담과 적극적인 피드백을 통해 협업 역량과 책임감을 발휘했습니다.</a:t>
            </a:r>
            <a:b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b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또한, 프로그래밍 전공과 프로젝트 경험을 통해 </a:t>
            </a: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기획 의도의 실현 가능성과 기술적 한계</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를 이해하게 되었고, 프로그래머들과 원활하게 소통할 수 있는 강점을 갖추었습니다.</a:t>
            </a:r>
          </a:p>
        </p:txBody>
      </p:sp>
      <p:sp>
        <p:nvSpPr>
          <p:cNvPr id="12" name="Rectangle 7">
            <a:extLst>
              <a:ext uri="{FF2B5EF4-FFF2-40B4-BE49-F238E27FC236}">
                <a16:creationId xmlns:a16="http://schemas.microsoft.com/office/drawing/2014/main" id="{F591E98E-05B5-3CD7-E2A0-547F0525C85F}"/>
              </a:ext>
            </a:extLst>
          </p:cNvPr>
          <p:cNvSpPr>
            <a:spLocks noChangeArrowheads="1"/>
          </p:cNvSpPr>
          <p:nvPr/>
        </p:nvSpPr>
        <p:spPr bwMode="auto">
          <a:xfrm>
            <a:off x="327855" y="4795744"/>
            <a:ext cx="1186414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[성격의 장단점]</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저의 장점은 협업 과정에서 원활한 소통을 위해 노력한다는 점입니다. 맡은 역할에 책임을 다하고 규칙을 지키며 팀에 신뢰를 주려 합니다. 이러한 성향 덕분에 팀 프로젝트에서 갈등을 최소화하고 협력적인 분위기를 만들 수 있었습니다.</a:t>
            </a:r>
            <a:b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b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또한 “대충 넘어가지 않고 끝까지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파고든다”는</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성격이 있습니다. 과제 중 발생한 오류를 단순히 해결에 그치지 않고 원인을 끝까지 분석하여 이해하려 했고, 게임에서도 어려운 보스 패턴을 반복 도전해 결국 클리어하며 성취감을 얻었습니다.</a:t>
            </a:r>
            <a:b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b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반면, 완벽을 추구하다 보니 시간이 오래 걸린다는 단점이 있습니다. 이를 보완하기 위해 업무 우선순위를 설정하고, 주어진 상황에서 최적의 결과를 내는 습관을 기르고 있습니다.</a:t>
            </a:r>
          </a:p>
        </p:txBody>
      </p:sp>
      <p:sp>
        <p:nvSpPr>
          <p:cNvPr id="14" name="Rectangle 9">
            <a:extLst>
              <a:ext uri="{FF2B5EF4-FFF2-40B4-BE49-F238E27FC236}">
                <a16:creationId xmlns:a16="http://schemas.microsoft.com/office/drawing/2014/main" id="{79433BE4-8E0C-A6BE-2E3E-CEAB4F6129EC}"/>
              </a:ext>
            </a:extLst>
          </p:cNvPr>
          <p:cNvSpPr>
            <a:spLocks noChangeArrowheads="1"/>
          </p:cNvSpPr>
          <p:nvPr/>
        </p:nvSpPr>
        <p:spPr bwMode="auto">
          <a:xfrm>
            <a:off x="327855" y="6518280"/>
            <a:ext cx="1144896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[입사 후 포부]</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입사 후에는 “신뢰받는 전투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기획자”가</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되고 싶습니다.</a:t>
            </a:r>
            <a:b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b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첫째, </a:t>
            </a: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기획 의도를 명확히 설명할 수 있는 기획자</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가 되겠습니다. 저는 “왜 이렇게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기획했는가”라는</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질문을 끊임없이 던지며 기획 의도를 설계하고자 노력하고 있습니다. 이를 통해 팀원들에게 기획의 방향성을 명확히 전달하겠습니다.</a:t>
            </a:r>
            <a:b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b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둘째, </a:t>
            </a: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기술적 이해를 바탕으로 한 실현 가능한 기획</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을 하겠습니다. 프로그래밍 경험을 바탕으로 개발자와 원활히 소통하며, 구현 가능성과 효율성을 고려한 설계를 통해 개발 생산성을 높이겠습니다.</a:t>
            </a:r>
            <a:b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b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셋째, </a:t>
            </a: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유저가 몰입할 수 있는 전투 경험</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을 제공하겠습니다. 멋있는 모션과 이펙트, 컨셉에 맞는 스킬 구성을 통해 유저가 즐거움과 짜릿함을 느낄 수 있도록 기획을 발전시키겠습니다.</a:t>
            </a: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저는 동료와 유저 모두에게 신뢰를 주는 기획자로 성장하여 회사의 발전과 함께하는 보람을 느끼고 싶습니다.</a:t>
            </a:r>
          </a:p>
        </p:txBody>
      </p:sp>
    </p:spTree>
    <p:extLst>
      <p:ext uri="{BB962C8B-B14F-4D97-AF65-F5344CB8AC3E}">
        <p14:creationId xmlns:p14="http://schemas.microsoft.com/office/powerpoint/2010/main" val="4153693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204824DC-EA87-232E-CA37-7B12983B1E26}"/>
              </a:ext>
            </a:extLst>
          </p:cNvPr>
          <p:cNvSpPr>
            <a:spLocks noChangeArrowheads="1"/>
          </p:cNvSpPr>
          <p:nvPr/>
        </p:nvSpPr>
        <p:spPr bwMode="auto">
          <a:xfrm>
            <a:off x="259080" y="767755"/>
            <a:ext cx="8273419"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자기소개서 항목별 한 줄 요약</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지원 동기</a:t>
            </a:r>
            <a:b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b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다양한 캐릭터 전투를 즐긴 경험을 바탕으로, 유저에게 몰입감과 재미를 주는 전투 기획자가 되고자 지원함.</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직무 역량 및 경험</a:t>
            </a:r>
            <a:b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b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기획 관련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학습·개발도구</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활용·프로그래밍</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a:t>
            </a:r>
            <a:r>
              <a:rPr kumimoji="0" lang="ko-KR" altLang="ko-KR" sz="1000" b="0" i="0" u="none" strike="noStrike" cap="none" normalizeH="0" baseline="0" dirty="0" err="1">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경험·팀</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프로젝트를 통해 기술적 이해와 실행 가능한 기획 역량을 갖춤.</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협업 및 도전 경험</a:t>
            </a:r>
            <a:b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b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졸업 작품 프로젝트에서 팀장으로서 </a:t>
            </a: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(첫째) 의견 공유, (둘째) 역할 분담, (셋째) 긍정적 분위기 형성</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을 통해 목표를 달성했고, 도전을 통해 성장하는 자세를 유지함.</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성격의 장단점</a:t>
            </a:r>
            <a:b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b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협업 시 소통과 책임감을 발휘하고, 완벽주의적 성향으로 깊이 파고들지만 우선순위 관리로 단점을 보완함.</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입사 후 포부</a:t>
            </a:r>
            <a:b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b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 기획 의도를 명확히 설명하고, 기술적 실현 가능성을 고려하며, 유저가 몰입할 수 있는 전투 경험을 제공하는 </a:t>
            </a:r>
            <a:r>
              <a:rPr kumimoji="0" lang="ko-KR" altLang="ko-KR" sz="1000" b="1"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신뢰받는 전투 기획자</a:t>
            </a:r>
            <a:r>
              <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rPr>
              <a:t>로 성장하겠음.</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ko-KR" altLang="ko-KR" sz="1000" b="0" i="0" u="none" strike="noStrike" cap="none" normalizeH="0" baseline="0" dirty="0">
              <a:ln>
                <a:noFill/>
              </a:ln>
              <a:solidFill>
                <a:schemeClr val="tx1"/>
              </a:solidFill>
              <a:effectLst/>
              <a:latin typeface="Pretendard" panose="02000503000000020004" pitchFamily="2" charset="-127"/>
              <a:ea typeface="Pretendard" panose="02000503000000020004" pitchFamily="2" charset="-127"/>
              <a:cs typeface="Pretendard" panose="02000503000000020004" pitchFamily="2" charset="-127"/>
            </a:endParaRPr>
          </a:p>
        </p:txBody>
      </p:sp>
    </p:spTree>
    <p:extLst>
      <p:ext uri="{BB962C8B-B14F-4D97-AF65-F5344CB8AC3E}">
        <p14:creationId xmlns:p14="http://schemas.microsoft.com/office/powerpoint/2010/main" val="259010294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130</TotalTime>
  <Words>1305</Words>
  <Application>Microsoft Office PowerPoint</Application>
  <PresentationFormat>와이드스크린</PresentationFormat>
  <Paragraphs>56</Paragraphs>
  <Slides>3</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3</vt:i4>
      </vt:variant>
    </vt:vector>
  </HeadingPairs>
  <TitlesOfParts>
    <vt:vector size="7" baseType="lpstr">
      <vt:lpstr>Pretendard</vt:lpstr>
      <vt:lpstr>맑은 고딕</vt:lpstr>
      <vt:lpstr>Arial</vt:lpstr>
      <vt:lpstr>Office 테마</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홍진선(2017184037)</dc:creator>
  <cp:lastModifiedBy>홍진선(2017184037)</cp:lastModifiedBy>
  <cp:revision>6</cp:revision>
  <dcterms:created xsi:type="dcterms:W3CDTF">2025-09-01T10:48:13Z</dcterms:created>
  <dcterms:modified xsi:type="dcterms:W3CDTF">2025-09-03T09:11:04Z</dcterms:modified>
</cp:coreProperties>
</file>