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D9438-8ABD-4509-9325-8B8F5E8D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990F84-F068-46DE-A466-96CC82D5D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A8CCA-966C-44B1-A3CD-30140A65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D5E29-F897-4A3B-A2C1-8D2D9F29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4BE3A-7C6E-4064-8957-DABA7019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2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91440-288C-488D-813C-5B00C872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D3135-4311-4B47-AFAF-CC295DFB8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D58D3-F433-43C5-8767-BCDB271C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1DF31-2B93-4054-B078-28710CFB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71B3A-5507-47A3-BF21-8C265680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04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A9CA5-C8FC-4599-B35B-9CF5EC969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6EC2CD-8908-4A31-B512-D780821B8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DF32F-27D2-4761-AF64-D73D6F41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D9AFC-5348-4E8A-977F-D561BB7E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CDD5E-9417-430B-9FB3-D6F6C2EF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8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0A217-2890-4202-81E3-29B7B8A5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07287-256B-4D1E-8792-230E4530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86FD6-A643-4FE5-B670-A2B8DDD0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5352F-88CC-472D-9B95-F7540A2C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13244-B616-4CF1-B1A6-FACF4625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4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EA02-C011-4C90-B490-B09C7FBF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EFFAE-60F7-40F9-8211-B78E9661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EBA9B-A94D-4A2B-B52A-D801F35D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D2AE3-8FE1-4BBE-84B3-FCC0646A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39702-7A65-42C7-9FB7-83BD972F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3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AB976-492D-4B75-9DDC-A96D065C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A2799-FFC2-46C0-9BA6-724F8E8DD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08AE74-DF83-4915-A5B2-D9EF1F7C9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3EBC3-7010-4488-91BA-DF99335F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D3CBB-2032-4B2D-9777-7D6B64B5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0386DD-5CFC-4AF2-A28A-A5692C23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9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F8976-B86E-4EC0-8025-718DD60B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B4B78-708E-48AE-B65E-36CFD6D5C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C854C-69F8-409B-823C-BC159600E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EA9B83-D049-4DDF-86B2-D641502EE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BCE4FE-D6EF-4B40-B803-49E780180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044A4E-2256-476C-B677-FB3B5A13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2266C2-A07B-4753-827D-76043C0B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34AA7-A1B5-4B2B-8959-3CF8131A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0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68B0A-2F91-4207-872A-62B6BD82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38DABC-247A-493A-A60C-1F28C523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E36A1-A67D-4696-BEA0-B50301B3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CDE93-7A4F-4F95-8EA0-C4250A9E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9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64DAC6-F112-4ECD-9058-B653317C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1B116C-D547-4526-BA6F-C93C3123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F8F8D6-0D52-4C1F-8A47-1AA12C4F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BBAC6-9A7C-4B91-84B0-13A64CA5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4D7DA-6D1E-4BFD-8184-10E3A0F4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F98C79-8CFB-4EF1-986A-DA57C2BDF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3DE27-7671-4B98-9FA5-47C9AE45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06A0E2-201A-4B44-BA1D-04464FD1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E19A5C-0695-4FB8-8D99-3AF54A05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9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BD193-59A4-40B1-9748-82A0D4FA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0F223B-358E-487F-AF7A-21F59F8AA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04A80-4FE9-48C0-A12D-B5ED6EAE0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495C5-E03F-4F29-84D8-42F3980C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0966F-04CE-4F8D-BF9A-A1AD5DFC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58FF12-7D2C-4EFB-ACE8-33FB458B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4FA1CF-2661-407A-96A3-A0E3AD1D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59C32-7D8B-4763-B760-9576FCC35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24AA3-E3A4-4DB7-A3FA-544958776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7020F-46E7-4084-A497-82BD1A53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65FA8-1B7C-4826-A964-4AACED2CA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6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04F02F1-EB75-E5DA-A50A-77BD14CD2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90320"/>
              </p:ext>
            </p:extLst>
          </p:nvPr>
        </p:nvGraphicFramePr>
        <p:xfrm>
          <a:off x="149941" y="189000"/>
          <a:ext cx="10515601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6530">
                  <a:extLst>
                    <a:ext uri="{9D8B030D-6E8A-4147-A177-3AD203B41FA5}">
                      <a16:colId xmlns:a16="http://schemas.microsoft.com/office/drawing/2014/main" val="891803397"/>
                    </a:ext>
                  </a:extLst>
                </a:gridCol>
                <a:gridCol w="1620921">
                  <a:extLst>
                    <a:ext uri="{9D8B030D-6E8A-4147-A177-3AD203B41FA5}">
                      <a16:colId xmlns:a16="http://schemas.microsoft.com/office/drawing/2014/main" val="1286700711"/>
                    </a:ext>
                  </a:extLst>
                </a:gridCol>
                <a:gridCol w="1605630">
                  <a:extLst>
                    <a:ext uri="{9D8B030D-6E8A-4147-A177-3AD203B41FA5}">
                      <a16:colId xmlns:a16="http://schemas.microsoft.com/office/drawing/2014/main" val="4054192388"/>
                    </a:ext>
                  </a:extLst>
                </a:gridCol>
                <a:gridCol w="1605630">
                  <a:extLst>
                    <a:ext uri="{9D8B030D-6E8A-4147-A177-3AD203B41FA5}">
                      <a16:colId xmlns:a16="http://schemas.microsoft.com/office/drawing/2014/main" val="2861135312"/>
                    </a:ext>
                  </a:extLst>
                </a:gridCol>
                <a:gridCol w="1605630">
                  <a:extLst>
                    <a:ext uri="{9D8B030D-6E8A-4147-A177-3AD203B41FA5}">
                      <a16:colId xmlns:a16="http://schemas.microsoft.com/office/drawing/2014/main" val="3729541206"/>
                    </a:ext>
                  </a:extLst>
                </a:gridCol>
                <a:gridCol w="1605630">
                  <a:extLst>
                    <a:ext uri="{9D8B030D-6E8A-4147-A177-3AD203B41FA5}">
                      <a16:colId xmlns:a16="http://schemas.microsoft.com/office/drawing/2014/main" val="805840508"/>
                    </a:ext>
                  </a:extLst>
                </a:gridCol>
                <a:gridCol w="1605630">
                  <a:extLst>
                    <a:ext uri="{9D8B030D-6E8A-4147-A177-3AD203B41FA5}">
                      <a16:colId xmlns:a16="http://schemas.microsoft.com/office/drawing/2014/main" val="31865447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스폰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로밍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감지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추격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공격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사망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0341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Type 0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000" b="0" u="none" strike="noStrike" dirty="0">
                          <a:effectLst/>
                        </a:rPr>
                        <a:t>[</a:t>
                      </a:r>
                      <a:r>
                        <a:rPr lang="ko-KR" altLang="en-US" sz="1000" b="0" u="none" strike="noStrike" dirty="0">
                          <a:effectLst/>
                        </a:rPr>
                        <a:t>필드형</a:t>
                      </a:r>
                      <a:r>
                        <a:rPr lang="en-US" altLang="ko-KR" sz="1000" b="0" u="none" strike="noStrike" dirty="0">
                          <a:effectLst/>
                        </a:rPr>
                        <a:t>]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스폰</a:t>
                      </a:r>
                      <a:r>
                        <a:rPr lang="ko-KR" altLang="en-US" sz="1000" u="none" strike="noStrike" dirty="0">
                          <a:effectLst/>
                        </a:rPr>
                        <a:t> 처리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고정 위치 로밍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시야 감지 범위 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발소리 감지 범위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시야 감지 범위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일반 공격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사망 처리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05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Type 1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000" b="0" u="none" strike="noStrike" dirty="0">
                          <a:effectLst/>
                        </a:rPr>
                        <a:t>[</a:t>
                      </a:r>
                      <a:r>
                        <a:rPr lang="ko-KR" altLang="en-US" sz="1000" b="0" u="none" strike="noStrike" dirty="0">
                          <a:effectLst/>
                        </a:rPr>
                        <a:t>출현형</a:t>
                      </a:r>
                      <a:r>
                        <a:rPr lang="en-US" altLang="ko-KR" sz="1000" b="0" u="none" strike="noStrike" dirty="0">
                          <a:effectLst/>
                        </a:rPr>
                        <a:t>]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스폰</a:t>
                      </a:r>
                      <a:r>
                        <a:rPr lang="ko-KR" altLang="en-US" sz="1000" u="none" strike="noStrike" dirty="0">
                          <a:effectLst/>
                        </a:rPr>
                        <a:t> 처리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[Type 0]</a:t>
                      </a:r>
                      <a:r>
                        <a:rPr lang="ko-KR" altLang="en-US" sz="1000" u="none" strike="noStrike" dirty="0">
                          <a:effectLst/>
                        </a:rPr>
                        <a:t>과 동일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범위 제한 </a:t>
                      </a:r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[Type 0]</a:t>
                      </a:r>
                      <a:r>
                        <a:rPr lang="ko-KR" altLang="en-US" sz="1000" u="none" strike="noStrike">
                          <a:effectLst/>
                        </a:rPr>
                        <a:t>과 동일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[Type 0]</a:t>
                      </a:r>
                      <a:r>
                        <a:rPr lang="ko-KR" altLang="en-US" sz="1000" u="none" strike="noStrike">
                          <a:effectLst/>
                        </a:rPr>
                        <a:t>과 동일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183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Type 2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000" b="0" u="none" strike="noStrike" dirty="0">
                          <a:effectLst/>
                        </a:rPr>
                        <a:t>[</a:t>
                      </a:r>
                      <a:r>
                        <a:rPr lang="ko-KR" altLang="en-US" sz="1000" b="0" u="none" strike="noStrike" dirty="0">
                          <a:effectLst/>
                        </a:rPr>
                        <a:t>소환형</a:t>
                      </a:r>
                      <a:r>
                        <a:rPr lang="en-US" altLang="ko-KR" sz="1000" b="0" u="none" strike="noStrike" dirty="0">
                          <a:effectLst/>
                        </a:rPr>
                        <a:t>]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[Type 1]</a:t>
                      </a:r>
                      <a:r>
                        <a:rPr lang="ko-KR" altLang="en-US" sz="1000" u="none" strike="noStrike" dirty="0">
                          <a:effectLst/>
                        </a:rPr>
                        <a:t>과 동일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[Type 2]</a:t>
                      </a:r>
                      <a:r>
                        <a:rPr lang="ko-KR" altLang="en-US" sz="1000" u="none" strike="noStrike" dirty="0">
                          <a:effectLst/>
                        </a:rPr>
                        <a:t>의 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감지 범위 공유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[Type 2]</a:t>
                      </a:r>
                      <a:r>
                        <a:rPr lang="ko-KR" altLang="en-US" sz="1000" u="none" strike="noStrike" dirty="0">
                          <a:effectLst/>
                        </a:rPr>
                        <a:t>의 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감지 대상 추격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[Type 0]</a:t>
                      </a:r>
                      <a:r>
                        <a:rPr lang="ko-KR" altLang="en-US" sz="1000" u="none" strike="noStrike">
                          <a:effectLst/>
                        </a:rPr>
                        <a:t>과 동일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[Type 0]</a:t>
                      </a:r>
                      <a:r>
                        <a:rPr lang="ko-KR" altLang="en-US" sz="1000" u="none" strike="noStrike">
                          <a:effectLst/>
                        </a:rPr>
                        <a:t>과 동일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80136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Type 2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000" b="0" u="none" strike="noStrike" dirty="0">
                          <a:effectLst/>
                        </a:rPr>
                        <a:t>[</a:t>
                      </a:r>
                      <a:r>
                        <a:rPr lang="ko-KR" altLang="en-US" sz="1000" b="0" u="none" strike="noStrike" dirty="0">
                          <a:effectLst/>
                        </a:rPr>
                        <a:t>보스형 </a:t>
                      </a:r>
                      <a:r>
                        <a:rPr lang="en-US" altLang="ko-KR" sz="1000" b="0" u="none" strike="noStrike" dirty="0">
                          <a:effectLst/>
                        </a:rPr>
                        <a:t>1]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[Type 0]</a:t>
                      </a:r>
                      <a:r>
                        <a:rPr lang="ko-KR" altLang="en-US" sz="1000" u="none" strike="noStrike" dirty="0">
                          <a:effectLst/>
                        </a:rPr>
                        <a:t>과 동일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범위 내 랜덤 위치 로밍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[Type 0]</a:t>
                      </a:r>
                      <a:r>
                        <a:rPr lang="ko-KR" altLang="en-US" sz="1000" u="none" strike="noStrike" dirty="0">
                          <a:effectLst/>
                        </a:rPr>
                        <a:t>과 동일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[Type 0]</a:t>
                      </a:r>
                      <a:r>
                        <a:rPr lang="ko-KR" altLang="en-US" sz="1000" u="none" strike="noStrike" dirty="0">
                          <a:effectLst/>
                        </a:rPr>
                        <a:t>과 동일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가지 패턴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사망 처리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70884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Type 3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000" b="0" u="none" strike="noStrike" dirty="0">
                          <a:effectLst/>
                        </a:rPr>
                        <a:t>[</a:t>
                      </a:r>
                      <a:r>
                        <a:rPr lang="ko-KR" altLang="en-US" sz="1000" b="0" u="none" strike="noStrike" dirty="0">
                          <a:effectLst/>
                        </a:rPr>
                        <a:t>보스형 </a:t>
                      </a:r>
                      <a:r>
                        <a:rPr lang="en-US" altLang="ko-KR" sz="1000" b="0" u="none" strike="noStrike" dirty="0">
                          <a:effectLst/>
                        </a:rPr>
                        <a:t>2]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보스 연출 후 스폰 처리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던전 전체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던전 전체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N</a:t>
                      </a:r>
                      <a:r>
                        <a:rPr lang="ko-KR" altLang="en-US" sz="1000" u="none" strike="noStrike" dirty="0">
                          <a:effectLst/>
                        </a:rPr>
                        <a:t>가지 패턴 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N</a:t>
                      </a:r>
                      <a:r>
                        <a:rPr lang="ko-KR" altLang="en-US" sz="1000" u="none" strike="noStrike" dirty="0">
                          <a:effectLst/>
                        </a:rPr>
                        <a:t>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페이즈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보스 연출 후 사망 처리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68" marR="6168" marT="61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5955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BC6FB3-2A8A-D8C3-CFC5-8CE71CD684F2}"/>
              </a:ext>
            </a:extLst>
          </p:cNvPr>
          <p:cNvSpPr txBox="1"/>
          <p:nvPr/>
        </p:nvSpPr>
        <p:spPr>
          <a:xfrm>
            <a:off x="149941" y="4025771"/>
            <a:ext cx="867600" cy="4883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ko-KR" sz="1000" b="1" dirty="0"/>
              <a:t>Type 0</a:t>
            </a:r>
          </a:p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필드형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1883E-5D55-073D-B20D-4B940CFDCA55}"/>
              </a:ext>
            </a:extLst>
          </p:cNvPr>
          <p:cNvSpPr txBox="1"/>
          <p:nvPr/>
        </p:nvSpPr>
        <p:spPr>
          <a:xfrm>
            <a:off x="1112284" y="4304369"/>
            <a:ext cx="530594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b="1" i="0" u="none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필드형 몬스터는 필드에 </a:t>
            </a:r>
            <a:r>
              <a:rPr lang="ko-KR" altLang="en-US" sz="1000" b="1" i="0" u="none" strike="noStrike" dirty="0" err="1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스폰되어</a:t>
            </a:r>
            <a:r>
              <a:rPr lang="ko-KR" altLang="en-US" sz="1000" b="1" i="0" u="none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주변을 돌아다니는 오픈 월드의 기본적인 몬스터입니다</a:t>
            </a:r>
            <a:r>
              <a:rPr lang="en-US" altLang="ko-KR" sz="1000" b="1" i="0" u="none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/>
              <a:t> </a:t>
            </a:r>
            <a:endParaRPr lang="ko-KR" altLang="en-US" sz="1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0709F-FAF6-ADE6-F688-346A59A18003}"/>
              </a:ext>
            </a:extLst>
          </p:cNvPr>
          <p:cNvSpPr txBox="1"/>
          <p:nvPr/>
        </p:nvSpPr>
        <p:spPr>
          <a:xfrm>
            <a:off x="1112284" y="4723884"/>
            <a:ext cx="40876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0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u="none" strike="noStrike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스폰</a:t>
            </a:r>
            <a:endParaRPr lang="ko-KR" alt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72149-C04E-CE90-DE23-FEB8543DD08B}"/>
              </a:ext>
            </a:extLst>
          </p:cNvPr>
          <p:cNvSpPr txBox="1"/>
          <p:nvPr/>
        </p:nvSpPr>
        <p:spPr>
          <a:xfrm>
            <a:off x="1890999" y="4708168"/>
            <a:ext cx="7580601" cy="6627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Monster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Spawn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스폰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위치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spawn_x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spawn_y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spawn_z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PC(Player Character)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시야 범위내 포함되는 순간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스폰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시작</a:t>
            </a:r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Monster Spawn Table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해당 몬스터의 데이터 로드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로밍과 감지 대기 상태로 전환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4BD89C5-9580-11A7-B54F-47503CC8075F}"/>
              </a:ext>
            </a:extLst>
          </p:cNvPr>
          <p:cNvCxnSpPr>
            <a:cxnSpLocks/>
          </p:cNvCxnSpPr>
          <p:nvPr/>
        </p:nvCxnSpPr>
        <p:spPr>
          <a:xfrm>
            <a:off x="1112284" y="4514126"/>
            <a:ext cx="51513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893F2C-31E7-04A8-CCEF-20DB5CB014C2}"/>
              </a:ext>
            </a:extLst>
          </p:cNvPr>
          <p:cNvSpPr txBox="1"/>
          <p:nvPr/>
        </p:nvSpPr>
        <p:spPr>
          <a:xfrm>
            <a:off x="1112284" y="5596387"/>
            <a:ext cx="45365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0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로밍</a:t>
            </a:r>
            <a:endParaRPr lang="ko-KR" altLang="en-US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09161-D98A-92DF-CB10-95FEEE5980BE}"/>
              </a:ext>
            </a:extLst>
          </p:cNvPr>
          <p:cNvSpPr txBox="1"/>
          <p:nvPr/>
        </p:nvSpPr>
        <p:spPr>
          <a:xfrm>
            <a:off x="1890999" y="5580671"/>
            <a:ext cx="4382610" cy="6627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Monster Table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visible_sight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 이내에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없을 때는 항상 로밍 상태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Monster Table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roaming_type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0 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확인</a:t>
            </a:r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Monster Table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roaming_range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76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271</Words>
  <Application>Microsoft Office PowerPoint</Application>
  <PresentationFormat>와이드스크린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홍진선(2017184037)</cp:lastModifiedBy>
  <cp:revision>3</cp:revision>
  <dcterms:created xsi:type="dcterms:W3CDTF">2024-08-05T03:43:42Z</dcterms:created>
  <dcterms:modified xsi:type="dcterms:W3CDTF">2024-08-05T06:03:12Z</dcterms:modified>
</cp:coreProperties>
</file>