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1" r:id="rId4"/>
    <p:sldId id="266" r:id="rId5"/>
    <p:sldId id="262" r:id="rId6"/>
    <p:sldId id="269" r:id="rId7"/>
    <p:sldId id="263" r:id="rId8"/>
    <p:sldId id="264" r:id="rId9"/>
    <p:sldId id="257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CBF4"/>
    <a:srgbClr val="0A6D94"/>
    <a:srgbClr val="F0FAFE"/>
    <a:srgbClr val="F2F2F2"/>
    <a:srgbClr val="7F7F7F"/>
    <a:srgbClr val="FCF79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93" autoAdjust="0"/>
  </p:normalViewPr>
  <p:slideViewPr>
    <p:cSldViewPr snapToGrid="0">
      <p:cViewPr>
        <p:scale>
          <a:sx n="75" d="100"/>
          <a:sy n="75" d="100"/>
        </p:scale>
        <p:origin x="22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11680-B34F-4A3E-9C77-46823E810D72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DDEE0-BC41-45E3-B4D0-8B24584D8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576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DDEE0-BC41-45E3-B4D0-8B24584D8D1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764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03C5E-D3E7-6CF0-0EA1-AD37BFF0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642FCC-8A95-7B2C-DA25-D5E031FAA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A67274-0BCA-1E78-3DB7-FB5C8F40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30D067-7CC2-179E-DC1F-1E2055564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4674FB-7F6D-DC62-A103-BEEBF6F5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94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77408-E391-2341-08BE-6F20E7DF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7989BD-A77B-2674-AA24-728CB5C5E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7BEA4-5EE2-2C7E-C035-6AF3A41B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73C33-A82A-7E4E-3C89-457931EF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84558D-C913-D4F6-38BB-7353E13B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915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8DBDE1-3CBC-DC82-1BE1-96197ACF8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CEC610-00FC-F6F1-E4D1-7C2ECAA0F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D42976-A160-856F-3D34-005897F62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1169F7-0CEC-D227-038F-D4733641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A8629-51C4-28A9-C886-FF71326E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88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A2AE1-65CF-A13D-FE5A-4ABF0881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6E63B0-3BAC-A284-00AA-C34C3F619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2AF8D-A940-633F-81E0-419BCDCE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A27CB-2AF3-7111-E924-3D0AB0AE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235096-53C4-5B85-6E7E-23A10C73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E29CA-228B-4B31-CBA0-1032ABD1E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9413FA-7B9C-8590-CE6A-E2E92C80C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AA3EA-37A4-51E0-75A3-FFADA401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01D017-A53F-17DC-1B2D-2ED0D21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E4E53-AF77-BD7C-ACBD-AE1F5984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60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8B017-AF97-9DB8-FF0E-6A853E9A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8F313D-092B-8085-3206-9534D2584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8D9354-3CC3-7DCB-B187-0E86228DD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2936BB-28E8-C508-E880-EBF5A7FA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146618-A93B-7773-D637-506AA6E3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F563E-412B-BCBB-3099-2034ECF0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83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1DBF-F4FA-F3F3-453E-FD196B8FF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B09ACE-E830-B55D-B86B-2CDC5699B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1A1A12-E416-8B39-4A03-F56B559DD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353A59-11EB-BA4A-2077-F0EC2B4D1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ACB50D-B2B0-850E-1576-23F790F6F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9814C5-EFA7-4117-82C3-953FAD5A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A70A40-C918-61B4-1B61-9875182B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8CFE09-8ECE-E262-D04A-A97DA6F4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17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A2E27-7908-006E-848E-35144925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6313FE-C72E-09A3-5EAF-07FCB835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08110C-3820-1072-E6CB-1C077C3F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E051B6-874D-3090-9A7F-5513086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60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F39C59-33CF-40BA-77FC-EBD3A6498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77A3BE-F45A-3DEC-7F07-F49273B8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95BD33-64A3-2C74-B64E-7CFA561F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7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DC8C0-7673-9084-D37F-B7EF96AA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152A2-AF0E-6348-682D-ACFD52966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8CFA77-A24B-DF07-0564-66F51C2A4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331708-53EF-A0C5-1D41-B5344854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FBFF6A-1CAA-B8BA-4D02-1408F7CF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FAA5A1-22E3-C1E2-1AFF-E519AB01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05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FA4B4-3F2D-6E2E-CD3B-4882A590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5D207-939A-E2F8-2C45-092EC942A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2CF014-26E1-4E03-E25D-906FD0573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68EABA-AE85-3566-4680-6B7AE553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A3291-EA81-2641-F7A5-C9615B76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E38596-73F7-22CF-4257-C2107C3F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31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4A04EC-A9A1-9F51-395A-24151F75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CCFB8E-F4B8-E64D-D806-7F7D3EAE6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C59B3-CD13-A1BE-64F1-7CC8AD8FF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ADF8F0-391E-4C28-B3EC-FA94B0B80675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AE4F3-B775-22AF-A64D-3DBFE9351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BD93F-8E28-CB46-FF32-74395DC58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95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D67BC4D-E77B-685D-CD92-08F15A6201E9}"/>
              </a:ext>
            </a:extLst>
          </p:cNvPr>
          <p:cNvSpPr/>
          <p:nvPr/>
        </p:nvSpPr>
        <p:spPr>
          <a:xfrm>
            <a:off x="0" y="6410632"/>
            <a:ext cx="12192000" cy="44736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00657C6-3E2F-4D10-B043-3D81146DF443}"/>
              </a:ext>
            </a:extLst>
          </p:cNvPr>
          <p:cNvGrpSpPr/>
          <p:nvPr/>
        </p:nvGrpSpPr>
        <p:grpSpPr>
          <a:xfrm>
            <a:off x="4593024" y="2626261"/>
            <a:ext cx="3005951" cy="1323439"/>
            <a:chOff x="4593024" y="2105561"/>
            <a:chExt cx="3005951" cy="132343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E51759F-F2E0-E9AE-AD6E-4C26853626DB}"/>
                </a:ext>
              </a:extLst>
            </p:cNvPr>
            <p:cNvSpPr txBox="1"/>
            <p:nvPr/>
          </p:nvSpPr>
          <p:spPr>
            <a:xfrm>
              <a:off x="4593024" y="2105561"/>
              <a:ext cx="30059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b="1" dirty="0" err="1">
                  <a:effectLst/>
                </a:rPr>
                <a:t>리트루기아</a:t>
              </a:r>
              <a:endParaRPr lang="en-US" altLang="ko-KR" sz="4400" b="1" dirty="0">
                <a:effectLst/>
              </a:endParaRPr>
            </a:p>
            <a:p>
              <a:pPr algn="ctr"/>
              <a:endParaRPr lang="en-US" altLang="ko-KR" sz="1200" b="1" dirty="0"/>
            </a:p>
            <a:p>
              <a:pPr algn="ctr"/>
              <a:r>
                <a:rPr lang="ko-KR" altLang="en-US" sz="2400" b="1" dirty="0"/>
                <a:t>부채 스킬 기획서</a:t>
              </a:r>
              <a:endParaRPr lang="en-US" altLang="ko-KR" sz="2400" b="1" dirty="0"/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C015724-7604-4C03-A078-426C4899A347}"/>
                </a:ext>
              </a:extLst>
            </p:cNvPr>
            <p:cNvCxnSpPr>
              <a:cxnSpLocks/>
            </p:cNvCxnSpPr>
            <p:nvPr/>
          </p:nvCxnSpPr>
          <p:spPr>
            <a:xfrm>
              <a:off x="4593024" y="2881581"/>
              <a:ext cx="3005951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CA8BB35-6435-4571-86DA-47DA17A914D3}"/>
              </a:ext>
            </a:extLst>
          </p:cNvPr>
          <p:cNvSpPr txBox="1"/>
          <p:nvPr/>
        </p:nvSpPr>
        <p:spPr>
          <a:xfrm>
            <a:off x="10081011" y="5922814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작성자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홍진선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2BC887-81E6-491F-9E64-3AA1488BA13B}"/>
              </a:ext>
            </a:extLst>
          </p:cNvPr>
          <p:cNvSpPr/>
          <p:nvPr/>
        </p:nvSpPr>
        <p:spPr>
          <a:xfrm>
            <a:off x="0" y="0"/>
            <a:ext cx="12192000" cy="44736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654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99EA797-D46C-6CB8-B640-8C324BC3F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198125"/>
              </p:ext>
            </p:extLst>
          </p:nvPr>
        </p:nvGraphicFramePr>
        <p:xfrm>
          <a:off x="-1514399" y="2304939"/>
          <a:ext cx="14459798" cy="49947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86341">
                  <a:extLst>
                    <a:ext uri="{9D8B030D-6E8A-4147-A177-3AD203B41FA5}">
                      <a16:colId xmlns:a16="http://schemas.microsoft.com/office/drawing/2014/main" val="216095405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845443490"/>
                    </a:ext>
                  </a:extLst>
                </a:gridCol>
                <a:gridCol w="8299738">
                  <a:extLst>
                    <a:ext uri="{9D8B030D-6E8A-4147-A177-3AD203B41FA5}">
                      <a16:colId xmlns:a16="http://schemas.microsoft.com/office/drawing/2014/main" val="1596263472"/>
                    </a:ext>
                  </a:extLst>
                </a:gridCol>
                <a:gridCol w="4106919">
                  <a:extLst>
                    <a:ext uri="{9D8B030D-6E8A-4147-A177-3AD203B41FA5}">
                      <a16:colId xmlns:a16="http://schemas.microsoft.com/office/drawing/2014/main" val="2266170427"/>
                    </a:ext>
                  </a:extLst>
                </a:gridCol>
              </a:tblGrid>
              <a:tr h="38002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 b="1" dirty="0">
                          <a:solidFill>
                            <a:schemeClr val="bg1"/>
                          </a:solidFill>
                          <a:effectLst/>
                        </a:rPr>
                        <a:t>이름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b="1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스킬명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 b="1" dirty="0">
                          <a:solidFill>
                            <a:schemeClr val="bg1"/>
                          </a:solidFill>
                          <a:effectLst/>
                        </a:rPr>
                        <a:t>설명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의도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628624"/>
                  </a:ext>
                </a:extLst>
              </a:tr>
              <a:tr h="120036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일반 공격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3</a:t>
                      </a:r>
                      <a:r>
                        <a:rPr lang="ko-KR" sz="1000" dirty="0">
                          <a:effectLst/>
                        </a:rPr>
                        <a:t>번의 연계형 공격</a:t>
                      </a:r>
                      <a:endParaRPr lang="ko-KR" sz="1100" dirty="0">
                        <a:effectLst/>
                      </a:endParaRPr>
                    </a:p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- </a:t>
                      </a:r>
                      <a:r>
                        <a:rPr lang="ko-KR" sz="1000" dirty="0">
                          <a:effectLst/>
                        </a:rPr>
                        <a:t>오른발을 앞으로 내밀면서 바깥쪽에서 안쪽으로 손을 휘두른다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손을 휘두르면서 부채를 접어 </a:t>
                      </a:r>
                      <a:r>
                        <a:rPr lang="en-US" sz="1000" dirty="0">
                          <a:effectLst/>
                        </a:rPr>
                        <a:t>1</a:t>
                      </a:r>
                      <a:r>
                        <a:rPr lang="ko-KR" sz="1000" dirty="0">
                          <a:effectLst/>
                        </a:rPr>
                        <a:t>회 피해를 준다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endParaRPr lang="ko-KR" sz="1100" dirty="0">
                        <a:effectLst/>
                      </a:endParaRPr>
                    </a:p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- </a:t>
                      </a:r>
                      <a:r>
                        <a:rPr lang="ko-KR" sz="1000" dirty="0">
                          <a:effectLst/>
                        </a:rPr>
                        <a:t>오른발을 뒤로 빼면서 부채를 </a:t>
                      </a:r>
                      <a:r>
                        <a:rPr lang="ko-KR" sz="1000" dirty="0" err="1">
                          <a:effectLst/>
                        </a:rPr>
                        <a:t>몸쪽으로</a:t>
                      </a:r>
                      <a:r>
                        <a:rPr lang="ko-KR" sz="1000" dirty="0">
                          <a:effectLst/>
                        </a:rPr>
                        <a:t> 끌어당기고 번개를 부채에 </a:t>
                      </a:r>
                      <a:r>
                        <a:rPr lang="ko-KR" sz="1000" dirty="0" err="1">
                          <a:effectLst/>
                        </a:rPr>
                        <a:t>끌어모으며</a:t>
                      </a:r>
                      <a:r>
                        <a:rPr lang="ko-KR" sz="10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1</a:t>
                      </a:r>
                      <a:r>
                        <a:rPr lang="ko-KR" sz="1000" dirty="0">
                          <a:effectLst/>
                        </a:rPr>
                        <a:t>회 피해를 준다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</a:endParaRPr>
                    </a:p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- </a:t>
                      </a:r>
                      <a:r>
                        <a:rPr lang="ko-KR" sz="1000" dirty="0">
                          <a:effectLst/>
                        </a:rPr>
                        <a:t>부채를 정면으로 펼치며 번개를 방출해 </a:t>
                      </a:r>
                      <a:r>
                        <a:rPr lang="en-US" sz="1000" dirty="0">
                          <a:effectLst/>
                        </a:rPr>
                        <a:t>1</a:t>
                      </a:r>
                      <a:r>
                        <a:rPr lang="ko-KR" sz="1000" dirty="0">
                          <a:effectLst/>
                        </a:rPr>
                        <a:t>회 피해를 준다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1774201791"/>
                  </a:ext>
                </a:extLst>
              </a:tr>
              <a:tr h="4501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스위칭 스킬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천뢰개벽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접혀 있는 부채를 꺼내며 하늘을 향해 펼친다</a:t>
                      </a:r>
                      <a:r>
                        <a:rPr lang="en-US" sz="1000" dirty="0">
                          <a:effectLst/>
                        </a:rPr>
                        <a:t>. 10</a:t>
                      </a:r>
                      <a:r>
                        <a:rPr lang="ko-KR" sz="1000" dirty="0">
                          <a:effectLst/>
                        </a:rPr>
                        <a:t>초 동안</a:t>
                      </a:r>
                      <a:r>
                        <a:rPr lang="en-US" sz="1000" dirty="0">
                          <a:effectLst/>
                        </a:rPr>
                        <a:t> 1</a:t>
                      </a:r>
                      <a:r>
                        <a:rPr lang="ko-KR" sz="1000" dirty="0">
                          <a:effectLst/>
                        </a:rPr>
                        <a:t>초마다 </a:t>
                      </a:r>
                      <a:r>
                        <a:rPr lang="ko-KR" sz="1000" dirty="0" err="1">
                          <a:effectLst/>
                        </a:rPr>
                        <a:t>랜덤한</a:t>
                      </a:r>
                      <a:r>
                        <a:rPr lang="ko-KR" sz="1000" dirty="0">
                          <a:effectLst/>
                        </a:rPr>
                        <a:t> 적에게 하늘에서 번개를 떨어트려 피해를</a:t>
                      </a:r>
                      <a:r>
                        <a:rPr lang="en-US" sz="1000" dirty="0">
                          <a:effectLst/>
                        </a:rPr>
                        <a:t> 1</a:t>
                      </a:r>
                      <a:r>
                        <a:rPr lang="ko-KR" sz="1000" dirty="0">
                          <a:effectLst/>
                        </a:rPr>
                        <a:t>회 준다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1355598705"/>
                  </a:ext>
                </a:extLst>
              </a:tr>
              <a:tr h="56170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스킬</a:t>
                      </a:r>
                      <a:r>
                        <a:rPr lang="en-US" sz="1000">
                          <a:effectLst/>
                        </a:rPr>
                        <a:t> 1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천뢰유침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부채를 접으며 오른손을 위로 뻗는다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번개가 캐릭터에게 내려친다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번개가 내려칠 때 주변에 피해를 입힌다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이후 캐릭터의 몸 주변에 일정량의 데미지를 흡수하는 번개 보호막을 형성한다</a:t>
                      </a:r>
                      <a:r>
                        <a:rPr lang="en-US" sz="1000" dirty="0">
                          <a:effectLst/>
                        </a:rPr>
                        <a:t>. (5</a:t>
                      </a:r>
                      <a:r>
                        <a:rPr lang="ko-KR" sz="1000" dirty="0">
                          <a:effectLst/>
                        </a:rPr>
                        <a:t>초 지속</a:t>
                      </a:r>
                      <a:r>
                        <a:rPr lang="en-US" sz="1000" dirty="0">
                          <a:effectLst/>
                        </a:rPr>
                        <a:t>) </a:t>
                      </a:r>
                      <a:r>
                        <a:rPr lang="ko-KR" sz="1000" dirty="0">
                          <a:effectLst/>
                        </a:rPr>
                        <a:t>보호막이 적의 공격에 의해 제거되지 않고 지속시간이 지나 사라질 때 주변으로 번개를 방출하며</a:t>
                      </a:r>
                      <a:r>
                        <a:rPr lang="en-US" sz="1000" dirty="0">
                          <a:effectLst/>
                        </a:rPr>
                        <a:t> 1</a:t>
                      </a:r>
                      <a:r>
                        <a:rPr lang="ko-KR" sz="1000" dirty="0">
                          <a:effectLst/>
                        </a:rPr>
                        <a:t>회 공격한다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</a:p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보호막 형성과 동시에 </a:t>
                      </a: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천뢰침을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개 형성한다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천뢰침은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일반 공격의 세 번째 공격에 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개씩 발사한다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스킬을 재사용하면 남아있는 </a:t>
                      </a: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천뢰침을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한 번에 마우스 포인터 위치로 발사하여 바닥에 꽂는다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4131342945"/>
                  </a:ext>
                </a:extLst>
              </a:tr>
              <a:tr h="60018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스킬</a:t>
                      </a:r>
                      <a:r>
                        <a:rPr lang="en-US" sz="1000">
                          <a:effectLst/>
                        </a:rPr>
                        <a:t> 2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천뢰연격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왼손을 앞으로 뻗고 부채를 왼손에 가져가며 손바닥을 치듯이 접는다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왼손의 손바닥 위에 번개 구체가 두개 형성된다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이후 부채를 펼치며 손을 내리고 아래에서 위로</a:t>
                      </a:r>
                      <a:r>
                        <a:rPr lang="en-US" sz="1000" dirty="0">
                          <a:effectLst/>
                        </a:rPr>
                        <a:t>, </a:t>
                      </a:r>
                      <a:r>
                        <a:rPr lang="ko-KR" sz="1000" dirty="0">
                          <a:effectLst/>
                        </a:rPr>
                        <a:t>안에서 밖으로 부채를 총 두 번 휘둘러 번개를 방출한다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3565765023"/>
                  </a:ext>
                </a:extLst>
              </a:tr>
              <a:tr h="60018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스킬</a:t>
                      </a:r>
                      <a:r>
                        <a:rPr lang="en-US" sz="1000">
                          <a:effectLst/>
                        </a:rPr>
                        <a:t> 3 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천뢰일폭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부채를 접은 후 몸을 한 바퀴 회전하며 하늘을 향해 펼친다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전방의 하늘에 원형의 부채 모양으로 번개가 형성되고 회전하며 하늘의 번개를 담는다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이후 부채를 수직으로 내리는 동작을 따라 거대한 번개가 한 번 내리친다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3168661115"/>
                  </a:ext>
                </a:extLst>
              </a:tr>
              <a:tr h="4501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스킬</a:t>
                      </a:r>
                      <a:r>
                        <a:rPr lang="en-US" sz="1000">
                          <a:effectLst/>
                        </a:rPr>
                        <a:t> 4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천뢰신보</a:t>
                      </a:r>
                      <a:endParaRPr lang="ko-KR" altLang="ko-KR" sz="1100" dirty="0"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부채를 접으며 오른손을 허리 뒤의 왼손위에 포갠다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번개를 온 몸에 </a:t>
                      </a:r>
                      <a:r>
                        <a:rPr lang="ko-KR" sz="1000" dirty="0" err="1">
                          <a:effectLst/>
                        </a:rPr>
                        <a:t>끌어모은다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이후 천천히 세 걸음 전진한다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걸음마다 몸에 담긴 번개가 </a:t>
                      </a:r>
                      <a:r>
                        <a:rPr lang="ko-KR" sz="1000" dirty="0" err="1">
                          <a:effectLst/>
                        </a:rPr>
                        <a:t>퍼져나가</a:t>
                      </a:r>
                      <a:r>
                        <a:rPr lang="ko-KR" sz="1000" dirty="0">
                          <a:effectLst/>
                        </a:rPr>
                        <a:t> 주변의 적에게 피해를 준다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848545980"/>
                  </a:ext>
                </a:extLst>
              </a:tr>
              <a:tr h="4501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천뢰침을</a:t>
                      </a:r>
                      <a:r>
                        <a:rPr lang="ko-KR" altLang="en-US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발사하는 스킬이 있어야 함</a:t>
                      </a:r>
                      <a:r>
                        <a:rPr lang="en-US" altLang="ko-KR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4084260564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A72F0025-9A08-CDCB-1731-419954514003}"/>
              </a:ext>
            </a:extLst>
          </p:cNvPr>
          <p:cNvGrpSpPr/>
          <p:nvPr/>
        </p:nvGrpSpPr>
        <p:grpSpPr>
          <a:xfrm>
            <a:off x="7503248" y="343219"/>
            <a:ext cx="3000375" cy="1511300"/>
            <a:chOff x="0" y="0"/>
            <a:chExt cx="3000375" cy="1511935"/>
          </a:xfrm>
        </p:grpSpPr>
        <p:pic>
          <p:nvPicPr>
            <p:cNvPr id="6" name="그림 5" descr="손부채, 장식 부채, 야외, 팬이(가) 표시된 사진&#10;&#10;자동 생성된 설명">
              <a:extLst>
                <a:ext uri="{FF2B5EF4-FFF2-40B4-BE49-F238E27FC236}">
                  <a16:creationId xmlns:a16="http://schemas.microsoft.com/office/drawing/2014/main" id="{FABC51C5-34B1-E0F4-C33C-3847E959A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675" y="0"/>
              <a:ext cx="2095500" cy="12947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">
              <a:extLst>
                <a:ext uri="{FF2B5EF4-FFF2-40B4-BE49-F238E27FC236}">
                  <a16:creationId xmlns:a16="http://schemas.microsoft.com/office/drawing/2014/main" id="{AF9D1F49-7BE7-E346-DA5D-B0EF379F227A}"/>
                </a:ext>
              </a:extLst>
            </p:cNvPr>
            <p:cNvSpPr txBox="1"/>
            <p:nvPr/>
          </p:nvSpPr>
          <p:spPr>
            <a:xfrm>
              <a:off x="0" y="1190625"/>
              <a:ext cx="3000375" cy="32131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latinLnBrk="1">
                <a:spcAft>
                  <a:spcPts val="800"/>
                </a:spcAft>
              </a:pPr>
              <a:r>
                <a:rPr lang="ko-KR" sz="1000" b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흰색과 검은색이 조화를 이루는 접부채 모양의 무기</a:t>
              </a:r>
              <a:endParaRPr lang="ko-KR" sz="1000" b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endParaRPr>
            </a:p>
          </p:txBody>
        </p:sp>
      </p:grpSp>
      <p:pic>
        <p:nvPicPr>
          <p:cNvPr id="2052" name="그림 1">
            <a:extLst>
              <a:ext uri="{FF2B5EF4-FFF2-40B4-BE49-F238E27FC236}">
                <a16:creationId xmlns:a16="http://schemas.microsoft.com/office/drawing/2014/main" id="{E6908F0B-D612-F8EE-8A9F-6F38B9981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3623" y="14789"/>
            <a:ext cx="1443038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D2DF4994-CBF1-E0ED-569B-66EAA0CF2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59" y="41989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[</a:t>
            </a:r>
            <a:r>
              <a: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부채</a:t>
            </a: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]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-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공격 속도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: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보통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-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번개를 다루는 마법 무기이다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.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528C918-52E8-95B1-1D55-D15EE7606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59" y="10290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</a:b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-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전투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IDLE: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왼손은 주먹을 쥔 상태로 등뒤에 둔다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.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오른손으로 부채를 펼쳐 가볍게 흔든다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.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87AC8CD8-7E17-4FC6-ADD2-C9CF2CADE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399" y="16771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 </a:t>
            </a:r>
            <a:endParaRPr kumimoji="0" lang="en-US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67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8E725C-AEB0-1424-40DB-C55A8D2085DD}"/>
              </a:ext>
            </a:extLst>
          </p:cNvPr>
          <p:cNvSpPr/>
          <p:nvPr/>
        </p:nvSpPr>
        <p:spPr>
          <a:xfrm>
            <a:off x="-1" y="0"/>
            <a:ext cx="264862" cy="59477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1D125-2F60-40C5-B6BF-F5DC1826693C}"/>
              </a:ext>
            </a:extLst>
          </p:cNvPr>
          <p:cNvSpPr txBox="1"/>
          <p:nvPr/>
        </p:nvSpPr>
        <p:spPr>
          <a:xfrm>
            <a:off x="1280835" y="1593832"/>
            <a:ext cx="131157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개요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무기 소개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기본 모션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스킬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A464CE-3975-4676-AAF2-4C87710F1EC3}"/>
              </a:ext>
            </a:extLst>
          </p:cNvPr>
          <p:cNvSpPr txBox="1"/>
          <p:nvPr/>
        </p:nvSpPr>
        <p:spPr>
          <a:xfrm>
            <a:off x="1341589" y="2562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effectLst/>
              </a:rPr>
              <a:t>목차</a:t>
            </a:r>
            <a:endParaRPr lang="en-US" altLang="ko-KR" sz="1600" b="1" dirty="0">
              <a:effectLst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FC5E05-877F-44AE-BCEF-96FE35E6B2FA}"/>
              </a:ext>
            </a:extLst>
          </p:cNvPr>
          <p:cNvCxnSpPr>
            <a:cxnSpLocks/>
          </p:cNvCxnSpPr>
          <p:nvPr/>
        </p:nvCxnSpPr>
        <p:spPr>
          <a:xfrm flipH="1">
            <a:off x="1280835" y="594777"/>
            <a:ext cx="1090275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85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267681E7-B45E-AF02-DB4C-A39B1EB8C192}"/>
              </a:ext>
            </a:extLst>
          </p:cNvPr>
          <p:cNvSpPr/>
          <p:nvPr/>
        </p:nvSpPr>
        <p:spPr>
          <a:xfrm>
            <a:off x="1" y="994687"/>
            <a:ext cx="1302025" cy="404461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A6D9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2655F23-37B8-4AFA-B33E-136378ECAF83}"/>
              </a:ext>
            </a:extLst>
          </p:cNvPr>
          <p:cNvGrpSpPr>
            <a:grpSpLocks/>
          </p:cNvGrpSpPr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4" name="평행 사변형 43">
              <a:extLst>
                <a:ext uri="{FF2B5EF4-FFF2-40B4-BE49-F238E27FC236}">
                  <a16:creationId xmlns:a16="http://schemas.microsoft.com/office/drawing/2014/main" id="{CDB45949-2375-4698-8757-5E1F490E8367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4889474-D76A-48E4-9376-2EF32B706AC9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E51AC58-AF94-4355-BA14-C3F7835900AD}"/>
              </a:ext>
            </a:extLst>
          </p:cNvPr>
          <p:cNvGrpSpPr>
            <a:grpSpLocks/>
          </p:cNvGrpSpPr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7" name="평행 사변형 46">
              <a:extLst>
                <a:ext uri="{FF2B5EF4-FFF2-40B4-BE49-F238E27FC236}">
                  <a16:creationId xmlns:a16="http://schemas.microsoft.com/office/drawing/2014/main" id="{F0DD6F98-F2BB-43FD-9F1C-1BB9287C7433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0F3253-C5AC-483B-BAB6-88E57716E386}"/>
                </a:ext>
              </a:extLst>
            </p:cNvPr>
            <p:cNvSpPr txBox="1">
              <a:spLocks/>
            </p:cNvSpPr>
            <p:nvPr/>
          </p:nvSpPr>
          <p:spPr>
            <a:xfrm>
              <a:off x="4957728" y="200289"/>
              <a:ext cx="441146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22A3464-0356-4B1F-BC32-53F7D0FE6E8B}"/>
              </a:ext>
            </a:extLst>
          </p:cNvPr>
          <p:cNvGrpSpPr>
            <a:grpSpLocks/>
          </p:cNvGrpSpPr>
          <p:nvPr/>
        </p:nvGrpSpPr>
        <p:grpSpPr>
          <a:xfrm>
            <a:off x="1907875" y="181080"/>
            <a:ext cx="1600200" cy="403081"/>
            <a:chOff x="4397331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50" name="평행 사변형 49">
              <a:extLst>
                <a:ext uri="{FF2B5EF4-FFF2-40B4-BE49-F238E27FC236}">
                  <a16:creationId xmlns:a16="http://schemas.microsoft.com/office/drawing/2014/main" id="{BFF850DA-4447-4895-914D-5EC2A72633C8}"/>
                </a:ext>
              </a:extLst>
            </p:cNvPr>
            <p:cNvSpPr>
              <a:spLocks/>
            </p:cNvSpPr>
            <p:nvPr/>
          </p:nvSpPr>
          <p:spPr>
            <a:xfrm>
              <a:off x="4397331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54BA4F5-7770-40D8-BCA2-A2564F6C78D7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무기 소개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AFAEEBBF-ABAF-4362-9A17-EF9D37E9BBE0}"/>
              </a:ext>
            </a:extLst>
          </p:cNvPr>
          <p:cNvSpPr>
            <a:spLocks/>
          </p:cNvSpPr>
          <p:nvPr/>
        </p:nvSpPr>
        <p:spPr>
          <a:xfrm>
            <a:off x="233052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E2F88F9-3C7B-48DF-A4C7-DA194F522C73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0" y="594777"/>
            <a:ext cx="30210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ABAC88F-1F22-4AC6-94F9-607393818B8F}"/>
              </a:ext>
            </a:extLst>
          </p:cNvPr>
          <p:cNvCxnSpPr>
            <a:cxnSpLocks/>
            <a:endCxn id="102" idx="4"/>
          </p:cNvCxnSpPr>
          <p:nvPr/>
        </p:nvCxnSpPr>
        <p:spPr>
          <a:xfrm flipH="1">
            <a:off x="1702283" y="594777"/>
            <a:ext cx="1048131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FB2DC671-EBE6-161D-9D80-4A8AB5D7C3A6}"/>
              </a:ext>
            </a:extLst>
          </p:cNvPr>
          <p:cNvGrpSpPr/>
          <p:nvPr/>
        </p:nvGrpSpPr>
        <p:grpSpPr>
          <a:xfrm>
            <a:off x="10502114" y="78962"/>
            <a:ext cx="1689886" cy="505199"/>
            <a:chOff x="10502114" y="78962"/>
            <a:chExt cx="1689886" cy="5051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1E4C8AF-3C7D-95E4-288F-0BE7BD60B384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554ECE8-DBAA-0C88-9E14-73F4746D825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4" name="자유형: 도형 3">
                <a:extLst>
                  <a:ext uri="{FF2B5EF4-FFF2-40B4-BE49-F238E27FC236}">
                    <a16:creationId xmlns:a16="http://schemas.microsoft.com/office/drawing/2014/main" id="{977C45A4-3617-F15D-3203-2562F51B65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12ED3F9A-D0A4-00B4-0EB5-66A71FB495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7" name="직사각형 6">
            <a:hlinkClick r:id="rId2" action="ppaction://hlinksldjump"/>
            <a:extLst>
              <a:ext uri="{FF2B5EF4-FFF2-40B4-BE49-F238E27FC236}">
                <a16:creationId xmlns:a16="http://schemas.microsoft.com/office/drawing/2014/main" id="{E117750A-46BB-1F41-D7CE-EFF04B39B91C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6E8E44-0529-A824-B435-FBF1B4D9B11C}"/>
              </a:ext>
            </a:extLst>
          </p:cNvPr>
          <p:cNvSpPr txBox="1">
            <a:spLocks/>
          </p:cNvSpPr>
          <p:nvPr/>
        </p:nvSpPr>
        <p:spPr>
          <a:xfrm>
            <a:off x="836937" y="2518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effectLst/>
              </a:rPr>
              <a:t>개요</a:t>
            </a:r>
            <a:endParaRPr lang="en-US" altLang="ko-KR" sz="1400" b="1" dirty="0">
              <a:effectLst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9B33C95-6C22-3B15-487C-2515D68D699E}"/>
              </a:ext>
            </a:extLst>
          </p:cNvPr>
          <p:cNvGrpSpPr/>
          <p:nvPr/>
        </p:nvGrpSpPr>
        <p:grpSpPr>
          <a:xfrm>
            <a:off x="8452742" y="2103425"/>
            <a:ext cx="3223077" cy="3603114"/>
            <a:chOff x="7988262" y="1669516"/>
            <a:chExt cx="3223077" cy="3603114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D570AFDC-DC5E-D19F-6AF2-37DF291863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549"/>
            <a:stretch/>
          </p:blipFill>
          <p:spPr bwMode="auto">
            <a:xfrm>
              <a:off x="7988262" y="1669516"/>
              <a:ext cx="3223077" cy="3299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7E05DE1-D870-A05E-8D18-9655BAB8D296}"/>
                </a:ext>
              </a:extLst>
            </p:cNvPr>
            <p:cNvGrpSpPr/>
            <p:nvPr/>
          </p:nvGrpSpPr>
          <p:grpSpPr>
            <a:xfrm>
              <a:off x="8900824" y="5057186"/>
              <a:ext cx="1246431" cy="215444"/>
              <a:chOff x="8851128" y="3127986"/>
              <a:chExt cx="1246431" cy="215444"/>
            </a:xfrm>
          </p:grpSpPr>
          <p:sp>
            <p:nvSpPr>
              <p:cNvPr id="34" name="이등변 삼각형 33">
                <a:extLst>
                  <a:ext uri="{FF2B5EF4-FFF2-40B4-BE49-F238E27FC236}">
                    <a16:creationId xmlns:a16="http://schemas.microsoft.com/office/drawing/2014/main" id="{1A3018B7-EC58-2FD6-B2A4-D9966D330AC4}"/>
                  </a:ext>
                </a:extLst>
              </p:cNvPr>
              <p:cNvSpPr/>
              <p:nvPr/>
            </p:nvSpPr>
            <p:spPr>
              <a:xfrm>
                <a:off x="8851128" y="3190057"/>
                <a:ext cx="105910" cy="91302"/>
              </a:xfrm>
              <a:prstGeom prst="triangle">
                <a:avLst/>
              </a:prstGeom>
              <a:solidFill>
                <a:srgbClr val="F2F2F2"/>
              </a:solidFill>
              <a:ln>
                <a:solidFill>
                  <a:srgbClr val="0A6D9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CC1DA8-FE06-CF15-32F0-CB5FCADBE60A}"/>
                  </a:ext>
                </a:extLst>
              </p:cNvPr>
              <p:cNvSpPr txBox="1"/>
              <p:nvPr/>
            </p:nvSpPr>
            <p:spPr>
              <a:xfrm>
                <a:off x="8960709" y="3127986"/>
                <a:ext cx="1136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>
                    <a:latin typeface="+mn-ea"/>
                  </a:rPr>
                  <a:t>‘</a:t>
                </a:r>
                <a:r>
                  <a:rPr lang="ko-KR" altLang="en-US" sz="800" b="1" dirty="0" err="1">
                    <a:latin typeface="+mn-ea"/>
                  </a:rPr>
                  <a:t>한량무</a:t>
                </a:r>
                <a:r>
                  <a:rPr lang="en-US" altLang="ko-KR" sz="800" b="1" dirty="0">
                    <a:latin typeface="+mn-ea"/>
                  </a:rPr>
                  <a:t>’ </a:t>
                </a:r>
                <a:r>
                  <a:rPr lang="ko-KR" altLang="en-US" sz="800" b="1" dirty="0">
                    <a:latin typeface="+mn-ea"/>
                  </a:rPr>
                  <a:t>예시 이미지</a:t>
                </a:r>
                <a:endParaRPr lang="en-US" altLang="ko-KR" sz="800" b="1" dirty="0">
                  <a:latin typeface="+mn-ea"/>
                </a:endParaRP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3644E08-1A61-F131-6FA1-BC44E1B1D6D8}"/>
              </a:ext>
            </a:extLst>
          </p:cNvPr>
          <p:cNvSpPr txBox="1"/>
          <p:nvPr/>
        </p:nvSpPr>
        <p:spPr>
          <a:xfrm>
            <a:off x="33832" y="1058417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1. </a:t>
            </a:r>
            <a:r>
              <a:rPr lang="ko-KR" altLang="en-US" sz="1200" b="1" dirty="0">
                <a:latin typeface="+mn-ea"/>
              </a:rPr>
              <a:t>기획 의도</a:t>
            </a:r>
            <a:endParaRPr lang="en-US" altLang="ko-KR" sz="1200" b="1" dirty="0">
              <a:latin typeface="+mn-ea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95F0CA4-AE4C-C746-B501-4813A8CB1F8B}"/>
              </a:ext>
            </a:extLst>
          </p:cNvPr>
          <p:cNvGrpSpPr/>
          <p:nvPr/>
        </p:nvGrpSpPr>
        <p:grpSpPr>
          <a:xfrm>
            <a:off x="1472906" y="1073805"/>
            <a:ext cx="3890910" cy="246880"/>
            <a:chOff x="1779942" y="1073805"/>
            <a:chExt cx="3890910" cy="24688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AB7453-86FD-45BA-7C99-202710156B05}"/>
                </a:ext>
              </a:extLst>
            </p:cNvPr>
            <p:cNvSpPr txBox="1"/>
            <p:nvPr/>
          </p:nvSpPr>
          <p:spPr>
            <a:xfrm>
              <a:off x="1779942" y="1074464"/>
              <a:ext cx="7761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숙련자용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C22FA6-9BD7-6A9D-4AAC-10D86B3E1977}"/>
                </a:ext>
              </a:extLst>
            </p:cNvPr>
            <p:cNvSpPr txBox="1"/>
            <p:nvPr/>
          </p:nvSpPr>
          <p:spPr>
            <a:xfrm>
              <a:off x="5022918" y="1074464"/>
              <a:ext cx="6479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 err="1">
                  <a:latin typeface="+mn-ea"/>
                </a:rPr>
                <a:t>한량무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207A59-AA7A-2257-E980-C4C01843E93F}"/>
                </a:ext>
              </a:extLst>
            </p:cNvPr>
            <p:cNvSpPr txBox="1"/>
            <p:nvPr/>
          </p:nvSpPr>
          <p:spPr>
            <a:xfrm>
              <a:off x="2831011" y="1074464"/>
              <a:ext cx="8210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번개 유도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789776-499A-6F7A-0293-D71CF000CF2A}"/>
                </a:ext>
              </a:extLst>
            </p:cNvPr>
            <p:cNvSpPr txBox="1"/>
            <p:nvPr/>
          </p:nvSpPr>
          <p:spPr>
            <a:xfrm>
              <a:off x="3926964" y="1073805"/>
              <a:ext cx="8210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방어 무시</a:t>
              </a:r>
              <a:endParaRPr lang="en-US" altLang="ko-KR" sz="1000" b="1" dirty="0">
                <a:latin typeface="+mn-ea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38A91D3-778D-603D-51B9-2DADB22BB418}"/>
              </a:ext>
            </a:extLst>
          </p:cNvPr>
          <p:cNvGrpSpPr/>
          <p:nvPr/>
        </p:nvGrpSpPr>
        <p:grpSpPr>
          <a:xfrm>
            <a:off x="636826" y="1674967"/>
            <a:ext cx="7266432" cy="1009573"/>
            <a:chOff x="360045" y="1812509"/>
            <a:chExt cx="7266432" cy="1009573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FA2F7DEA-A6BD-7CD5-41E7-E27EC00E72AE}"/>
                </a:ext>
              </a:extLst>
            </p:cNvPr>
            <p:cNvSpPr/>
            <p:nvPr/>
          </p:nvSpPr>
          <p:spPr>
            <a:xfrm>
              <a:off x="360045" y="1958394"/>
              <a:ext cx="7266432" cy="863688"/>
            </a:xfrm>
            <a:prstGeom prst="roundRect">
              <a:avLst>
                <a:gd name="adj" fmla="val 7491"/>
              </a:avLst>
            </a:prstGeom>
            <a:solidFill>
              <a:schemeClr val="bg1"/>
            </a:solidFill>
            <a:ln w="12700">
              <a:solidFill>
                <a:srgbClr val="0A6D94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A3F5F5-37B4-4206-873D-A2A3981B520A}"/>
                </a:ext>
              </a:extLst>
            </p:cNvPr>
            <p:cNvSpPr txBox="1"/>
            <p:nvPr/>
          </p:nvSpPr>
          <p:spPr>
            <a:xfrm>
              <a:off x="558667" y="2128115"/>
              <a:ext cx="5237331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00" dirty="0">
                  <a:latin typeface="+mn-ea"/>
                </a:rPr>
                <a:t>‘</a:t>
              </a:r>
              <a:r>
                <a:rPr lang="ko-KR" altLang="en-US" sz="1000" dirty="0">
                  <a:latin typeface="+mn-ea"/>
                </a:rPr>
                <a:t>부채</a:t>
              </a:r>
              <a:r>
                <a:rPr lang="en-US" altLang="ko-KR" sz="1000" dirty="0">
                  <a:latin typeface="+mn-ea"/>
                </a:rPr>
                <a:t>’</a:t>
              </a:r>
              <a:r>
                <a:rPr lang="ko-KR" altLang="en-US" sz="1000" dirty="0">
                  <a:latin typeface="+mn-ea"/>
                </a:rPr>
                <a:t>는 번개를 다루는 마법 무기이며</a:t>
              </a:r>
              <a:r>
                <a:rPr lang="en-US" altLang="ko-KR" sz="1000" dirty="0">
                  <a:latin typeface="+mn-ea"/>
                </a:rPr>
                <a:t>, </a:t>
              </a:r>
              <a:r>
                <a:rPr lang="ko-KR" altLang="en-US" sz="1000" dirty="0">
                  <a:latin typeface="+mn-ea"/>
                </a:rPr>
                <a:t>적에게 근접해 피해를 극대화하는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숙련도에 따른 성장 체감이 확실한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77134-64D6-C261-9F44-7BA38028767E}"/>
                </a:ext>
              </a:extLst>
            </p:cNvPr>
            <p:cNvSpPr txBox="1"/>
            <p:nvPr/>
          </p:nvSpPr>
          <p:spPr>
            <a:xfrm>
              <a:off x="514733" y="1812509"/>
              <a:ext cx="1650979" cy="290916"/>
            </a:xfrm>
            <a:prstGeom prst="roundRect">
              <a:avLst/>
            </a:prstGeom>
            <a:solidFill>
              <a:srgbClr val="0A6D9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54000" rIns="108000" bIns="54000" rtlCol="0" anchor="ctr" anchorCtr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숙련된 유저를 위한 무기</a:t>
              </a:r>
              <a:endParaRPr lang="en-US" altLang="ko-KR" sz="10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D52C1A6-7D63-0C4A-0E94-092DFFD13188}"/>
              </a:ext>
            </a:extLst>
          </p:cNvPr>
          <p:cNvGrpSpPr/>
          <p:nvPr/>
        </p:nvGrpSpPr>
        <p:grpSpPr>
          <a:xfrm>
            <a:off x="636826" y="5463714"/>
            <a:ext cx="7266432" cy="1009573"/>
            <a:chOff x="360045" y="3501143"/>
            <a:chExt cx="7266432" cy="1009573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4556DDE0-109E-D2D8-A4A2-550133756625}"/>
                </a:ext>
              </a:extLst>
            </p:cNvPr>
            <p:cNvSpPr/>
            <p:nvPr/>
          </p:nvSpPr>
          <p:spPr>
            <a:xfrm>
              <a:off x="360045" y="3647028"/>
              <a:ext cx="7266432" cy="863688"/>
            </a:xfrm>
            <a:prstGeom prst="roundRect">
              <a:avLst>
                <a:gd name="adj" fmla="val 7491"/>
              </a:avLst>
            </a:prstGeom>
            <a:noFill/>
            <a:ln w="12700">
              <a:solidFill>
                <a:srgbClr val="0A6D9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22B4EC9-D56D-1F5D-76D1-085CC9090D64}"/>
                </a:ext>
              </a:extLst>
            </p:cNvPr>
            <p:cNvSpPr txBox="1"/>
            <p:nvPr/>
          </p:nvSpPr>
          <p:spPr>
            <a:xfrm>
              <a:off x="558667" y="3816749"/>
              <a:ext cx="4868640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선비가 부채를 들고 추는 전통 춤인 </a:t>
              </a:r>
              <a:r>
                <a:rPr lang="en-US" altLang="ko-KR" sz="1000" dirty="0">
                  <a:latin typeface="+mn-ea"/>
                </a:rPr>
                <a:t>‘</a:t>
              </a:r>
              <a:r>
                <a:rPr lang="ko-KR" altLang="en-US" sz="1000" dirty="0" err="1">
                  <a:latin typeface="+mn-ea"/>
                </a:rPr>
                <a:t>한량무</a:t>
              </a:r>
              <a:r>
                <a:rPr lang="en-US" altLang="ko-KR" sz="1000" dirty="0">
                  <a:latin typeface="+mn-ea"/>
                </a:rPr>
                <a:t>’</a:t>
              </a:r>
              <a:r>
                <a:rPr lang="ko-KR" altLang="en-US" sz="1000" dirty="0">
                  <a:latin typeface="+mn-ea"/>
                </a:rPr>
                <a:t>에서 영감을 받아 만든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00" dirty="0">
                  <a:latin typeface="+mn-ea"/>
                </a:rPr>
                <a:t>‘</a:t>
              </a:r>
              <a:r>
                <a:rPr lang="ko-KR" altLang="en-US" sz="1000" dirty="0">
                  <a:latin typeface="+mn-ea"/>
                </a:rPr>
                <a:t>부채</a:t>
              </a:r>
              <a:r>
                <a:rPr lang="en-US" altLang="ko-KR" sz="1000" dirty="0">
                  <a:latin typeface="+mn-ea"/>
                </a:rPr>
                <a:t>’</a:t>
              </a:r>
              <a:r>
                <a:rPr lang="ko-KR" altLang="en-US" sz="1000" dirty="0">
                  <a:latin typeface="+mn-ea"/>
                </a:rPr>
                <a:t>의</a:t>
              </a:r>
              <a:r>
                <a:rPr lang="en-US" altLang="ko-KR" sz="1000" dirty="0">
                  <a:latin typeface="+mn-ea"/>
                </a:rPr>
                <a:t> </a:t>
              </a:r>
              <a:r>
                <a:rPr lang="ko-KR" altLang="en-US" sz="1000" dirty="0">
                  <a:latin typeface="+mn-ea"/>
                </a:rPr>
                <a:t>스킬 모션은 조선시대 선비의 여유롭고 절제된 동작을 보여줍니다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88693F4-2E6A-B1B5-4102-560C6BB01D62}"/>
                </a:ext>
              </a:extLst>
            </p:cNvPr>
            <p:cNvSpPr txBox="1"/>
            <p:nvPr/>
          </p:nvSpPr>
          <p:spPr>
            <a:xfrm>
              <a:off x="517936" y="3501143"/>
              <a:ext cx="1909940" cy="290916"/>
            </a:xfrm>
            <a:prstGeom prst="roundRect">
              <a:avLst/>
            </a:prstGeom>
            <a:solidFill>
              <a:srgbClr val="0A6D9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54000" rIns="108000" bIns="54000" rtlCol="0" anchor="ctr" anchorCtr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한국의 전통을 보여주는 무기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BE59E0D-4BB5-BFEA-2F27-27BBFAA34E1D}"/>
              </a:ext>
            </a:extLst>
          </p:cNvPr>
          <p:cNvGrpSpPr/>
          <p:nvPr/>
        </p:nvGrpSpPr>
        <p:grpSpPr>
          <a:xfrm>
            <a:off x="636826" y="2938167"/>
            <a:ext cx="7266432" cy="1009146"/>
            <a:chOff x="360045" y="5160262"/>
            <a:chExt cx="7266432" cy="100914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1F798C6B-531B-9C94-47C3-52B3A23F1A3F}"/>
                </a:ext>
              </a:extLst>
            </p:cNvPr>
            <p:cNvSpPr/>
            <p:nvPr/>
          </p:nvSpPr>
          <p:spPr>
            <a:xfrm>
              <a:off x="360045" y="5305720"/>
              <a:ext cx="7266432" cy="863688"/>
            </a:xfrm>
            <a:prstGeom prst="roundRect">
              <a:avLst>
                <a:gd name="adj" fmla="val 7491"/>
              </a:avLst>
            </a:prstGeom>
            <a:noFill/>
            <a:ln w="12700">
              <a:solidFill>
                <a:srgbClr val="0A6D9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E279B37-3A4C-2089-8080-0F1E0F7C6DFB}"/>
                </a:ext>
              </a:extLst>
            </p:cNvPr>
            <p:cNvSpPr txBox="1"/>
            <p:nvPr/>
          </p:nvSpPr>
          <p:spPr>
            <a:xfrm>
              <a:off x="558667" y="5475441"/>
              <a:ext cx="5022529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부채에 번개를 모아서 방출합니다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 err="1">
                  <a:latin typeface="+mn-ea"/>
                </a:rPr>
                <a:t>천뢰침은</a:t>
              </a:r>
              <a:r>
                <a:rPr lang="ko-KR" altLang="en-US" sz="1000" dirty="0">
                  <a:latin typeface="+mn-ea"/>
                </a:rPr>
                <a:t> 여러 갈래로 방출된 번개를 한 갈래로 유도하여 피해를 집중시킵니다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4F8029A-0A79-D29E-0C3F-7E7BB868FE63}"/>
                </a:ext>
              </a:extLst>
            </p:cNvPr>
            <p:cNvSpPr txBox="1"/>
            <p:nvPr/>
          </p:nvSpPr>
          <p:spPr>
            <a:xfrm>
              <a:off x="514733" y="5160262"/>
              <a:ext cx="1476179" cy="290916"/>
            </a:xfrm>
            <a:prstGeom prst="roundRect">
              <a:avLst/>
            </a:prstGeom>
            <a:solidFill>
              <a:srgbClr val="0A6D9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54000" rIns="108000" bIns="54000" rtlCol="0" anchor="ctr" anchorCtr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번개를 유도하는 무기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C6C133-0361-65F1-F9F4-A799625B363C}"/>
              </a:ext>
            </a:extLst>
          </p:cNvPr>
          <p:cNvGrpSpPr/>
          <p:nvPr/>
        </p:nvGrpSpPr>
        <p:grpSpPr>
          <a:xfrm>
            <a:off x="636826" y="4200940"/>
            <a:ext cx="7266432" cy="1009146"/>
            <a:chOff x="360045" y="5160262"/>
            <a:chExt cx="7266432" cy="1009146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F337BAA3-B820-4155-B828-505E34C7FA30}"/>
                </a:ext>
              </a:extLst>
            </p:cNvPr>
            <p:cNvSpPr/>
            <p:nvPr/>
          </p:nvSpPr>
          <p:spPr>
            <a:xfrm>
              <a:off x="360045" y="5305720"/>
              <a:ext cx="7266432" cy="863688"/>
            </a:xfrm>
            <a:prstGeom prst="roundRect">
              <a:avLst>
                <a:gd name="adj" fmla="val 7491"/>
              </a:avLst>
            </a:prstGeom>
            <a:noFill/>
            <a:ln w="12700">
              <a:solidFill>
                <a:srgbClr val="0A6D9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F3EBC6-B160-4BAD-66CE-4295E2FB8B56}"/>
                </a:ext>
              </a:extLst>
            </p:cNvPr>
            <p:cNvSpPr txBox="1"/>
            <p:nvPr/>
          </p:nvSpPr>
          <p:spPr>
            <a:xfrm>
              <a:off x="558667" y="5475441"/>
              <a:ext cx="4079963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방어력을 일부 무시하는 효과를 가지고 있습니다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방어력이 높은 적을 상대할 때 높은 효율을 발휘하는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8DC695-0706-1008-CFB9-27404EBEF3E7}"/>
                </a:ext>
              </a:extLst>
            </p:cNvPr>
            <p:cNvSpPr txBox="1"/>
            <p:nvPr/>
          </p:nvSpPr>
          <p:spPr>
            <a:xfrm>
              <a:off x="514733" y="5160262"/>
              <a:ext cx="1605660" cy="290916"/>
            </a:xfrm>
            <a:prstGeom prst="roundRect">
              <a:avLst/>
            </a:prstGeom>
            <a:solidFill>
              <a:srgbClr val="0A6D9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54000" rIns="108000" bIns="54000" rtlCol="0" anchor="ctr" anchorCtr="0">
              <a:spAutoFit/>
            </a:bodyPr>
            <a:lstStyle/>
            <a:p>
              <a:pPr algn="ctr"/>
              <a:r>
                <a:rPr lang="ko-KR" altLang="en-US" sz="1000" b="1">
                  <a:solidFill>
                    <a:schemeClr val="bg1"/>
                  </a:solidFill>
                  <a:latin typeface="+mn-ea"/>
                </a:rPr>
                <a:t>방어력을 </a:t>
              </a:r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무시하는 무기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080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42655F23-37B8-4AFA-B33E-136378ECAF83}"/>
              </a:ext>
            </a:extLst>
          </p:cNvPr>
          <p:cNvGrpSpPr>
            <a:grpSpLocks/>
          </p:cNvGrpSpPr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4" name="평행 사변형 43">
              <a:extLst>
                <a:ext uri="{FF2B5EF4-FFF2-40B4-BE49-F238E27FC236}">
                  <a16:creationId xmlns:a16="http://schemas.microsoft.com/office/drawing/2014/main" id="{CDB45949-2375-4698-8757-5E1F490E8367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4889474-D76A-48E4-9376-2EF32B706AC9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E51AC58-AF94-4355-BA14-C3F7835900AD}"/>
              </a:ext>
            </a:extLst>
          </p:cNvPr>
          <p:cNvGrpSpPr>
            <a:grpSpLocks/>
          </p:cNvGrpSpPr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7" name="평행 사변형 46">
              <a:extLst>
                <a:ext uri="{FF2B5EF4-FFF2-40B4-BE49-F238E27FC236}">
                  <a16:creationId xmlns:a16="http://schemas.microsoft.com/office/drawing/2014/main" id="{F0DD6F98-F2BB-43FD-9F1C-1BB9287C7433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0F3253-C5AC-483B-BAB6-88E57716E386}"/>
                </a:ext>
              </a:extLst>
            </p:cNvPr>
            <p:cNvSpPr txBox="1">
              <a:spLocks/>
            </p:cNvSpPr>
            <p:nvPr/>
          </p:nvSpPr>
          <p:spPr>
            <a:xfrm>
              <a:off x="4957728" y="200289"/>
              <a:ext cx="441146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22A3464-0356-4B1F-BC32-53F7D0FE6E8B}"/>
              </a:ext>
            </a:extLst>
          </p:cNvPr>
          <p:cNvGrpSpPr>
            <a:grpSpLocks/>
          </p:cNvGrpSpPr>
          <p:nvPr/>
        </p:nvGrpSpPr>
        <p:grpSpPr>
          <a:xfrm>
            <a:off x="1907875" y="181080"/>
            <a:ext cx="1600200" cy="403081"/>
            <a:chOff x="4397331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50" name="평행 사변형 49">
              <a:extLst>
                <a:ext uri="{FF2B5EF4-FFF2-40B4-BE49-F238E27FC236}">
                  <a16:creationId xmlns:a16="http://schemas.microsoft.com/office/drawing/2014/main" id="{BFF850DA-4447-4895-914D-5EC2A72633C8}"/>
                </a:ext>
              </a:extLst>
            </p:cNvPr>
            <p:cNvSpPr>
              <a:spLocks/>
            </p:cNvSpPr>
            <p:nvPr/>
          </p:nvSpPr>
          <p:spPr>
            <a:xfrm>
              <a:off x="4397331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54BA4F5-7770-40D8-BCA2-A2564F6C78D7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무기 소개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39179F9-C670-49DD-9B63-20EFFDAAB0AF}"/>
              </a:ext>
            </a:extLst>
          </p:cNvPr>
          <p:cNvSpPr txBox="1">
            <a:spLocks/>
          </p:cNvSpPr>
          <p:nvPr/>
        </p:nvSpPr>
        <p:spPr>
          <a:xfrm>
            <a:off x="836937" y="2518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effectLst/>
              </a:rPr>
              <a:t>개요</a:t>
            </a:r>
            <a:endParaRPr lang="en-US" altLang="ko-KR" sz="1400" b="1" dirty="0">
              <a:effectLst/>
            </a:endParaRPr>
          </a:p>
        </p:txBody>
      </p: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AFAEEBBF-ABAF-4362-9A17-EF9D37E9BBE0}"/>
              </a:ext>
            </a:extLst>
          </p:cNvPr>
          <p:cNvSpPr>
            <a:spLocks/>
          </p:cNvSpPr>
          <p:nvPr/>
        </p:nvSpPr>
        <p:spPr>
          <a:xfrm>
            <a:off x="233052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E2F88F9-3C7B-48DF-A4C7-DA194F522C73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0" y="594777"/>
            <a:ext cx="30210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ABAC88F-1F22-4AC6-94F9-607393818B8F}"/>
              </a:ext>
            </a:extLst>
          </p:cNvPr>
          <p:cNvCxnSpPr>
            <a:cxnSpLocks/>
            <a:endCxn id="102" idx="4"/>
          </p:cNvCxnSpPr>
          <p:nvPr/>
        </p:nvCxnSpPr>
        <p:spPr>
          <a:xfrm flipH="1">
            <a:off x="1702283" y="594777"/>
            <a:ext cx="1048131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FB2DC671-EBE6-161D-9D80-4A8AB5D7C3A6}"/>
              </a:ext>
            </a:extLst>
          </p:cNvPr>
          <p:cNvGrpSpPr/>
          <p:nvPr/>
        </p:nvGrpSpPr>
        <p:grpSpPr>
          <a:xfrm>
            <a:off x="10502114" y="78962"/>
            <a:ext cx="1689886" cy="505199"/>
            <a:chOff x="10502114" y="78962"/>
            <a:chExt cx="1689886" cy="5051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1E4C8AF-3C7D-95E4-288F-0BE7BD60B384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554ECE8-DBAA-0C88-9E14-73F4746D825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4" name="자유형: 도형 3">
                <a:extLst>
                  <a:ext uri="{FF2B5EF4-FFF2-40B4-BE49-F238E27FC236}">
                    <a16:creationId xmlns:a16="http://schemas.microsoft.com/office/drawing/2014/main" id="{977C45A4-3617-F15D-3203-2562F51B65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12ED3F9A-D0A4-00B4-0EB5-66A71FB495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7" name="직사각형 6">
            <a:hlinkClick r:id="rId2" action="ppaction://hlinksldjump"/>
            <a:extLst>
              <a:ext uri="{FF2B5EF4-FFF2-40B4-BE49-F238E27FC236}">
                <a16:creationId xmlns:a16="http://schemas.microsoft.com/office/drawing/2014/main" id="{E117750A-46BB-1F41-D7CE-EFF04B39B91C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7971E4EB-3F89-59D5-2183-FD6EF70FD1D0}"/>
              </a:ext>
            </a:extLst>
          </p:cNvPr>
          <p:cNvSpPr/>
          <p:nvPr/>
        </p:nvSpPr>
        <p:spPr>
          <a:xfrm>
            <a:off x="1" y="994687"/>
            <a:ext cx="1674019" cy="404461"/>
          </a:xfrm>
          <a:prstGeom prst="homePlat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8C6B1-09E9-B283-5AE2-209474A34E88}"/>
              </a:ext>
            </a:extLst>
          </p:cNvPr>
          <p:cNvSpPr txBox="1"/>
          <p:nvPr/>
        </p:nvSpPr>
        <p:spPr>
          <a:xfrm>
            <a:off x="33832" y="1058417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2. </a:t>
            </a:r>
            <a:r>
              <a:rPr lang="ko-KR" altLang="en-US" sz="1200" b="1" dirty="0">
                <a:latin typeface="+mn-ea"/>
              </a:rPr>
              <a:t>전투의 방향성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433684-9BF3-44C1-1275-9DF4631442C0}"/>
              </a:ext>
            </a:extLst>
          </p:cNvPr>
          <p:cNvSpPr txBox="1"/>
          <p:nvPr/>
        </p:nvSpPr>
        <p:spPr>
          <a:xfrm>
            <a:off x="2793222" y="1073807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#</a:t>
            </a:r>
            <a:r>
              <a:rPr lang="ko-KR" altLang="en-US" sz="1000" b="1" dirty="0">
                <a:latin typeface="+mn-ea"/>
              </a:rPr>
              <a:t>근접 전투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FECC6F-0744-CCF7-2B4B-F566DCB83A4E}"/>
              </a:ext>
            </a:extLst>
          </p:cNvPr>
          <p:cNvSpPr txBox="1"/>
          <p:nvPr/>
        </p:nvSpPr>
        <p:spPr>
          <a:xfrm>
            <a:off x="1777862" y="1073807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#1:1 </a:t>
            </a:r>
            <a:r>
              <a:rPr lang="ko-KR" altLang="en-US" sz="1000" b="1" dirty="0">
                <a:latin typeface="+mn-ea"/>
              </a:rPr>
              <a:t>특화</a:t>
            </a:r>
            <a:endParaRPr lang="en-US" altLang="ko-KR" sz="1000" b="1" dirty="0">
              <a:latin typeface="+mn-ea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C942F794-18BB-F3D1-8717-5AFFC8213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732570"/>
              </p:ext>
            </p:extLst>
          </p:nvPr>
        </p:nvGraphicFramePr>
        <p:xfrm>
          <a:off x="1207915" y="1717729"/>
          <a:ext cx="9776170" cy="305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91805">
                  <a:extLst>
                    <a:ext uri="{9D8B030D-6E8A-4147-A177-3AD203B41FA5}">
                      <a16:colId xmlns:a16="http://schemas.microsoft.com/office/drawing/2014/main" val="2160954055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2184986852"/>
                    </a:ext>
                  </a:extLst>
                </a:gridCol>
                <a:gridCol w="4611757">
                  <a:extLst>
                    <a:ext uri="{9D8B030D-6E8A-4147-A177-3AD203B41FA5}">
                      <a16:colId xmlns:a16="http://schemas.microsoft.com/office/drawing/2014/main" val="920348982"/>
                    </a:ext>
                  </a:extLst>
                </a:gridCol>
                <a:gridCol w="3478695">
                  <a:extLst>
                    <a:ext uri="{9D8B030D-6E8A-4147-A177-3AD203B41FA5}">
                      <a16:colId xmlns:a16="http://schemas.microsoft.com/office/drawing/2014/main" val="198668316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스킬 키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스킬 명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설명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의도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20179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 dirty="0" err="1">
                          <a:effectLst/>
                        </a:rPr>
                        <a:t>스위칭</a:t>
                      </a:r>
                      <a:br>
                        <a:rPr lang="en-US" altLang="ko-KR" sz="1000" dirty="0">
                          <a:effectLst/>
                        </a:rPr>
                      </a:br>
                      <a:r>
                        <a:rPr lang="ko-KR" sz="1000" dirty="0">
                          <a:effectLst/>
                        </a:rPr>
                        <a:t>스킬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천뢰개벽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초 마다 주변의 </a:t>
                      </a: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랜덤한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적에게 번개를 떨어트립니다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 (10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초 지속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)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부채의 부족한 지속 피해를 보완하는 스킬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59870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altLang="ko-KR" sz="1000" dirty="0">
                          <a:effectLst/>
                        </a:rPr>
                        <a:t>A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천뢰유침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보호막과 </a:t>
                      </a: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천뢰침을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형성합니다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이후 </a:t>
                      </a: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천뢰침을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발사하여 번개를 유도합니다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en-US" altLang="ko-KR" sz="900" dirty="0">
                          <a:solidFill>
                            <a:srgbClr val="0A6D9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* </a:t>
                      </a:r>
                      <a:r>
                        <a:rPr lang="ko-KR" altLang="en-US" sz="900" dirty="0" err="1">
                          <a:solidFill>
                            <a:srgbClr val="0A6D9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천뢰침은</a:t>
                      </a:r>
                      <a:r>
                        <a:rPr lang="ko-KR" altLang="en-US" sz="900" dirty="0">
                          <a:solidFill>
                            <a:srgbClr val="0A6D9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보호막이 파괴되거나 적과의 거리가 멀어지면 사라집니다</a:t>
                      </a:r>
                      <a:r>
                        <a:rPr lang="en-US" altLang="ko-KR" sz="900" dirty="0">
                          <a:solidFill>
                            <a:srgbClr val="0A6D9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900" dirty="0">
                        <a:solidFill>
                          <a:srgbClr val="0A6D94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근접 전투 시 다른 스킬들의 피해를 높여주는 스킬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숙련도에 따라 효율의 차이가 큰 스킬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34294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altLang="ko-KR" sz="1000" dirty="0">
                          <a:effectLst/>
                        </a:rPr>
                        <a:t>S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천뢰연격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정면으로 번개를 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번 방출합니다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.</a:t>
                      </a:r>
                      <a:endParaRPr lang="ko-KR" altLang="ko-KR" sz="1000" dirty="0"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1:1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특화 전투의 컨셉을 극대화하는 스킬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.</a:t>
                      </a:r>
                      <a:endParaRPr lang="ko-KR" altLang="ko-KR" sz="1000" dirty="0"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76502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altLang="ko-KR" sz="1000" dirty="0">
                          <a:effectLst/>
                        </a:rPr>
                        <a:t>D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천뢰일폭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해당 지점에 거대한 번개를 떨어트립니다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한 방이 강력한 스킬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66111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altLang="ko-KR" sz="1000" dirty="0">
                          <a:effectLst/>
                        </a:rPr>
                        <a:t>F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천뢰신보</a:t>
                      </a:r>
                      <a:endParaRPr lang="ko-KR" altLang="ko-KR" sz="1000" dirty="0"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천천히 세 걸음 걸으며 걸음마다 번개를 사방으로 방출합니다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무기의 컨셉을 가장 확실하게 보여주는 스킬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54598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7F8E324-1206-2480-3617-1D236896DBB5}"/>
              </a:ext>
            </a:extLst>
          </p:cNvPr>
          <p:cNvSpPr txBox="1"/>
          <p:nvPr/>
        </p:nvSpPr>
        <p:spPr>
          <a:xfrm>
            <a:off x="1207915" y="5784193"/>
            <a:ext cx="9776169" cy="680312"/>
          </a:xfrm>
          <a:prstGeom prst="rect">
            <a:avLst/>
          </a:prstGeom>
          <a:noFill/>
          <a:ln w="12700">
            <a:solidFill>
              <a:srgbClr val="0A6D94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ko-KR" altLang="en-US" sz="1200" dirty="0"/>
              <a:t>부채는 </a:t>
            </a:r>
            <a:r>
              <a:rPr lang="ko-KR" altLang="en-US" sz="1200" dirty="0">
                <a:solidFill>
                  <a:srgbClr val="FF0000"/>
                </a:solidFill>
              </a:rPr>
              <a:t>피해를 한 곳에 집중</a:t>
            </a:r>
            <a:r>
              <a:rPr lang="ko-KR" altLang="en-US" sz="1200" dirty="0"/>
              <a:t>시키기 위해 </a:t>
            </a:r>
            <a:r>
              <a:rPr lang="ko-KR" altLang="en-US" sz="1200" dirty="0">
                <a:solidFill>
                  <a:srgbClr val="FF0000"/>
                </a:solidFill>
              </a:rPr>
              <a:t>적에게 근접</a:t>
            </a:r>
            <a:r>
              <a:rPr lang="ko-KR" altLang="en-US" sz="1200" dirty="0"/>
              <a:t>하며 </a:t>
            </a:r>
            <a:r>
              <a:rPr lang="ko-KR" altLang="en-US" sz="1200" dirty="0">
                <a:solidFill>
                  <a:srgbClr val="FF0000"/>
                </a:solidFill>
              </a:rPr>
              <a:t>보호막을 유지</a:t>
            </a:r>
            <a:r>
              <a:rPr lang="ko-KR" altLang="en-US" sz="1200" dirty="0"/>
              <a:t>하는 전투를 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45F0FD4D-EA92-42E0-2646-88918D1C8DDB}"/>
              </a:ext>
            </a:extLst>
          </p:cNvPr>
          <p:cNvSpPr/>
          <p:nvPr/>
        </p:nvSpPr>
        <p:spPr>
          <a:xfrm>
            <a:off x="5957055" y="4998809"/>
            <a:ext cx="277890" cy="5610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D79C88-F20E-C6A5-7E96-2022AD3AA9AD}"/>
              </a:ext>
            </a:extLst>
          </p:cNvPr>
          <p:cNvSpPr txBox="1"/>
          <p:nvPr/>
        </p:nvSpPr>
        <p:spPr>
          <a:xfrm>
            <a:off x="3883924" y="1073807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#</a:t>
            </a:r>
            <a:r>
              <a:rPr lang="ko-KR" altLang="en-US" sz="1000" b="1" dirty="0">
                <a:latin typeface="+mn-ea"/>
              </a:rPr>
              <a:t>보호막 유지</a:t>
            </a:r>
            <a:endParaRPr lang="en-US" altLang="ko-KR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388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39179F9-C670-49DD-9B63-20EFFDAAB0AF}"/>
              </a:ext>
            </a:extLst>
          </p:cNvPr>
          <p:cNvSpPr txBox="1">
            <a:spLocks/>
          </p:cNvSpPr>
          <p:nvPr/>
        </p:nvSpPr>
        <p:spPr>
          <a:xfrm>
            <a:off x="2183943" y="25149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effectLst/>
              </a:rPr>
              <a:t>무기 소개</a:t>
            </a:r>
            <a:endParaRPr lang="en-US" altLang="ko-KR" sz="1400" b="1" dirty="0">
              <a:effectLst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2F3E9B-C7E6-43EC-87B7-D383431B5912}"/>
              </a:ext>
            </a:extLst>
          </p:cNvPr>
          <p:cNvSpPr txBox="1">
            <a:spLocks/>
          </p:cNvSpPr>
          <p:nvPr/>
        </p:nvSpPr>
        <p:spPr>
          <a:xfrm>
            <a:off x="10502114" y="353329"/>
            <a:ext cx="16898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 err="1">
                <a:solidFill>
                  <a:schemeClr val="bg1">
                    <a:lumMod val="50000"/>
                  </a:schemeClr>
                </a:solidFill>
                <a:effectLst/>
              </a:rPr>
              <a:t>리트루기아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  <a:effectLst/>
              </a:rPr>
              <a:t> 부채 스킬 기획서</a:t>
            </a:r>
            <a:endParaRPr lang="en-US" altLang="ko-KR" sz="900" b="1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8990E30F-D94B-416F-8775-D7EEC6FFC20B}"/>
              </a:ext>
            </a:extLst>
          </p:cNvPr>
          <p:cNvSpPr>
            <a:spLocks/>
          </p:cNvSpPr>
          <p:nvPr/>
        </p:nvSpPr>
        <p:spPr>
          <a:xfrm>
            <a:off x="1830501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2A8965C-7A09-4C80-B841-C27F87EFD02E}"/>
              </a:ext>
            </a:extLst>
          </p:cNvPr>
          <p:cNvGrpSpPr>
            <a:grpSpLocks/>
          </p:cNvGrpSpPr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AE9C57D5-1110-4CE4-8882-9328422602C9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7A86603-4753-4FBE-A8C7-8B2A2DE45839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6175AC9-E352-4D51-9964-F341A95EA371}"/>
              </a:ext>
            </a:extLst>
          </p:cNvPr>
          <p:cNvGrpSpPr>
            <a:grpSpLocks/>
          </p:cNvGrpSpPr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463AFC40-7263-479E-95C3-2BB8B21A1A53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E2170C7-5C6E-4584-AF47-F1CCF25EFF68}"/>
                </a:ext>
              </a:extLst>
            </p:cNvPr>
            <p:cNvSpPr txBox="1">
              <a:spLocks/>
            </p:cNvSpPr>
            <p:nvPr/>
          </p:nvSpPr>
          <p:spPr>
            <a:xfrm>
              <a:off x="4957728" y="200289"/>
              <a:ext cx="441146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4D455AA-57B7-4B7C-806E-13AC02EB2AC3}"/>
              </a:ext>
            </a:extLst>
          </p:cNvPr>
          <p:cNvGrpSpPr>
            <a:grpSpLocks/>
          </p:cNvGrpSpPr>
          <p:nvPr/>
        </p:nvGrpSpPr>
        <p:grpSpPr>
          <a:xfrm>
            <a:off x="309738" y="181080"/>
            <a:ext cx="1600200" cy="403081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35" name="평행 사변형 34">
              <a:extLst>
                <a:ext uri="{FF2B5EF4-FFF2-40B4-BE49-F238E27FC236}">
                  <a16:creationId xmlns:a16="http://schemas.microsoft.com/office/drawing/2014/main" id="{D37558E0-E3A6-4749-8D0C-A9142AAA7220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791B6D8-461C-40B8-8801-A7114EDD072C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</a:rPr>
                <a:t>기획 의도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D1F631D-38BE-4D28-B764-73856FE1FD1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" y="594777"/>
            <a:ext cx="1899556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CDE5DF0-6259-40AE-A730-230714AFAE19}"/>
              </a:ext>
            </a:extLst>
          </p:cNvPr>
          <p:cNvCxnSpPr>
            <a:cxnSpLocks/>
            <a:endCxn id="17" idx="4"/>
          </p:cNvCxnSpPr>
          <p:nvPr/>
        </p:nvCxnSpPr>
        <p:spPr>
          <a:xfrm flipH="1">
            <a:off x="3299732" y="594777"/>
            <a:ext cx="889226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D968A73D-F628-6218-3B16-AAAC03BED8E8}"/>
              </a:ext>
            </a:extLst>
          </p:cNvPr>
          <p:cNvGrpSpPr>
            <a:grpSpLocks/>
          </p:cNvGrpSpPr>
          <p:nvPr/>
        </p:nvGrpSpPr>
        <p:grpSpPr>
          <a:xfrm>
            <a:off x="11805028" y="78962"/>
            <a:ext cx="307840" cy="263869"/>
            <a:chOff x="1302299" y="2529509"/>
            <a:chExt cx="800080" cy="685799"/>
          </a:xfrm>
          <a:solidFill>
            <a:schemeClr val="accent4">
              <a:lumMod val="50000"/>
            </a:schemeClr>
          </a:solidFill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76D38AD3-54E2-0829-E7E3-6079D930A1B5}"/>
                </a:ext>
              </a:extLst>
            </p:cNvPr>
            <p:cNvSpPr>
              <a:spLocks/>
            </p:cNvSpPr>
            <p:nvPr/>
          </p:nvSpPr>
          <p:spPr>
            <a:xfrm>
              <a:off x="1302299" y="2529509"/>
              <a:ext cx="800080" cy="417509"/>
            </a:xfrm>
            <a:custGeom>
              <a:avLst/>
              <a:gdLst>
                <a:gd name="connsiteX0" fmla="*/ 400031 w 800080"/>
                <a:gd name="connsiteY0" fmla="*/ 78581 h 417509"/>
                <a:gd name="connsiteX1" fmla="*/ 400050 w 800080"/>
                <a:gd name="connsiteY1" fmla="*/ 78581 h 417509"/>
                <a:gd name="connsiteX2" fmla="*/ 756837 w 800080"/>
                <a:gd name="connsiteY2" fmla="*/ 417509 h 417509"/>
                <a:gd name="connsiteX3" fmla="*/ 800081 w 800080"/>
                <a:gd name="connsiteY3" fmla="*/ 380552 h 417509"/>
                <a:gd name="connsiteX4" fmla="*/ 400050 w 800080"/>
                <a:gd name="connsiteY4" fmla="*/ 0 h 417509"/>
                <a:gd name="connsiteX5" fmla="*/ 400031 w 800080"/>
                <a:gd name="connsiteY5" fmla="*/ 0 h 417509"/>
                <a:gd name="connsiteX6" fmla="*/ 0 w 800080"/>
                <a:gd name="connsiteY6" fmla="*/ 380552 h 417509"/>
                <a:gd name="connsiteX7" fmla="*/ 43244 w 800080"/>
                <a:gd name="connsiteY7" fmla="*/ 417509 h 417509"/>
                <a:gd name="connsiteX8" fmla="*/ 400031 w 800080"/>
                <a:gd name="connsiteY8" fmla="*/ 78581 h 41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0080" h="417509">
                  <a:moveTo>
                    <a:pt x="400031" y="78581"/>
                  </a:moveTo>
                  <a:lnTo>
                    <a:pt x="400050" y="78581"/>
                  </a:lnTo>
                  <a:lnTo>
                    <a:pt x="756837" y="417509"/>
                  </a:lnTo>
                  <a:lnTo>
                    <a:pt x="800081" y="380552"/>
                  </a:lnTo>
                  <a:lnTo>
                    <a:pt x="400050" y="0"/>
                  </a:lnTo>
                  <a:lnTo>
                    <a:pt x="400031" y="0"/>
                  </a:lnTo>
                  <a:lnTo>
                    <a:pt x="0" y="380552"/>
                  </a:lnTo>
                  <a:lnTo>
                    <a:pt x="43244" y="417509"/>
                  </a:lnTo>
                  <a:lnTo>
                    <a:pt x="400031" y="785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A4496306-3D32-4C0E-EBED-DFE136D5B986}"/>
                </a:ext>
              </a:extLst>
            </p:cNvPr>
            <p:cNvSpPr>
              <a:spLocks/>
            </p:cNvSpPr>
            <p:nvPr/>
          </p:nvSpPr>
          <p:spPr>
            <a:xfrm>
              <a:off x="1416580" y="2660630"/>
              <a:ext cx="571499" cy="554678"/>
            </a:xfrm>
            <a:custGeom>
              <a:avLst/>
              <a:gdLst>
                <a:gd name="connsiteX0" fmla="*/ 0 w 571499"/>
                <a:gd name="connsiteY0" fmla="*/ 271453 h 554678"/>
                <a:gd name="connsiteX1" fmla="*/ 0 w 571499"/>
                <a:gd name="connsiteY1" fmla="*/ 554679 h 554678"/>
                <a:gd name="connsiteX2" fmla="*/ 228600 w 571499"/>
                <a:gd name="connsiteY2" fmla="*/ 554679 h 554678"/>
                <a:gd name="connsiteX3" fmla="*/ 228600 w 571499"/>
                <a:gd name="connsiteY3" fmla="*/ 316554 h 554678"/>
                <a:gd name="connsiteX4" fmla="*/ 342900 w 571499"/>
                <a:gd name="connsiteY4" fmla="*/ 316554 h 554678"/>
                <a:gd name="connsiteX5" fmla="*/ 342900 w 571499"/>
                <a:gd name="connsiteY5" fmla="*/ 554679 h 554678"/>
                <a:gd name="connsiteX6" fmla="*/ 571500 w 571499"/>
                <a:gd name="connsiteY6" fmla="*/ 554679 h 554678"/>
                <a:gd name="connsiteX7" fmla="*/ 571500 w 571499"/>
                <a:gd name="connsiteY7" fmla="*/ 271443 h 554678"/>
                <a:gd name="connsiteX8" fmla="*/ 285760 w 571499"/>
                <a:gd name="connsiteY8" fmla="*/ 0 h 554678"/>
                <a:gd name="connsiteX9" fmla="*/ 0 w 571499"/>
                <a:gd name="connsiteY9" fmla="*/ 271453 h 55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499" h="554678">
                  <a:moveTo>
                    <a:pt x="0" y="271453"/>
                  </a:moveTo>
                  <a:lnTo>
                    <a:pt x="0" y="554679"/>
                  </a:lnTo>
                  <a:lnTo>
                    <a:pt x="228600" y="554679"/>
                  </a:lnTo>
                  <a:lnTo>
                    <a:pt x="228600" y="316554"/>
                  </a:lnTo>
                  <a:lnTo>
                    <a:pt x="342900" y="316554"/>
                  </a:lnTo>
                  <a:lnTo>
                    <a:pt x="342900" y="554679"/>
                  </a:lnTo>
                  <a:lnTo>
                    <a:pt x="571500" y="554679"/>
                  </a:lnTo>
                  <a:lnTo>
                    <a:pt x="571500" y="271443"/>
                  </a:lnTo>
                  <a:lnTo>
                    <a:pt x="285760" y="0"/>
                  </a:lnTo>
                  <a:lnTo>
                    <a:pt x="0" y="2714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직사각형 1">
            <a:hlinkClick r:id="rId2" action="ppaction://hlinksldjump"/>
            <a:extLst>
              <a:ext uri="{FF2B5EF4-FFF2-40B4-BE49-F238E27FC236}">
                <a16:creationId xmlns:a16="http://schemas.microsoft.com/office/drawing/2014/main" id="{B270C82A-E7C5-8294-07C1-1511C5A1065C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D19DDCC1-1376-1F65-535F-1792A13A45C2}"/>
              </a:ext>
            </a:extLst>
          </p:cNvPr>
          <p:cNvSpPr/>
          <p:nvPr/>
        </p:nvSpPr>
        <p:spPr>
          <a:xfrm>
            <a:off x="0" y="994687"/>
            <a:ext cx="1909937" cy="404461"/>
          </a:xfrm>
          <a:prstGeom prst="homePlat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03FFE6-AA7E-0B76-6B2F-547A28FED96A}"/>
              </a:ext>
            </a:extLst>
          </p:cNvPr>
          <p:cNvSpPr txBox="1"/>
          <p:nvPr/>
        </p:nvSpPr>
        <p:spPr>
          <a:xfrm>
            <a:off x="33832" y="1058417"/>
            <a:ext cx="1609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1. </a:t>
            </a:r>
            <a:r>
              <a:rPr lang="ko-KR" altLang="en-US" sz="1200" b="1" dirty="0">
                <a:latin typeface="+mn-ea"/>
              </a:rPr>
              <a:t>무기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컨셉 및 특징</a:t>
            </a:r>
            <a:endParaRPr lang="en-US" altLang="ko-KR" sz="1200" b="1" dirty="0">
              <a:latin typeface="+mn-ea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0FDCD4D5-1C43-E67C-CA57-8E17F546D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636283"/>
              </p:ext>
            </p:extLst>
          </p:nvPr>
        </p:nvGraphicFramePr>
        <p:xfrm>
          <a:off x="5997120" y="4357920"/>
          <a:ext cx="5224158" cy="2006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97963">
                  <a:extLst>
                    <a:ext uri="{9D8B030D-6E8A-4147-A177-3AD203B41FA5}">
                      <a16:colId xmlns:a16="http://schemas.microsoft.com/office/drawing/2014/main" val="1896705008"/>
                    </a:ext>
                  </a:extLst>
                </a:gridCol>
                <a:gridCol w="4126195">
                  <a:extLst>
                    <a:ext uri="{9D8B030D-6E8A-4147-A177-3AD203B41FA5}">
                      <a16:colId xmlns:a16="http://schemas.microsoft.com/office/drawing/2014/main" val="2160954055"/>
                    </a:ext>
                  </a:extLst>
                </a:gridCol>
              </a:tblGrid>
              <a:tr h="49467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외형 컨셉</a:t>
                      </a: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</a:rPr>
                        <a:t>검은색 바탕에 흰색 번개 줄기들이 일렁이는 동양풍 </a:t>
                      </a:r>
                      <a:r>
                        <a:rPr lang="ko-KR" altLang="en-US" sz="1000" dirty="0" err="1">
                          <a:latin typeface="+mn-ea"/>
                        </a:rPr>
                        <a:t>접부채</a:t>
                      </a:r>
                      <a:endParaRPr lang="en-US" altLang="ko-KR" sz="1000" dirty="0">
                        <a:latin typeface="+mn-ea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59870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공격 속도</a:t>
                      </a: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보통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12581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조작 난이도</a:t>
                      </a: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높음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48242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특징</a:t>
                      </a: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번개를 다루는 마법 무기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239341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DD2A7E56-1969-55D7-0031-96A3A162B6A7}"/>
              </a:ext>
            </a:extLst>
          </p:cNvPr>
          <p:cNvGrpSpPr/>
          <p:nvPr/>
        </p:nvGrpSpPr>
        <p:grpSpPr>
          <a:xfrm>
            <a:off x="6232834" y="1875115"/>
            <a:ext cx="4575710" cy="2192775"/>
            <a:chOff x="7469755" y="1799131"/>
            <a:chExt cx="4575710" cy="2192775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3F05096-AF70-E69A-CCAE-9ECE43E0B80F}"/>
                </a:ext>
              </a:extLst>
            </p:cNvPr>
            <p:cNvGrpSpPr/>
            <p:nvPr/>
          </p:nvGrpSpPr>
          <p:grpSpPr>
            <a:xfrm>
              <a:off x="7469755" y="1799131"/>
              <a:ext cx="4575710" cy="1929765"/>
              <a:chOff x="890440" y="1928595"/>
              <a:chExt cx="6130942" cy="2585670"/>
            </a:xfrm>
          </p:grpSpPr>
          <p:pic>
            <p:nvPicPr>
              <p:cNvPr id="44" name="그림 43" descr="흑백, 야외, 바퀴이(가) 표시된 사진&#10;&#10;중간 신뢰도로 자동 생성된 설명">
                <a:extLst>
                  <a:ext uri="{FF2B5EF4-FFF2-40B4-BE49-F238E27FC236}">
                    <a16:creationId xmlns:a16="http://schemas.microsoft.com/office/drawing/2014/main" id="{E7755824-ACFC-2019-EB77-3CCD2716B8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0440" y="1992328"/>
                <a:ext cx="2866551" cy="2521937"/>
              </a:xfrm>
              <a:prstGeom prst="rect">
                <a:avLst/>
              </a:prstGeom>
            </p:spPr>
          </p:pic>
          <p:pic>
            <p:nvPicPr>
              <p:cNvPr id="45" name="그림 44" descr="손부채, 다크, 팬이(가) 표시된 사진&#10;&#10;자동 생성된 설명">
                <a:extLst>
                  <a:ext uri="{FF2B5EF4-FFF2-40B4-BE49-F238E27FC236}">
                    <a16:creationId xmlns:a16="http://schemas.microsoft.com/office/drawing/2014/main" id="{5F051A01-3749-D536-C299-DAEF041F8D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3224" y="1928595"/>
                <a:ext cx="3328158" cy="2324630"/>
              </a:xfrm>
              <a:prstGeom prst="rect">
                <a:avLst/>
              </a:prstGeom>
            </p:spPr>
          </p:pic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3DE52086-A222-8F5D-3AAD-AEE963B8BFF9}"/>
                </a:ext>
              </a:extLst>
            </p:cNvPr>
            <p:cNvGrpSpPr/>
            <p:nvPr/>
          </p:nvGrpSpPr>
          <p:grpSpPr>
            <a:xfrm>
              <a:off x="9144610" y="3776462"/>
              <a:ext cx="1049262" cy="215444"/>
              <a:chOff x="9144610" y="3980347"/>
              <a:chExt cx="1049262" cy="215444"/>
            </a:xfrm>
          </p:grpSpPr>
          <p:sp>
            <p:nvSpPr>
              <p:cNvPr id="47" name="이등변 삼각형 46">
                <a:extLst>
                  <a:ext uri="{FF2B5EF4-FFF2-40B4-BE49-F238E27FC236}">
                    <a16:creationId xmlns:a16="http://schemas.microsoft.com/office/drawing/2014/main" id="{C465CF9C-9911-4561-F910-DCDE6FC9162A}"/>
                  </a:ext>
                </a:extLst>
              </p:cNvPr>
              <p:cNvSpPr/>
              <p:nvPr/>
            </p:nvSpPr>
            <p:spPr>
              <a:xfrm>
                <a:off x="9144610" y="4042418"/>
                <a:ext cx="105910" cy="91302"/>
              </a:xfrm>
              <a:prstGeom prst="triangle">
                <a:avLst/>
              </a:prstGeom>
              <a:solidFill>
                <a:srgbClr val="F2F2F2"/>
              </a:solidFill>
              <a:ln>
                <a:solidFill>
                  <a:srgbClr val="0A6D9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4E0A570-6F77-8EEC-F91D-5554623773F5}"/>
                  </a:ext>
                </a:extLst>
              </p:cNvPr>
              <p:cNvSpPr txBox="1"/>
              <p:nvPr/>
            </p:nvSpPr>
            <p:spPr>
              <a:xfrm>
                <a:off x="9254191" y="3980347"/>
                <a:ext cx="93968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1" dirty="0">
                    <a:latin typeface="+mn-ea"/>
                  </a:rPr>
                  <a:t>레퍼런스 이미지</a:t>
                </a:r>
                <a:endParaRPr lang="en-US" altLang="ko-KR" sz="800" b="1" dirty="0">
                  <a:latin typeface="+mn-ea"/>
                </a:endParaRP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9582FD9-4AD8-A877-0E48-7214C0212130}"/>
              </a:ext>
            </a:extLst>
          </p:cNvPr>
          <p:cNvSpPr txBox="1"/>
          <p:nvPr/>
        </p:nvSpPr>
        <p:spPr>
          <a:xfrm>
            <a:off x="2608969" y="1235815"/>
            <a:ext cx="9240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무기 크기는 엔진에서 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</a:rPr>
              <a:t>쿼터뷰로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</a:rPr>
              <a:t>만든거에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 무기의 크기를 넣어보고 잘 보이는지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확인하며 조정하기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437B087-FFCA-EC82-D316-AE3BF01CFDA2}"/>
              </a:ext>
            </a:extLst>
          </p:cNvPr>
          <p:cNvGrpSpPr/>
          <p:nvPr/>
        </p:nvGrpSpPr>
        <p:grpSpPr>
          <a:xfrm>
            <a:off x="870215" y="1806264"/>
            <a:ext cx="4007400" cy="4408132"/>
            <a:chOff x="7165852" y="-36729"/>
            <a:chExt cx="5989101" cy="6588000"/>
          </a:xfrm>
        </p:grpSpPr>
        <p:pic>
          <p:nvPicPr>
            <p:cNvPr id="11" name="그림 10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D704D13E-BBB4-CD90-0240-C05AC8AD5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9021" y="-36729"/>
              <a:ext cx="3153830" cy="6588000"/>
            </a:xfrm>
            <a:prstGeom prst="rect">
              <a:avLst/>
            </a:prstGeom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744E067-8F6E-E5D1-D098-E30295712B91}"/>
                </a:ext>
              </a:extLst>
            </p:cNvPr>
            <p:cNvGrpSpPr/>
            <p:nvPr/>
          </p:nvGrpSpPr>
          <p:grpSpPr>
            <a:xfrm>
              <a:off x="7165852" y="2533666"/>
              <a:ext cx="2719700" cy="1080000"/>
              <a:chOff x="6750013" y="135000"/>
              <a:chExt cx="2719700" cy="1080000"/>
            </a:xfrm>
          </p:grpSpPr>
          <p:pic>
            <p:nvPicPr>
              <p:cNvPr id="20" name="그림 19" descr="흑백, 야외, 바퀴이(가) 표시된 사진&#10;&#10;중간 신뢰도로 자동 생성된 설명">
                <a:extLst>
                  <a:ext uri="{FF2B5EF4-FFF2-40B4-BE49-F238E27FC236}">
                    <a16:creationId xmlns:a16="http://schemas.microsoft.com/office/drawing/2014/main" id="{84777BE7-8D39-4CDF-9FE2-02C5943EAF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39" b="30342"/>
              <a:stretch/>
            </p:blipFill>
            <p:spPr>
              <a:xfrm>
                <a:off x="7517056" y="135000"/>
                <a:ext cx="1952657" cy="1079998"/>
              </a:xfrm>
              <a:prstGeom prst="rect">
                <a:avLst/>
              </a:prstGeom>
            </p:spPr>
          </p:pic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CB6DE60D-83DA-E176-D04C-0CE3CC7D3A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83526" y="135000"/>
                <a:ext cx="0" cy="1080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7DD06280-5F2C-EA2E-0375-C1683B3BBD9B}"/>
                  </a:ext>
                </a:extLst>
              </p:cNvPr>
              <p:cNvCxnSpPr>
                <a:cxnSpLocks/>
                <a:stCxn id="20" idx="0"/>
              </p:cNvCxnSpPr>
              <p:nvPr/>
            </p:nvCxnSpPr>
            <p:spPr>
              <a:xfrm flipH="1">
                <a:off x="6800863" y="135000"/>
                <a:ext cx="1692523" cy="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98E1873D-B8E0-CBA2-069C-9C262B7E42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00863" y="1215000"/>
                <a:ext cx="1727319" cy="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2B19C9-E4DD-D093-C874-DE5480D66FAF}"/>
                  </a:ext>
                </a:extLst>
              </p:cNvPr>
              <p:cNvSpPr txBox="1"/>
              <p:nvPr/>
            </p:nvSpPr>
            <p:spPr>
              <a:xfrm>
                <a:off x="6750013" y="445011"/>
                <a:ext cx="573052" cy="459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30</a:t>
                </a:r>
                <a:endParaRPr lang="ko-KR" altLang="en-US" sz="1400" dirty="0"/>
              </a:p>
            </p:txBody>
          </p:sp>
        </p:grp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CB8765B-0E81-A3D0-6A85-2F1FF8649AD3}"/>
                </a:ext>
              </a:extLst>
            </p:cNvPr>
            <p:cNvCxnSpPr>
              <a:cxnSpLocks/>
            </p:cNvCxnSpPr>
            <p:nvPr/>
          </p:nvCxnSpPr>
          <p:spPr>
            <a:xfrm>
              <a:off x="12433368" y="-36729"/>
              <a:ext cx="0" cy="658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572C8C7-3373-201C-5507-044F043BE509}"/>
                </a:ext>
              </a:extLst>
            </p:cNvPr>
            <p:cNvSpPr txBox="1"/>
            <p:nvPr/>
          </p:nvSpPr>
          <p:spPr>
            <a:xfrm>
              <a:off x="12433368" y="3027282"/>
              <a:ext cx="721585" cy="45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183</a:t>
              </a:r>
              <a:endParaRPr lang="ko-KR" altLang="en-US" sz="1400" dirty="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6B22C3F-1A0F-2D3C-0E63-B10223AD8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39423" y="6551271"/>
              <a:ext cx="2832100" cy="0"/>
            </a:xfrm>
            <a:prstGeom prst="line">
              <a:avLst/>
            </a:prstGeom>
            <a:ln w="63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3740D27-7BAB-33EC-FEA2-04F25ADB90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39423" y="-36729"/>
              <a:ext cx="2832100" cy="0"/>
            </a:xfrm>
            <a:prstGeom prst="line">
              <a:avLst/>
            </a:prstGeom>
            <a:ln w="63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FA2F6A04-7DDC-76C2-0322-90CE8F3AAC62}"/>
              </a:ext>
            </a:extLst>
          </p:cNvPr>
          <p:cNvSpPr/>
          <p:nvPr/>
        </p:nvSpPr>
        <p:spPr>
          <a:xfrm>
            <a:off x="2229791" y="6431103"/>
            <a:ext cx="105910" cy="91302"/>
          </a:xfrm>
          <a:prstGeom prst="triangle">
            <a:avLst/>
          </a:prstGeom>
          <a:solidFill>
            <a:srgbClr val="F2F2F2"/>
          </a:solidFill>
          <a:ln>
            <a:solidFill>
              <a:srgbClr val="0A6D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6BCE81-9C86-7A53-5296-C0ECEF2ED759}"/>
              </a:ext>
            </a:extLst>
          </p:cNvPr>
          <p:cNvSpPr txBox="1"/>
          <p:nvPr/>
        </p:nvSpPr>
        <p:spPr>
          <a:xfrm>
            <a:off x="2339372" y="6369032"/>
            <a:ext cx="19207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atin typeface="+mn-ea"/>
              </a:rPr>
              <a:t>크기 비교 </a:t>
            </a:r>
            <a:r>
              <a:rPr lang="en-US" altLang="ko-KR" sz="800" b="1" dirty="0">
                <a:latin typeface="+mn-ea"/>
              </a:rPr>
              <a:t>(</a:t>
            </a:r>
            <a:r>
              <a:rPr lang="ko-KR" altLang="en-US" sz="800" b="1" dirty="0">
                <a:latin typeface="+mn-ea"/>
              </a:rPr>
              <a:t>남자 캐릭터 </a:t>
            </a:r>
            <a:r>
              <a:rPr lang="en-US" altLang="ko-KR" sz="800" b="1" dirty="0">
                <a:latin typeface="+mn-ea"/>
              </a:rPr>
              <a:t>183cm</a:t>
            </a:r>
            <a:r>
              <a:rPr lang="ko-KR" altLang="en-US" sz="800" b="1" dirty="0">
                <a:latin typeface="+mn-ea"/>
              </a:rPr>
              <a:t> 기준</a:t>
            </a:r>
            <a:r>
              <a:rPr lang="en-US" altLang="ko-KR" sz="800" b="1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9967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39179F9-C670-49DD-9B63-20EFFDAAB0AF}"/>
              </a:ext>
            </a:extLst>
          </p:cNvPr>
          <p:cNvSpPr txBox="1">
            <a:spLocks/>
          </p:cNvSpPr>
          <p:nvPr/>
        </p:nvSpPr>
        <p:spPr>
          <a:xfrm>
            <a:off x="2183943" y="25149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effectLst/>
              </a:rPr>
              <a:t>무기 소개</a:t>
            </a:r>
            <a:endParaRPr lang="en-US" altLang="ko-KR" sz="1400" b="1" dirty="0">
              <a:effectLst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2F3E9B-C7E6-43EC-87B7-D383431B5912}"/>
              </a:ext>
            </a:extLst>
          </p:cNvPr>
          <p:cNvSpPr txBox="1">
            <a:spLocks/>
          </p:cNvSpPr>
          <p:nvPr/>
        </p:nvSpPr>
        <p:spPr>
          <a:xfrm>
            <a:off x="10502114" y="353329"/>
            <a:ext cx="16898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 err="1">
                <a:solidFill>
                  <a:schemeClr val="bg1">
                    <a:lumMod val="50000"/>
                  </a:schemeClr>
                </a:solidFill>
                <a:effectLst/>
              </a:rPr>
              <a:t>리트루기아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  <a:effectLst/>
              </a:rPr>
              <a:t> 부채 스킬 기획서</a:t>
            </a:r>
            <a:endParaRPr lang="en-US" altLang="ko-KR" sz="900" b="1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8990E30F-D94B-416F-8775-D7EEC6FFC20B}"/>
              </a:ext>
            </a:extLst>
          </p:cNvPr>
          <p:cNvSpPr>
            <a:spLocks/>
          </p:cNvSpPr>
          <p:nvPr/>
        </p:nvSpPr>
        <p:spPr>
          <a:xfrm>
            <a:off x="1830501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2A8965C-7A09-4C80-B841-C27F87EFD02E}"/>
              </a:ext>
            </a:extLst>
          </p:cNvPr>
          <p:cNvGrpSpPr>
            <a:grpSpLocks/>
          </p:cNvGrpSpPr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AE9C57D5-1110-4CE4-8882-9328422602C9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7A86603-4753-4FBE-A8C7-8B2A2DE45839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6175AC9-E352-4D51-9964-F341A95EA371}"/>
              </a:ext>
            </a:extLst>
          </p:cNvPr>
          <p:cNvGrpSpPr>
            <a:grpSpLocks/>
          </p:cNvGrpSpPr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463AFC40-7263-479E-95C3-2BB8B21A1A53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E2170C7-5C6E-4584-AF47-F1CCF25EFF68}"/>
                </a:ext>
              </a:extLst>
            </p:cNvPr>
            <p:cNvSpPr txBox="1">
              <a:spLocks/>
            </p:cNvSpPr>
            <p:nvPr/>
          </p:nvSpPr>
          <p:spPr>
            <a:xfrm>
              <a:off x="4957728" y="200289"/>
              <a:ext cx="441146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4D455AA-57B7-4B7C-806E-13AC02EB2AC3}"/>
              </a:ext>
            </a:extLst>
          </p:cNvPr>
          <p:cNvGrpSpPr>
            <a:grpSpLocks/>
          </p:cNvGrpSpPr>
          <p:nvPr/>
        </p:nvGrpSpPr>
        <p:grpSpPr>
          <a:xfrm>
            <a:off x="309738" y="181080"/>
            <a:ext cx="1600200" cy="403081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35" name="평행 사변형 34">
              <a:extLst>
                <a:ext uri="{FF2B5EF4-FFF2-40B4-BE49-F238E27FC236}">
                  <a16:creationId xmlns:a16="http://schemas.microsoft.com/office/drawing/2014/main" id="{D37558E0-E3A6-4749-8D0C-A9142AAA7220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791B6D8-461C-40B8-8801-A7114EDD072C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</a:rPr>
                <a:t>기획 의도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D1F631D-38BE-4D28-B764-73856FE1FD1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" y="594777"/>
            <a:ext cx="1899556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CDE5DF0-6259-40AE-A730-230714AFAE19}"/>
              </a:ext>
            </a:extLst>
          </p:cNvPr>
          <p:cNvCxnSpPr>
            <a:cxnSpLocks/>
            <a:endCxn id="17" idx="4"/>
          </p:cNvCxnSpPr>
          <p:nvPr/>
        </p:nvCxnSpPr>
        <p:spPr>
          <a:xfrm flipH="1">
            <a:off x="3299732" y="594777"/>
            <a:ext cx="889226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D968A73D-F628-6218-3B16-AAAC03BED8E8}"/>
              </a:ext>
            </a:extLst>
          </p:cNvPr>
          <p:cNvGrpSpPr>
            <a:grpSpLocks/>
          </p:cNvGrpSpPr>
          <p:nvPr/>
        </p:nvGrpSpPr>
        <p:grpSpPr>
          <a:xfrm>
            <a:off x="11805028" y="78962"/>
            <a:ext cx="307840" cy="263869"/>
            <a:chOff x="1302299" y="2529509"/>
            <a:chExt cx="800080" cy="685799"/>
          </a:xfrm>
          <a:solidFill>
            <a:schemeClr val="accent4">
              <a:lumMod val="50000"/>
            </a:schemeClr>
          </a:solidFill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76D38AD3-54E2-0829-E7E3-6079D930A1B5}"/>
                </a:ext>
              </a:extLst>
            </p:cNvPr>
            <p:cNvSpPr>
              <a:spLocks/>
            </p:cNvSpPr>
            <p:nvPr/>
          </p:nvSpPr>
          <p:spPr>
            <a:xfrm>
              <a:off x="1302299" y="2529509"/>
              <a:ext cx="800080" cy="417509"/>
            </a:xfrm>
            <a:custGeom>
              <a:avLst/>
              <a:gdLst>
                <a:gd name="connsiteX0" fmla="*/ 400031 w 800080"/>
                <a:gd name="connsiteY0" fmla="*/ 78581 h 417509"/>
                <a:gd name="connsiteX1" fmla="*/ 400050 w 800080"/>
                <a:gd name="connsiteY1" fmla="*/ 78581 h 417509"/>
                <a:gd name="connsiteX2" fmla="*/ 756837 w 800080"/>
                <a:gd name="connsiteY2" fmla="*/ 417509 h 417509"/>
                <a:gd name="connsiteX3" fmla="*/ 800081 w 800080"/>
                <a:gd name="connsiteY3" fmla="*/ 380552 h 417509"/>
                <a:gd name="connsiteX4" fmla="*/ 400050 w 800080"/>
                <a:gd name="connsiteY4" fmla="*/ 0 h 417509"/>
                <a:gd name="connsiteX5" fmla="*/ 400031 w 800080"/>
                <a:gd name="connsiteY5" fmla="*/ 0 h 417509"/>
                <a:gd name="connsiteX6" fmla="*/ 0 w 800080"/>
                <a:gd name="connsiteY6" fmla="*/ 380552 h 417509"/>
                <a:gd name="connsiteX7" fmla="*/ 43244 w 800080"/>
                <a:gd name="connsiteY7" fmla="*/ 417509 h 417509"/>
                <a:gd name="connsiteX8" fmla="*/ 400031 w 800080"/>
                <a:gd name="connsiteY8" fmla="*/ 78581 h 41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0080" h="417509">
                  <a:moveTo>
                    <a:pt x="400031" y="78581"/>
                  </a:moveTo>
                  <a:lnTo>
                    <a:pt x="400050" y="78581"/>
                  </a:lnTo>
                  <a:lnTo>
                    <a:pt x="756837" y="417509"/>
                  </a:lnTo>
                  <a:lnTo>
                    <a:pt x="800081" y="380552"/>
                  </a:lnTo>
                  <a:lnTo>
                    <a:pt x="400050" y="0"/>
                  </a:lnTo>
                  <a:lnTo>
                    <a:pt x="400031" y="0"/>
                  </a:lnTo>
                  <a:lnTo>
                    <a:pt x="0" y="380552"/>
                  </a:lnTo>
                  <a:lnTo>
                    <a:pt x="43244" y="417509"/>
                  </a:lnTo>
                  <a:lnTo>
                    <a:pt x="400031" y="785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A4496306-3D32-4C0E-EBED-DFE136D5B986}"/>
                </a:ext>
              </a:extLst>
            </p:cNvPr>
            <p:cNvSpPr>
              <a:spLocks/>
            </p:cNvSpPr>
            <p:nvPr/>
          </p:nvSpPr>
          <p:spPr>
            <a:xfrm>
              <a:off x="1416580" y="2660630"/>
              <a:ext cx="571499" cy="554678"/>
            </a:xfrm>
            <a:custGeom>
              <a:avLst/>
              <a:gdLst>
                <a:gd name="connsiteX0" fmla="*/ 0 w 571499"/>
                <a:gd name="connsiteY0" fmla="*/ 271453 h 554678"/>
                <a:gd name="connsiteX1" fmla="*/ 0 w 571499"/>
                <a:gd name="connsiteY1" fmla="*/ 554679 h 554678"/>
                <a:gd name="connsiteX2" fmla="*/ 228600 w 571499"/>
                <a:gd name="connsiteY2" fmla="*/ 554679 h 554678"/>
                <a:gd name="connsiteX3" fmla="*/ 228600 w 571499"/>
                <a:gd name="connsiteY3" fmla="*/ 316554 h 554678"/>
                <a:gd name="connsiteX4" fmla="*/ 342900 w 571499"/>
                <a:gd name="connsiteY4" fmla="*/ 316554 h 554678"/>
                <a:gd name="connsiteX5" fmla="*/ 342900 w 571499"/>
                <a:gd name="connsiteY5" fmla="*/ 554679 h 554678"/>
                <a:gd name="connsiteX6" fmla="*/ 571500 w 571499"/>
                <a:gd name="connsiteY6" fmla="*/ 554679 h 554678"/>
                <a:gd name="connsiteX7" fmla="*/ 571500 w 571499"/>
                <a:gd name="connsiteY7" fmla="*/ 271443 h 554678"/>
                <a:gd name="connsiteX8" fmla="*/ 285760 w 571499"/>
                <a:gd name="connsiteY8" fmla="*/ 0 h 554678"/>
                <a:gd name="connsiteX9" fmla="*/ 0 w 571499"/>
                <a:gd name="connsiteY9" fmla="*/ 271453 h 55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499" h="554678">
                  <a:moveTo>
                    <a:pt x="0" y="271453"/>
                  </a:moveTo>
                  <a:lnTo>
                    <a:pt x="0" y="554679"/>
                  </a:lnTo>
                  <a:lnTo>
                    <a:pt x="228600" y="554679"/>
                  </a:lnTo>
                  <a:lnTo>
                    <a:pt x="228600" y="316554"/>
                  </a:lnTo>
                  <a:lnTo>
                    <a:pt x="342900" y="316554"/>
                  </a:lnTo>
                  <a:lnTo>
                    <a:pt x="342900" y="554679"/>
                  </a:lnTo>
                  <a:lnTo>
                    <a:pt x="571500" y="554679"/>
                  </a:lnTo>
                  <a:lnTo>
                    <a:pt x="571500" y="271443"/>
                  </a:lnTo>
                  <a:lnTo>
                    <a:pt x="285760" y="0"/>
                  </a:lnTo>
                  <a:lnTo>
                    <a:pt x="0" y="2714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직사각형 1">
            <a:hlinkClick r:id="rId3" action="ppaction://hlinksldjump"/>
            <a:extLst>
              <a:ext uri="{FF2B5EF4-FFF2-40B4-BE49-F238E27FC236}">
                <a16:creationId xmlns:a16="http://schemas.microsoft.com/office/drawing/2014/main" id="{B270C82A-E7C5-8294-07C1-1511C5A1065C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D19DDCC1-1376-1F65-535F-1792A13A45C2}"/>
              </a:ext>
            </a:extLst>
          </p:cNvPr>
          <p:cNvSpPr/>
          <p:nvPr/>
        </p:nvSpPr>
        <p:spPr>
          <a:xfrm>
            <a:off x="1" y="994687"/>
            <a:ext cx="1560442" cy="404461"/>
          </a:xfrm>
          <a:prstGeom prst="homePlat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03FFE6-AA7E-0B76-6B2F-547A28FED96A}"/>
              </a:ext>
            </a:extLst>
          </p:cNvPr>
          <p:cNvSpPr txBox="1"/>
          <p:nvPr/>
        </p:nvSpPr>
        <p:spPr>
          <a:xfrm>
            <a:off x="33832" y="1058417"/>
            <a:ext cx="119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2. </a:t>
            </a:r>
            <a:r>
              <a:rPr lang="ko-KR" altLang="en-US" sz="1200" b="1" dirty="0">
                <a:latin typeface="+mn-ea"/>
              </a:rPr>
              <a:t>이펙트 컨셉</a:t>
            </a:r>
            <a:endParaRPr lang="en-US" altLang="ko-KR" sz="1200" b="1" dirty="0">
              <a:latin typeface="+mn-ea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1F65B66-7049-57D4-6210-C80BE1666E31}"/>
              </a:ext>
            </a:extLst>
          </p:cNvPr>
          <p:cNvGrpSpPr/>
          <p:nvPr/>
        </p:nvGrpSpPr>
        <p:grpSpPr>
          <a:xfrm>
            <a:off x="2756417" y="5158365"/>
            <a:ext cx="1328184" cy="215444"/>
            <a:chOff x="4426143" y="4397791"/>
            <a:chExt cx="1328184" cy="215444"/>
          </a:xfrm>
        </p:grpSpPr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643CA378-7C4F-2864-7132-92FCABB61B33}"/>
                </a:ext>
              </a:extLst>
            </p:cNvPr>
            <p:cNvSpPr/>
            <p:nvPr/>
          </p:nvSpPr>
          <p:spPr>
            <a:xfrm>
              <a:off x="4426143" y="4459862"/>
              <a:ext cx="105910" cy="91302"/>
            </a:xfrm>
            <a:prstGeom prst="triangle">
              <a:avLst/>
            </a:prstGeom>
            <a:solidFill>
              <a:srgbClr val="F2F2F2"/>
            </a:solidFill>
            <a:ln>
              <a:solidFill>
                <a:srgbClr val="0A6D9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D658A51-2808-58F9-BAE8-EDFB3714098A}"/>
                </a:ext>
              </a:extLst>
            </p:cNvPr>
            <p:cNvSpPr txBox="1"/>
            <p:nvPr/>
          </p:nvSpPr>
          <p:spPr>
            <a:xfrm>
              <a:off x="4535724" y="4397791"/>
              <a:ext cx="121860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>
                  <a:latin typeface="+mn-ea"/>
                </a:rPr>
                <a:t>번개 이펙트 색상 예시</a:t>
              </a:r>
              <a:endParaRPr lang="en-US" altLang="ko-KR" sz="800" b="1" dirty="0">
                <a:latin typeface="+mn-ea"/>
              </a:endParaRPr>
            </a:p>
          </p:txBody>
        </p:sp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2AE2C9E-73D9-3848-71F4-B68195E63983}"/>
              </a:ext>
            </a:extLst>
          </p:cNvPr>
          <p:cNvGraphicFramePr>
            <a:graphicFrameLocks noGrp="1"/>
          </p:cNvGraphicFramePr>
          <p:nvPr/>
        </p:nvGraphicFramePr>
        <p:xfrm>
          <a:off x="1775736" y="1639285"/>
          <a:ext cx="8417613" cy="478538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8681">
                  <a:extLst>
                    <a:ext uri="{9D8B030D-6E8A-4147-A177-3AD203B41FA5}">
                      <a16:colId xmlns:a16="http://schemas.microsoft.com/office/drawing/2014/main" val="1896705008"/>
                    </a:ext>
                  </a:extLst>
                </a:gridCol>
                <a:gridCol w="3844466">
                  <a:extLst>
                    <a:ext uri="{9D8B030D-6E8A-4147-A177-3AD203B41FA5}">
                      <a16:colId xmlns:a16="http://schemas.microsoft.com/office/drawing/2014/main" val="2160954055"/>
                    </a:ext>
                  </a:extLst>
                </a:gridCol>
                <a:gridCol w="3844466">
                  <a:extLst>
                    <a:ext uri="{9D8B030D-6E8A-4147-A177-3AD203B41FA5}">
                      <a16:colId xmlns:a16="http://schemas.microsoft.com/office/drawing/2014/main" val="3540942410"/>
                    </a:ext>
                  </a:extLst>
                </a:gridCol>
              </a:tblGrid>
              <a:tr h="38610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분류</a:t>
                      </a: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ea"/>
                        </a:rPr>
                        <a:t>번개 이펙트 색상</a:t>
                      </a:r>
                      <a:endParaRPr lang="en-US" altLang="ko-KR" sz="1000" b="1" dirty="0">
                        <a:latin typeface="+mn-ea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ea"/>
                        </a:rPr>
                        <a:t>번개 방출 모양</a:t>
                      </a:r>
                      <a:endParaRPr lang="en-US" altLang="ko-KR" sz="1000" b="1" dirty="0">
                        <a:latin typeface="+mn-ea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598705"/>
                  </a:ext>
                </a:extLst>
              </a:tr>
              <a:tr h="37592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레퍼런스 이미지</a:t>
                      </a: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1258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설명</a:t>
                      </a: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</a:rPr>
                        <a:t>검은색 베이스에 흰색이 섞여 있는 번개</a:t>
                      </a:r>
                      <a:endParaRPr lang="en-US" altLang="ko-KR" sz="1000" dirty="0">
                        <a:latin typeface="+mn-ea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>
                          <a:latin typeface="+mn-ea"/>
                        </a:rPr>
                        <a:t>천뢰침</a:t>
                      </a:r>
                      <a:r>
                        <a:rPr lang="ko-KR" altLang="en-US" sz="1000" dirty="0">
                          <a:latin typeface="+mn-ea"/>
                        </a:rPr>
                        <a:t> 유무에 따라 달라지는 번개의 모양</a:t>
                      </a:r>
                      <a:endParaRPr lang="en-US" altLang="ko-KR" sz="1000" dirty="0">
                        <a:latin typeface="+mn-ea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482421"/>
                  </a:ext>
                </a:extLst>
              </a:tr>
            </a:tbl>
          </a:graphicData>
        </a:graphic>
      </p:graphicFrame>
      <p:pic>
        <p:nvPicPr>
          <p:cNvPr id="39" name="그림 38" descr="물, 흑백이(가) 표시된 사진&#10;&#10;자동 생성된 설명">
            <a:extLst>
              <a:ext uri="{FF2B5EF4-FFF2-40B4-BE49-F238E27FC236}">
                <a16:creationId xmlns:a16="http://schemas.microsoft.com/office/drawing/2014/main" id="{9A869097-9291-DEB6-1438-68E208A6C5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52" y="2178120"/>
            <a:ext cx="2834641" cy="3448050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0871F8DD-C9E0-34E2-E7F5-F203ADBD2FC0}"/>
              </a:ext>
            </a:extLst>
          </p:cNvPr>
          <p:cNvGrpSpPr/>
          <p:nvPr/>
        </p:nvGrpSpPr>
        <p:grpSpPr>
          <a:xfrm>
            <a:off x="6704349" y="2304300"/>
            <a:ext cx="3142233" cy="3195689"/>
            <a:chOff x="6482200" y="2146385"/>
            <a:chExt cx="2984606" cy="3035381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5F662D65-611C-FBDE-C7BF-FBC14B6062CD}"/>
                </a:ext>
              </a:extLst>
            </p:cNvPr>
            <p:cNvGrpSpPr/>
            <p:nvPr/>
          </p:nvGrpSpPr>
          <p:grpSpPr>
            <a:xfrm>
              <a:off x="6482201" y="2146385"/>
              <a:ext cx="2834640" cy="1676776"/>
              <a:chOff x="5880042" y="2154710"/>
              <a:chExt cx="2834640" cy="1676776"/>
            </a:xfrm>
          </p:grpSpPr>
          <p:pic>
            <p:nvPicPr>
              <p:cNvPr id="40" name="Picture 14">
                <a:extLst>
                  <a:ext uri="{FF2B5EF4-FFF2-40B4-BE49-F238E27FC236}">
                    <a16:creationId xmlns:a16="http://schemas.microsoft.com/office/drawing/2014/main" id="{1F295F03-F726-598E-23F5-B3B45CF79A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046" t="2936" r="30857" b="55654"/>
              <a:stretch/>
            </p:blipFill>
            <p:spPr bwMode="auto">
              <a:xfrm rot="16200000">
                <a:off x="6586647" y="1703452"/>
                <a:ext cx="1421429" cy="28346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9721F8E-F2B1-8A81-7F1D-058233E511E8}"/>
                  </a:ext>
                </a:extLst>
              </p:cNvPr>
              <p:cNvSpPr txBox="1"/>
              <p:nvPr/>
            </p:nvSpPr>
            <p:spPr>
              <a:xfrm>
                <a:off x="6406733" y="2154710"/>
                <a:ext cx="178125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+mn-ea"/>
                  </a:rPr>
                  <a:t>&lt;</a:t>
                </a:r>
                <a:r>
                  <a:rPr lang="ko-KR" altLang="en-US" sz="1000" dirty="0">
                    <a:latin typeface="+mn-ea"/>
                  </a:rPr>
                  <a:t>기본적인 번개 방출 모양</a:t>
                </a:r>
                <a:r>
                  <a:rPr lang="en-US" altLang="ko-KR" sz="1000" dirty="0">
                    <a:latin typeface="+mn-ea"/>
                  </a:rPr>
                  <a:t>&gt;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B5AA3351-F6EA-C246-E55D-227F5D4F477B}"/>
                </a:ext>
              </a:extLst>
            </p:cNvPr>
            <p:cNvGrpSpPr/>
            <p:nvPr/>
          </p:nvGrpSpPr>
          <p:grpSpPr>
            <a:xfrm>
              <a:off x="6482200" y="4016728"/>
              <a:ext cx="2984606" cy="1165038"/>
              <a:chOff x="6022131" y="3941040"/>
              <a:chExt cx="2984606" cy="1165038"/>
            </a:xfrm>
          </p:grpSpPr>
          <p:pic>
            <p:nvPicPr>
              <p:cNvPr id="41" name="Picture 16">
                <a:extLst>
                  <a:ext uri="{FF2B5EF4-FFF2-40B4-BE49-F238E27FC236}">
                    <a16:creationId xmlns:a16="http://schemas.microsoft.com/office/drawing/2014/main" id="{443148B6-1D9A-DFE0-07D4-059BDB91DB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659" r="60832"/>
              <a:stretch/>
            </p:blipFill>
            <p:spPr bwMode="auto">
              <a:xfrm rot="16200000">
                <a:off x="6991583" y="3090924"/>
                <a:ext cx="1045702" cy="29846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53B42F-2B2E-1FE7-247F-9F3170B65568}"/>
                  </a:ext>
                </a:extLst>
              </p:cNvPr>
              <p:cNvSpPr txBox="1"/>
              <p:nvPr/>
            </p:nvSpPr>
            <p:spPr>
              <a:xfrm>
                <a:off x="6473124" y="3941040"/>
                <a:ext cx="208262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+mn-ea"/>
                  </a:rPr>
                  <a:t>&lt;</a:t>
                </a:r>
                <a:r>
                  <a:rPr lang="ko-KR" altLang="en-US" sz="1000" dirty="0" err="1">
                    <a:latin typeface="+mn-ea"/>
                  </a:rPr>
                  <a:t>천뢰침을</a:t>
                </a:r>
                <a:r>
                  <a:rPr lang="ko-KR" altLang="en-US" sz="1000" dirty="0">
                    <a:latin typeface="+mn-ea"/>
                  </a:rPr>
                  <a:t> 향한 번개 방출 모양</a:t>
                </a:r>
                <a:r>
                  <a:rPr lang="en-US" altLang="ko-KR" sz="1000" dirty="0">
                    <a:latin typeface="+mn-ea"/>
                  </a:rPr>
                  <a:t>&gt;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568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98CAFB43-7AD5-0661-4B70-96162F00C38E}"/>
              </a:ext>
            </a:extLst>
          </p:cNvPr>
          <p:cNvGrpSpPr>
            <a:grpSpLocks/>
          </p:cNvGrpSpPr>
          <p:nvPr/>
        </p:nvGrpSpPr>
        <p:grpSpPr>
          <a:xfrm>
            <a:off x="1" y="78962"/>
            <a:ext cx="12191999" cy="515815"/>
            <a:chOff x="1" y="78962"/>
            <a:chExt cx="12191999" cy="51581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62F3E9B-C7E6-43EC-87B7-D383431B5912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D1F631D-38BE-4D28-B764-73856FE1FD13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1" y="594777"/>
              <a:ext cx="3497005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CDE5DF0-6259-40AE-A730-230714AFAE19}"/>
                </a:ext>
              </a:extLst>
            </p:cNvPr>
            <p:cNvCxnSpPr>
              <a:cxnSpLocks/>
              <a:endCxn id="12" idx="4"/>
            </p:cNvCxnSpPr>
            <p:nvPr/>
          </p:nvCxnSpPr>
          <p:spPr>
            <a:xfrm flipH="1">
              <a:off x="4897181" y="594777"/>
              <a:ext cx="7294819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CF924D7-D7ED-E2D5-3321-09A7230D1B4E}"/>
                </a:ext>
              </a:extLst>
            </p:cNvPr>
            <p:cNvSpPr txBox="1">
              <a:spLocks/>
            </p:cNvSpPr>
            <p:nvPr/>
          </p:nvSpPr>
          <p:spPr>
            <a:xfrm>
              <a:off x="3777642" y="251815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effectLst/>
                </a:rPr>
                <a:t>기본 모션</a:t>
              </a:r>
              <a:endParaRPr lang="en-US" altLang="ko-KR" sz="1400" b="1" dirty="0">
                <a:effectLst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CBCF6D6-9F03-6288-D310-A802A44C6423}"/>
                </a:ext>
              </a:extLst>
            </p:cNvPr>
            <p:cNvGrpSpPr>
              <a:grpSpLocks/>
            </p:cNvGrpSpPr>
            <p:nvPr/>
          </p:nvGrpSpPr>
          <p:grpSpPr>
            <a:xfrm>
              <a:off x="5104149" y="181080"/>
              <a:ext cx="1600200" cy="403080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4" name="평행 사변형 3">
                <a:extLst>
                  <a:ext uri="{FF2B5EF4-FFF2-40B4-BE49-F238E27FC236}">
                    <a16:creationId xmlns:a16="http://schemas.microsoft.com/office/drawing/2014/main" id="{5C6BAC50-AF2B-6389-CB26-F638C8E4758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8DCC59-CC73-B255-1DB1-ED3E4D91FC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57728" y="200289"/>
                <a:ext cx="441146" cy="32054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스킬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C7FAFBE-F2FF-28E8-750C-44088111DE0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7875" y="181080"/>
              <a:ext cx="1600200" cy="403081"/>
              <a:chOff x="4397331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9C7AFE41-186B-FE14-D784-2589A6D86D9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7331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050C69-3ED4-D001-7ED5-3B7588C4A8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무기 소개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2E41A29-173E-E241-6C76-EA14BE98537A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9738" y="181080"/>
              <a:ext cx="1600200" cy="403081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10" name="평행 사변형 9">
                <a:extLst>
                  <a:ext uri="{FF2B5EF4-FFF2-40B4-BE49-F238E27FC236}">
                    <a16:creationId xmlns:a16="http://schemas.microsoft.com/office/drawing/2014/main" id="{8A41A1C9-9B60-9889-DE7E-2786571A811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509991-551C-EA21-CD38-E14417E679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</a:rPr>
                  <a:t>기획 의도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16935F8B-B1CF-99DB-2B8A-54C647F87467}"/>
                </a:ext>
              </a:extLst>
            </p:cNvPr>
            <p:cNvSpPr>
              <a:spLocks/>
            </p:cNvSpPr>
            <p:nvPr/>
          </p:nvSpPr>
          <p:spPr>
            <a:xfrm>
              <a:off x="3427950" y="185202"/>
              <a:ext cx="1674019" cy="409575"/>
            </a:xfrm>
            <a:custGeom>
              <a:avLst/>
              <a:gdLst>
                <a:gd name="connsiteX0" fmla="*/ 0 w 1674019"/>
                <a:gd name="connsiteY0" fmla="*/ 409575 h 409575"/>
                <a:gd name="connsiteX1" fmla="*/ 69056 w 1674019"/>
                <a:gd name="connsiteY1" fmla="*/ 409575 h 409575"/>
                <a:gd name="connsiteX2" fmla="*/ 271463 w 1674019"/>
                <a:gd name="connsiteY2" fmla="*/ 0 h 409575"/>
                <a:gd name="connsiteX3" fmla="*/ 1674019 w 1674019"/>
                <a:gd name="connsiteY3" fmla="*/ 0 h 409575"/>
                <a:gd name="connsiteX4" fmla="*/ 1469231 w 1674019"/>
                <a:gd name="connsiteY4" fmla="*/ 409575 h 409575"/>
                <a:gd name="connsiteX5" fmla="*/ 1543050 w 1674019"/>
                <a:gd name="connsiteY5" fmla="*/ 40957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019" h="409575">
                  <a:moveTo>
                    <a:pt x="0" y="409575"/>
                  </a:moveTo>
                  <a:lnTo>
                    <a:pt x="69056" y="409575"/>
                  </a:lnTo>
                  <a:lnTo>
                    <a:pt x="271463" y="0"/>
                  </a:lnTo>
                  <a:lnTo>
                    <a:pt x="1674019" y="0"/>
                  </a:lnTo>
                  <a:lnTo>
                    <a:pt x="1469231" y="409575"/>
                  </a:lnTo>
                  <a:lnTo>
                    <a:pt x="1543050" y="409575"/>
                  </a:lnTo>
                </a:path>
              </a:pathLst>
            </a:cu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4D49B79-4681-74EB-5064-4CA8D548898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FB1E7C53-6C0B-7838-20C1-C4C99FB0BF5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04220FE2-CDA7-6019-D85A-837B80A587D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3" name="직사각형 12">
            <a:hlinkClick r:id="rId2" action="ppaction://hlinksldjump"/>
            <a:extLst>
              <a:ext uri="{FF2B5EF4-FFF2-40B4-BE49-F238E27FC236}">
                <a16:creationId xmlns:a16="http://schemas.microsoft.com/office/drawing/2014/main" id="{0D5042EB-0A56-6176-4866-242164CC9F28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334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40886628-0C5C-563D-F518-E791F38D44B5}"/>
              </a:ext>
            </a:extLst>
          </p:cNvPr>
          <p:cNvGrpSpPr>
            <a:grpSpLocks/>
          </p:cNvGrpSpPr>
          <p:nvPr/>
        </p:nvGrpSpPr>
        <p:grpSpPr>
          <a:xfrm>
            <a:off x="1" y="78962"/>
            <a:ext cx="12191999" cy="515815"/>
            <a:chOff x="1" y="78962"/>
            <a:chExt cx="12191999" cy="51581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62F3E9B-C7E6-43EC-87B7-D383431B5912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D1F631D-38BE-4D28-B764-73856FE1FD13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1" y="594777"/>
              <a:ext cx="5094454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CDE5DF0-6259-40AE-A730-230714AFAE19}"/>
                </a:ext>
              </a:extLst>
            </p:cNvPr>
            <p:cNvCxnSpPr>
              <a:cxnSpLocks/>
              <a:endCxn id="22" idx="4"/>
            </p:cNvCxnSpPr>
            <p:nvPr/>
          </p:nvCxnSpPr>
          <p:spPr>
            <a:xfrm flipH="1">
              <a:off x="6494630" y="594777"/>
              <a:ext cx="5697370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CF924D7-D7ED-E2D5-3321-09A7230D1B4E}"/>
                </a:ext>
              </a:extLst>
            </p:cNvPr>
            <p:cNvSpPr txBox="1">
              <a:spLocks/>
            </p:cNvSpPr>
            <p:nvPr/>
          </p:nvSpPr>
          <p:spPr>
            <a:xfrm>
              <a:off x="5590538" y="251815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effectLst/>
                </a:rPr>
                <a:t>스킬</a:t>
              </a:r>
              <a:endParaRPr lang="en-US" altLang="ko-KR" sz="1400" b="1" dirty="0">
                <a:effectLst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A330401-B587-FE31-C514-0700F3B186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506012" y="181080"/>
              <a:ext cx="1600200" cy="403080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14" name="평행 사변형 13">
                <a:extLst>
                  <a:ext uri="{FF2B5EF4-FFF2-40B4-BE49-F238E27FC236}">
                    <a16:creationId xmlns:a16="http://schemas.microsoft.com/office/drawing/2014/main" id="{12234C37-BBFA-9F0E-A283-08DDAC4DC66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96456E-F31F-DCA5-5C1C-18F26511D7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기본 모션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3E7D6C1-EC5B-9588-EF9E-BDE68463110E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7875" y="181080"/>
              <a:ext cx="1600200" cy="403081"/>
              <a:chOff x="4397331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17" name="평행 사변형 16">
                <a:extLst>
                  <a:ext uri="{FF2B5EF4-FFF2-40B4-BE49-F238E27FC236}">
                    <a16:creationId xmlns:a16="http://schemas.microsoft.com/office/drawing/2014/main" id="{48283FEA-0834-29A5-4C14-E98055DB9E6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7331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3B3411-F1BD-715A-5ADC-68ABA5BD16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무기 소개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AF713F3-5586-B9FF-1743-1832EEEC9DB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9738" y="181080"/>
              <a:ext cx="1600200" cy="403081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id="{0C6B6428-2819-AF1B-D62E-AEAFED9912C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928BCD6-9BBE-7FCE-2C1B-7BA32C7BE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</a:rPr>
                  <a:t>기획 의도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E8468CBD-1318-623E-031A-8C2CF1D312CD}"/>
                </a:ext>
              </a:extLst>
            </p:cNvPr>
            <p:cNvSpPr>
              <a:spLocks/>
            </p:cNvSpPr>
            <p:nvPr/>
          </p:nvSpPr>
          <p:spPr>
            <a:xfrm>
              <a:off x="5025399" y="185202"/>
              <a:ext cx="1674019" cy="409575"/>
            </a:xfrm>
            <a:custGeom>
              <a:avLst/>
              <a:gdLst>
                <a:gd name="connsiteX0" fmla="*/ 0 w 1674019"/>
                <a:gd name="connsiteY0" fmla="*/ 409575 h 409575"/>
                <a:gd name="connsiteX1" fmla="*/ 69056 w 1674019"/>
                <a:gd name="connsiteY1" fmla="*/ 409575 h 409575"/>
                <a:gd name="connsiteX2" fmla="*/ 271463 w 1674019"/>
                <a:gd name="connsiteY2" fmla="*/ 0 h 409575"/>
                <a:gd name="connsiteX3" fmla="*/ 1674019 w 1674019"/>
                <a:gd name="connsiteY3" fmla="*/ 0 h 409575"/>
                <a:gd name="connsiteX4" fmla="*/ 1469231 w 1674019"/>
                <a:gd name="connsiteY4" fmla="*/ 409575 h 409575"/>
                <a:gd name="connsiteX5" fmla="*/ 1543050 w 1674019"/>
                <a:gd name="connsiteY5" fmla="*/ 40957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019" h="409575">
                  <a:moveTo>
                    <a:pt x="0" y="409575"/>
                  </a:moveTo>
                  <a:lnTo>
                    <a:pt x="69056" y="409575"/>
                  </a:lnTo>
                  <a:lnTo>
                    <a:pt x="271463" y="0"/>
                  </a:lnTo>
                  <a:lnTo>
                    <a:pt x="1674019" y="0"/>
                  </a:lnTo>
                  <a:lnTo>
                    <a:pt x="1469231" y="409575"/>
                  </a:lnTo>
                  <a:lnTo>
                    <a:pt x="1543050" y="409575"/>
                  </a:lnTo>
                </a:path>
              </a:pathLst>
            </a:cu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4328F72-14D1-035F-B1B8-F05D43C52E47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0B26BAF2-67C9-4090-81EB-7FDA4FBD778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AFE2DE71-E514-8C45-3B6A-18E03BDA1F8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3" name="직사각형 2">
            <a:hlinkClick r:id="rId2" action="ppaction://hlinksldjump"/>
            <a:extLst>
              <a:ext uri="{FF2B5EF4-FFF2-40B4-BE49-F238E27FC236}">
                <a16:creationId xmlns:a16="http://schemas.microsoft.com/office/drawing/2014/main" id="{C963332B-3A8F-D8D3-BF80-334F0B579A70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442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인간의 얼굴, 사람, 의류, 만화 영화이(가) 표시된 사진&#10;&#10;자동 생성된 설명">
            <a:extLst>
              <a:ext uri="{FF2B5EF4-FFF2-40B4-BE49-F238E27FC236}">
                <a16:creationId xmlns:a16="http://schemas.microsoft.com/office/drawing/2014/main" id="{3B5E2E16-F74D-4438-922B-72BA09083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86" y="-56380"/>
            <a:ext cx="5210175" cy="4343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EA03C0C-B1CF-99D7-D005-13A9A3F87E05}"/>
              </a:ext>
            </a:extLst>
          </p:cNvPr>
          <p:cNvSpPr txBox="1"/>
          <p:nvPr/>
        </p:nvSpPr>
        <p:spPr>
          <a:xfrm>
            <a:off x="0" y="-954712"/>
            <a:ext cx="13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 컨셉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동작 컨셉</a:t>
            </a:r>
            <a:r>
              <a:rPr lang="en-US" altLang="ko-KR" dirty="0"/>
              <a:t>: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F50607C-465B-40A3-A726-26166CBCC382}"/>
              </a:ext>
            </a:extLst>
          </p:cNvPr>
          <p:cNvGrpSpPr/>
          <p:nvPr/>
        </p:nvGrpSpPr>
        <p:grpSpPr>
          <a:xfrm>
            <a:off x="0" y="187949"/>
            <a:ext cx="7316426" cy="4277733"/>
            <a:chOff x="0" y="187949"/>
            <a:chExt cx="7316426" cy="427773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91723C-9AF8-73CD-0334-ED2548E83F28}"/>
                </a:ext>
              </a:extLst>
            </p:cNvPr>
            <p:cNvSpPr txBox="1"/>
            <p:nvPr/>
          </p:nvSpPr>
          <p:spPr>
            <a:xfrm>
              <a:off x="0" y="866903"/>
              <a:ext cx="627287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근거리 마법사 </a:t>
              </a:r>
              <a:r>
                <a:rPr lang="en-US" altLang="ko-KR" dirty="0"/>
                <a:t>: 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마법사는 원거리에서만 싸운다</a:t>
              </a:r>
              <a:r>
                <a:rPr lang="en-US" altLang="ko-KR" dirty="0"/>
                <a:t>? No!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몸에 보호막을 두르고 근접해서 싸우는 스타일의 마법사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endParaRPr lang="en-US" altLang="ko-KR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F0E280-38BD-A78D-5B1B-7DE8D2803B1D}"/>
                </a:ext>
              </a:extLst>
            </p:cNvPr>
            <p:cNvSpPr txBox="1"/>
            <p:nvPr/>
          </p:nvSpPr>
          <p:spPr>
            <a:xfrm>
              <a:off x="0" y="2115320"/>
              <a:ext cx="686758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숙련된 유저를 위한 무기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 err="1"/>
                <a:t>하이리스크</a:t>
              </a:r>
              <a:r>
                <a:rPr lang="ko-KR" altLang="en-US" dirty="0"/>
                <a:t> 하이리턴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무기에 체력 보정이 없어 체력이 낮다</a:t>
              </a:r>
              <a:r>
                <a:rPr lang="en-US" altLang="ko-KR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적에게 달라붙고 적의 공격을 피해야 온전한 효과를 발휘한다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574DF8-A2A3-F7DE-E1CC-BCBD5189DC6A}"/>
                </a:ext>
              </a:extLst>
            </p:cNvPr>
            <p:cNvSpPr txBox="1"/>
            <p:nvPr/>
          </p:nvSpPr>
          <p:spPr>
            <a:xfrm>
              <a:off x="0" y="3542352"/>
              <a:ext cx="73164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전통적인 부채</a:t>
              </a:r>
              <a:r>
                <a:rPr lang="en-US" altLang="ko-KR" dirty="0"/>
                <a:t>, </a:t>
              </a:r>
              <a:r>
                <a:rPr lang="ko-KR" altLang="en-US" dirty="0"/>
                <a:t>선비를 나타내는 무기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여유롭고 절제된 동작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선비가 부채를 들고 추는 전통 춤 </a:t>
              </a:r>
              <a:r>
                <a:rPr lang="en-US" altLang="ko-KR" dirty="0"/>
                <a:t>‘</a:t>
              </a:r>
              <a:r>
                <a:rPr lang="ko-KR" altLang="en-US" dirty="0" err="1"/>
                <a:t>한량무</a:t>
              </a:r>
              <a:r>
                <a:rPr lang="en-US" altLang="ko-KR" dirty="0"/>
                <a:t>’</a:t>
              </a:r>
              <a:r>
                <a:rPr lang="ko-KR" altLang="en-US" dirty="0"/>
                <a:t>에서 모티브를 받은 무기</a:t>
              </a:r>
              <a:endParaRPr lang="en-US" altLang="ko-KR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0E9EA92-47DC-FD80-65A8-723046170DFC}"/>
                </a:ext>
              </a:extLst>
            </p:cNvPr>
            <p:cNvSpPr txBox="1"/>
            <p:nvPr/>
          </p:nvSpPr>
          <p:spPr>
            <a:xfrm>
              <a:off x="0" y="187949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기획 의도</a:t>
              </a:r>
              <a:endParaRPr lang="en-US" altLang="ko-KR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BC10790-19E8-5DD2-F1D6-8ED133F9961D}"/>
              </a:ext>
            </a:extLst>
          </p:cNvPr>
          <p:cNvSpPr txBox="1"/>
          <p:nvPr/>
        </p:nvSpPr>
        <p:spPr>
          <a:xfrm>
            <a:off x="2709623" y="5225739"/>
            <a:ext cx="2024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(1)</a:t>
            </a:r>
            <a:r>
              <a:rPr lang="ko-KR" altLang="en-US" sz="1100" b="1" dirty="0">
                <a:latin typeface="+mn-ea"/>
              </a:rPr>
              <a:t> 적이 단일 대상일 때 사용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2E76B6-2087-1A27-50AE-A002B627AC92}"/>
              </a:ext>
            </a:extLst>
          </p:cNvPr>
          <p:cNvSpPr txBox="1"/>
          <p:nvPr/>
        </p:nvSpPr>
        <p:spPr>
          <a:xfrm>
            <a:off x="2941440" y="5487861"/>
            <a:ext cx="5112297" cy="29341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latin typeface="+mn-ea"/>
              </a:rPr>
              <a:t>적이 단일 대상일 때 해당 대상에게만 번개가 방출되어 높은 피해를 줄 수 있습니다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53BC73-AFC7-A9A8-132D-00DBAD097980}"/>
              </a:ext>
            </a:extLst>
          </p:cNvPr>
          <p:cNvSpPr txBox="1"/>
          <p:nvPr/>
        </p:nvSpPr>
        <p:spPr>
          <a:xfrm>
            <a:off x="2709623" y="6292231"/>
            <a:ext cx="2920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(2)</a:t>
            </a:r>
            <a:r>
              <a:rPr lang="ko-KR" altLang="en-US" sz="1100" b="1" dirty="0">
                <a:latin typeface="+mn-ea"/>
              </a:rPr>
              <a:t> 몬스터의 공격 사이 사이에 스킬을 사용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3B04CB-FE75-8B48-14C2-4B4C26D6D612}"/>
              </a:ext>
            </a:extLst>
          </p:cNvPr>
          <p:cNvSpPr txBox="1"/>
          <p:nvPr/>
        </p:nvSpPr>
        <p:spPr>
          <a:xfrm>
            <a:off x="2941440" y="6553841"/>
            <a:ext cx="3621504" cy="29341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err="1">
                <a:latin typeface="+mn-ea"/>
              </a:rPr>
              <a:t>선후딜이</a:t>
            </a:r>
            <a:r>
              <a:rPr lang="ko-KR" altLang="en-US" sz="1000" dirty="0">
                <a:latin typeface="+mn-ea"/>
              </a:rPr>
              <a:t> 빠른 스킬 모션으로 치고 빠지는 전투를 합니다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ED466-4640-5654-A90B-E96928D37263}"/>
              </a:ext>
            </a:extLst>
          </p:cNvPr>
          <p:cNvSpPr txBox="1"/>
          <p:nvPr/>
        </p:nvSpPr>
        <p:spPr>
          <a:xfrm>
            <a:off x="2709623" y="7358723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(3)</a:t>
            </a:r>
            <a:r>
              <a:rPr lang="ko-KR" altLang="en-US" sz="1100" b="1" dirty="0">
                <a:latin typeface="+mn-ea"/>
              </a:rPr>
              <a:t> 근</a:t>
            </a:r>
            <a:r>
              <a:rPr lang="en-US" altLang="ko-KR" sz="1100" b="1" dirty="0">
                <a:latin typeface="+mn-ea"/>
              </a:rPr>
              <a:t>,</a:t>
            </a:r>
            <a:r>
              <a:rPr lang="ko-KR" altLang="en-US" sz="1100" b="1" dirty="0">
                <a:latin typeface="+mn-ea"/>
              </a:rPr>
              <a:t>중거리 전투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70028B-7063-45C3-A8F7-E00F1127F054}"/>
              </a:ext>
            </a:extLst>
          </p:cNvPr>
          <p:cNvSpPr txBox="1"/>
          <p:nvPr/>
        </p:nvSpPr>
        <p:spPr>
          <a:xfrm>
            <a:off x="2941440" y="7620333"/>
            <a:ext cx="3621504" cy="29341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err="1">
                <a:latin typeface="+mn-ea"/>
              </a:rPr>
              <a:t>선후딜이</a:t>
            </a:r>
            <a:r>
              <a:rPr lang="ko-KR" altLang="en-US" sz="1000" dirty="0">
                <a:latin typeface="+mn-ea"/>
              </a:rPr>
              <a:t> 빠른 스킬 모션으로 치고 빠지는 전투를 합니다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400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872</Words>
  <Application>Microsoft Office PowerPoint</Application>
  <PresentationFormat>와이드스크린</PresentationFormat>
  <Paragraphs>172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홍진선(2017184037)</dc:creator>
  <cp:lastModifiedBy>홍진선(2017184037)</cp:lastModifiedBy>
  <cp:revision>39</cp:revision>
  <dcterms:created xsi:type="dcterms:W3CDTF">2024-09-03T06:29:58Z</dcterms:created>
  <dcterms:modified xsi:type="dcterms:W3CDTF">2024-10-07T10:04:15Z</dcterms:modified>
</cp:coreProperties>
</file>