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  <p:sldId id="268" r:id="rId9"/>
    <p:sldId id="267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75" d="100"/>
          <a:sy n="75" d="100"/>
        </p:scale>
        <p:origin x="94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61E7-EF92-449E-8A46-EFB6A98CA029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5525-2E79-46B1-9659-CD72060C6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4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5525-2E79-46B1-9659-CD72060C6C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9D2B9D-7608-8DD6-6B0D-CD6A04D0635A}"/>
              </a:ext>
            </a:extLst>
          </p:cNvPr>
          <p:cNvCxnSpPr/>
          <p:nvPr/>
        </p:nvCxnSpPr>
        <p:spPr>
          <a:xfrm>
            <a:off x="2550645" y="135000"/>
            <a:ext cx="0" cy="658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456EBC-B74B-2024-ED37-7613DA8F2D21}"/>
              </a:ext>
            </a:extLst>
          </p:cNvPr>
          <p:cNvSpPr txBox="1"/>
          <p:nvPr/>
        </p:nvSpPr>
        <p:spPr>
          <a:xfrm>
            <a:off x="4526280" y="587575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2D15C5-B12D-4557-72B4-8AE89AB3E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 t="5284" r="28499" b="3401"/>
          <a:stretch/>
        </p:blipFill>
        <p:spPr bwMode="auto">
          <a:xfrm>
            <a:off x="260013" y="135000"/>
            <a:ext cx="2290632" cy="6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2F7B4CA-74F3-077E-AEB0-595179D8EC5D}"/>
              </a:ext>
            </a:extLst>
          </p:cNvPr>
          <p:cNvCxnSpPr>
            <a:cxnSpLocks/>
          </p:cNvCxnSpPr>
          <p:nvPr/>
        </p:nvCxnSpPr>
        <p:spPr>
          <a:xfrm>
            <a:off x="5793534" y="342264"/>
            <a:ext cx="0" cy="108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CC590496-5D36-3188-7628-B1C061D2AF0E}"/>
              </a:ext>
            </a:extLst>
          </p:cNvPr>
          <p:cNvSpPr/>
          <p:nvPr/>
        </p:nvSpPr>
        <p:spPr>
          <a:xfrm>
            <a:off x="4191671" y="135000"/>
            <a:ext cx="848848" cy="848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F0028259-F659-6AA4-F11C-A396B8366A46}"/>
              </a:ext>
            </a:extLst>
          </p:cNvPr>
          <p:cNvSpPr/>
          <p:nvPr/>
        </p:nvSpPr>
        <p:spPr>
          <a:xfrm>
            <a:off x="3860349" y="984649"/>
            <a:ext cx="1511491" cy="5566622"/>
          </a:xfrm>
          <a:custGeom>
            <a:avLst/>
            <a:gdLst>
              <a:gd name="connsiteX0" fmla="*/ 251921 w 1511491"/>
              <a:gd name="connsiteY0" fmla="*/ 0 h 5566622"/>
              <a:gd name="connsiteX1" fmla="*/ 1259571 w 1511491"/>
              <a:gd name="connsiteY1" fmla="*/ 0 h 5566622"/>
              <a:gd name="connsiteX2" fmla="*/ 1511491 w 1511491"/>
              <a:gd name="connsiteY2" fmla="*/ 251920 h 5566622"/>
              <a:gd name="connsiteX3" fmla="*/ 1511491 w 1511491"/>
              <a:gd name="connsiteY3" fmla="*/ 2228356 h 5566622"/>
              <a:gd name="connsiteX4" fmla="*/ 1511491 w 1511491"/>
              <a:gd name="connsiteY4" fmla="*/ 2521018 h 5566622"/>
              <a:gd name="connsiteX5" fmla="*/ 1511491 w 1511491"/>
              <a:gd name="connsiteY5" fmla="*/ 5455629 h 5566622"/>
              <a:gd name="connsiteX6" fmla="*/ 1400500 w 1511491"/>
              <a:gd name="connsiteY6" fmla="*/ 5566620 h 5566622"/>
              <a:gd name="connsiteX7" fmla="*/ 956552 w 1511491"/>
              <a:gd name="connsiteY7" fmla="*/ 5566620 h 5566622"/>
              <a:gd name="connsiteX8" fmla="*/ 845561 w 1511491"/>
              <a:gd name="connsiteY8" fmla="*/ 5455629 h 5566622"/>
              <a:gd name="connsiteX9" fmla="*/ 845561 w 1511491"/>
              <a:gd name="connsiteY9" fmla="*/ 2772938 h 5566622"/>
              <a:gd name="connsiteX10" fmla="*/ 665930 w 1511491"/>
              <a:gd name="connsiteY10" fmla="*/ 2772938 h 5566622"/>
              <a:gd name="connsiteX11" fmla="*/ 665930 w 1511491"/>
              <a:gd name="connsiteY11" fmla="*/ 5455631 h 5566622"/>
              <a:gd name="connsiteX12" fmla="*/ 554939 w 1511491"/>
              <a:gd name="connsiteY12" fmla="*/ 5566622 h 5566622"/>
              <a:gd name="connsiteX13" fmla="*/ 110991 w 1511491"/>
              <a:gd name="connsiteY13" fmla="*/ 5566622 h 5566622"/>
              <a:gd name="connsiteX14" fmla="*/ 0 w 1511491"/>
              <a:gd name="connsiteY14" fmla="*/ 5455631 h 5566622"/>
              <a:gd name="connsiteX15" fmla="*/ 0 w 1511491"/>
              <a:gd name="connsiteY15" fmla="*/ 2228357 h 5566622"/>
              <a:gd name="connsiteX16" fmla="*/ 1 w 1511491"/>
              <a:gd name="connsiteY16" fmla="*/ 2228352 h 5566622"/>
              <a:gd name="connsiteX17" fmla="*/ 1 w 1511491"/>
              <a:gd name="connsiteY17" fmla="*/ 251920 h 5566622"/>
              <a:gd name="connsiteX18" fmla="*/ 251921 w 1511491"/>
              <a:gd name="connsiteY18" fmla="*/ 0 h 5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11491" h="5566622">
                <a:moveTo>
                  <a:pt x="251921" y="0"/>
                </a:moveTo>
                <a:lnTo>
                  <a:pt x="1259571" y="0"/>
                </a:lnTo>
                <a:cubicBezTo>
                  <a:pt x="1398703" y="0"/>
                  <a:pt x="1511491" y="112788"/>
                  <a:pt x="1511491" y="251920"/>
                </a:cubicBezTo>
                <a:lnTo>
                  <a:pt x="1511491" y="2228356"/>
                </a:lnTo>
                <a:lnTo>
                  <a:pt x="1511491" y="2521018"/>
                </a:lnTo>
                <a:lnTo>
                  <a:pt x="1511491" y="5455629"/>
                </a:lnTo>
                <a:cubicBezTo>
                  <a:pt x="1511491" y="5516928"/>
                  <a:pt x="1461799" y="5566620"/>
                  <a:pt x="1400500" y="5566620"/>
                </a:cubicBezTo>
                <a:lnTo>
                  <a:pt x="956552" y="5566620"/>
                </a:lnTo>
                <a:cubicBezTo>
                  <a:pt x="895253" y="5566620"/>
                  <a:pt x="845561" y="5516928"/>
                  <a:pt x="845561" y="5455629"/>
                </a:cubicBezTo>
                <a:lnTo>
                  <a:pt x="845561" y="2772938"/>
                </a:lnTo>
                <a:lnTo>
                  <a:pt x="665930" y="2772938"/>
                </a:lnTo>
                <a:lnTo>
                  <a:pt x="665930" y="5455631"/>
                </a:lnTo>
                <a:cubicBezTo>
                  <a:pt x="665930" y="5516930"/>
                  <a:pt x="616238" y="5566622"/>
                  <a:pt x="554939" y="5566622"/>
                </a:cubicBezTo>
                <a:lnTo>
                  <a:pt x="110991" y="5566622"/>
                </a:lnTo>
                <a:cubicBezTo>
                  <a:pt x="49692" y="5566622"/>
                  <a:pt x="0" y="5516930"/>
                  <a:pt x="0" y="5455631"/>
                </a:cubicBezTo>
                <a:lnTo>
                  <a:pt x="0" y="2228357"/>
                </a:lnTo>
                <a:lnTo>
                  <a:pt x="1" y="2228352"/>
                </a:lnTo>
                <a:lnTo>
                  <a:pt x="1" y="251920"/>
                </a:lnTo>
                <a:cubicBezTo>
                  <a:pt x="1" y="112788"/>
                  <a:pt x="112789" y="0"/>
                  <a:pt x="251921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29" name="직선 연결선 1028">
            <a:extLst>
              <a:ext uri="{FF2B5EF4-FFF2-40B4-BE49-F238E27FC236}">
                <a16:creationId xmlns:a16="http://schemas.microsoft.com/office/drawing/2014/main" id="{59C571EF-F426-36C7-5F4F-131B23FCAC78}"/>
              </a:ext>
            </a:extLst>
          </p:cNvPr>
          <p:cNvCxnSpPr>
            <a:cxnSpLocks/>
          </p:cNvCxnSpPr>
          <p:nvPr/>
        </p:nvCxnSpPr>
        <p:spPr>
          <a:xfrm flipH="1">
            <a:off x="14813996" y="2956560"/>
            <a:ext cx="1244655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E4308815-10A3-87FC-9428-702C21C4B142}"/>
              </a:ext>
            </a:extLst>
          </p:cNvPr>
          <p:cNvGrpSpPr/>
          <p:nvPr/>
        </p:nvGrpSpPr>
        <p:grpSpPr>
          <a:xfrm>
            <a:off x="7231973" y="-36729"/>
            <a:ext cx="5765973" cy="6588000"/>
            <a:chOff x="7231973" y="-36729"/>
            <a:chExt cx="5765973" cy="6588000"/>
          </a:xfrm>
        </p:grpSpPr>
        <p:pic>
          <p:nvPicPr>
            <p:cNvPr id="58" name="그림 5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AFD253F-7FF9-8F5D-A33B-4C44D235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021" y="-36729"/>
              <a:ext cx="3153830" cy="6588000"/>
            </a:xfrm>
            <a:prstGeom prst="rect">
              <a:avLst/>
            </a:prstGeom>
          </p:spPr>
        </p:pic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E572470F-F77A-4C85-2A9E-6ED124F2C9E7}"/>
                </a:ext>
              </a:extLst>
            </p:cNvPr>
            <p:cNvGrpSpPr/>
            <p:nvPr/>
          </p:nvGrpSpPr>
          <p:grpSpPr>
            <a:xfrm>
              <a:off x="7231973" y="2533666"/>
              <a:ext cx="2653579" cy="1080000"/>
              <a:chOff x="6816134" y="135000"/>
              <a:chExt cx="2653579" cy="1080000"/>
            </a:xfrm>
          </p:grpSpPr>
          <p:pic>
            <p:nvPicPr>
              <p:cNvPr id="11" name="그림 10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C55B38F8-830F-7452-4C14-65A69A3DE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9" b="30342"/>
              <a:stretch/>
            </p:blipFill>
            <p:spPr>
              <a:xfrm>
                <a:off x="7517056" y="135000"/>
                <a:ext cx="1952657" cy="1079998"/>
              </a:xfrm>
              <a:prstGeom prst="rect">
                <a:avLst/>
              </a:prstGeom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33CAA68-770C-3E06-7B68-9E2122315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526" y="135000"/>
                <a:ext cx="0" cy="108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5945A6B-3AB0-51AF-04F0-A6B7DB2FC14A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>
                <a:off x="7283527" y="135000"/>
                <a:ext cx="1209858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9F739ACF-B7FA-2F0D-9140-58CCA6AF8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3526" y="1215000"/>
                <a:ext cx="1244655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27F98F4F-4258-D6D7-CCD7-95A08CAB4381}"/>
                  </a:ext>
                </a:extLst>
              </p:cNvPr>
              <p:cNvSpPr txBox="1"/>
              <p:nvPr/>
            </p:nvSpPr>
            <p:spPr>
              <a:xfrm>
                <a:off x="6816134" y="49033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</p:grp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BABAEE72-EC18-A76E-F7F9-0D36C2BE9EA5}"/>
                </a:ext>
              </a:extLst>
            </p:cNvPr>
            <p:cNvCxnSpPr>
              <a:cxnSpLocks/>
            </p:cNvCxnSpPr>
            <p:nvPr/>
          </p:nvCxnSpPr>
          <p:spPr>
            <a:xfrm>
              <a:off x="12433368" y="-36729"/>
              <a:ext cx="0" cy="65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0D2BAB79-4578-E10E-EAA5-492DFE7877A1}"/>
                </a:ext>
              </a:extLst>
            </p:cNvPr>
            <p:cNvSpPr txBox="1"/>
            <p:nvPr/>
          </p:nvSpPr>
          <p:spPr>
            <a:xfrm>
              <a:off x="12433368" y="34290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183</a:t>
              </a:r>
              <a:endParaRPr lang="ko-KR" altLang="en-US" dirty="0"/>
            </a:p>
          </p:txBody>
        </p: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F23A6E9F-7AE5-0978-6E9D-0ADF4CB17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6551271"/>
              <a:ext cx="2293945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9D7DBA6D-64AF-A06C-ABC5-C9AF03821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-36729"/>
              <a:ext cx="2293945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3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03DECCB6-2B3F-A01B-C007-476D0DFC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6" t="2936" r="30857" b="55654"/>
          <a:stretch/>
        </p:blipFill>
        <p:spPr bwMode="auto">
          <a:xfrm rot="16200000">
            <a:off x="2931645" y="351002"/>
            <a:ext cx="1421429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C90FCAB-8351-02B7-8607-38F2CDFE2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59" r="60832"/>
          <a:stretch/>
        </p:blipFill>
        <p:spPr bwMode="auto">
          <a:xfrm rot="16200000">
            <a:off x="3194492" y="1413846"/>
            <a:ext cx="1045702" cy="29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A5C0-6102-858F-A0D8-5CD515DC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A765E-FE17-AEC6-4E58-9167AF57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58555" cy="8858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38250" y="1603771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1ECC16-5FBA-45B5-BEE8-81BBEC74BB6C}"/>
              </a:ext>
            </a:extLst>
          </p:cNvPr>
          <p:cNvCxnSpPr>
            <a:cxnSpLocks/>
          </p:cNvCxnSpPr>
          <p:nvPr/>
        </p:nvCxnSpPr>
        <p:spPr>
          <a:xfrm>
            <a:off x="685800" y="463748"/>
            <a:ext cx="115062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685800" y="125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0" y="0"/>
            <a:ext cx="990600" cy="6857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2AB60E-D922-41C4-9445-9BD226BA869C}"/>
              </a:ext>
            </a:extLst>
          </p:cNvPr>
          <p:cNvCxnSpPr>
            <a:cxnSpLocks/>
          </p:cNvCxnSpPr>
          <p:nvPr/>
        </p:nvCxnSpPr>
        <p:spPr>
          <a:xfrm>
            <a:off x="1238250" y="549473"/>
            <a:ext cx="1095375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33E4B6-A674-4C0F-A14A-1E9CC055F85D}"/>
              </a:ext>
            </a:extLst>
          </p:cNvPr>
          <p:cNvSpPr txBox="1"/>
          <p:nvPr/>
        </p:nvSpPr>
        <p:spPr>
          <a:xfrm>
            <a:off x="1238250" y="2109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1227" y="10520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ffectLst/>
              </a:rPr>
              <a:t>기획 의도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119281" y="16330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무기 소개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119281" y="21605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기본 모션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269963" y="26879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스킬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119281" y="873323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119281" y="1454348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6FFF1AB-A95B-4D61-A377-4D9F4FC4DADF}"/>
              </a:ext>
            </a:extLst>
          </p:cNvPr>
          <p:cNvSpPr/>
          <p:nvPr/>
        </p:nvSpPr>
        <p:spPr>
          <a:xfrm rot="5400000">
            <a:off x="980288" y="1118395"/>
            <a:ext cx="149516" cy="12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462C16-647A-4654-BAAD-E1E185C21C8A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0F8893D5-0553-4495-A851-0B30F7B4AC95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B0BE-665C-4841-8817-CAB2FC8986F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CB121BD-FD4A-48CB-BFBF-5D69FA4A8020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78C8BF71-120B-437D-A03E-13E82343285F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B044CB-2255-460F-B762-407666EA357C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3E09CD-5BD7-4A90-BCB2-40B73F4C4B50}"/>
              </a:ext>
            </a:extLst>
          </p:cNvPr>
          <p:cNvGrpSpPr/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522589AF-83D4-4E3C-80DA-0206B66183FA}"/>
                </a:ext>
              </a:extLst>
            </p:cNvPr>
            <p:cNvSpPr/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3D5DB-C982-4042-85CA-4D4863487BF8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FA9691-9043-4468-98E2-D9E8C58E9694}"/>
              </a:ext>
            </a:extLst>
          </p:cNvPr>
          <p:cNvGrpSpPr/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F9EB921F-78C1-4CE5-BDA4-BCB73C97E0FA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C94056-69A2-415C-AD04-0A35F8094D84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AC427E7-B3F8-4D80-8215-3B3F7D1D3660}"/>
              </a:ext>
            </a:extLst>
          </p:cNvPr>
          <p:cNvSpPr/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535B32B-7D12-49CF-B77A-920694DF23E5}"/>
              </a:ext>
            </a:extLst>
          </p:cNvPr>
          <p:cNvSpPr/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CA792D1-7E83-4AD6-A1D0-AEC9F18764BA}"/>
              </a:ext>
            </a:extLst>
          </p:cNvPr>
          <p:cNvSpPr/>
          <p:nvPr/>
        </p:nvSpPr>
        <p:spPr>
          <a:xfrm>
            <a:off x="3427950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19C074D-FAE1-4E11-BD72-2ADB382B9C06}"/>
              </a:ext>
            </a:extLst>
          </p:cNvPr>
          <p:cNvSpPr/>
          <p:nvPr/>
        </p:nvSpPr>
        <p:spPr>
          <a:xfrm>
            <a:off x="5025399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E318E-3D5B-3127-5177-AEA1A08F6D01}"/>
              </a:ext>
            </a:extLst>
          </p:cNvPr>
          <p:cNvSpPr/>
          <p:nvPr/>
        </p:nvSpPr>
        <p:spPr>
          <a:xfrm>
            <a:off x="302108" y="907611"/>
            <a:ext cx="3862800" cy="569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970926-123D-EFB3-13DF-8471FA4320A0}"/>
              </a:ext>
            </a:extLst>
          </p:cNvPr>
          <p:cNvSpPr/>
          <p:nvPr/>
        </p:nvSpPr>
        <p:spPr>
          <a:xfrm>
            <a:off x="4169023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2611A-4EAB-2E59-D55D-E113CA329B42}"/>
              </a:ext>
            </a:extLst>
          </p:cNvPr>
          <p:cNvSpPr/>
          <p:nvPr/>
        </p:nvSpPr>
        <p:spPr>
          <a:xfrm>
            <a:off x="8027092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1F749F-C9A6-47EE-94D2-FBA9D4133328}"/>
              </a:ext>
            </a:extLst>
          </p:cNvPr>
          <p:cNvGrpSpPr/>
          <p:nvPr/>
        </p:nvGrpSpPr>
        <p:grpSpPr>
          <a:xfrm>
            <a:off x="3466236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8284BBF4-34EA-410C-9281-33784B2AD6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D4EC6D-88EE-4368-8A47-CCCD91955150}"/>
                </a:ext>
              </a:extLst>
            </p:cNvPr>
            <p:cNvSpPr txBox="1"/>
            <p:nvPr/>
          </p:nvSpPr>
          <p:spPr>
            <a:xfrm>
              <a:off x="4791816" y="185675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64666F-E23B-4AB8-A366-C91563DED82F}"/>
              </a:ext>
            </a:extLst>
          </p:cNvPr>
          <p:cNvGrpSpPr/>
          <p:nvPr/>
        </p:nvGrpSpPr>
        <p:grpSpPr>
          <a:xfrm>
            <a:off x="5062310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70EEEAC6-B9B2-49DC-91D0-65CABB6B2AC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A7C61-036E-49B8-B9D2-B04EEE8FCCAC}"/>
                </a:ext>
              </a:extLst>
            </p:cNvPr>
            <p:cNvSpPr txBox="1"/>
            <p:nvPr/>
          </p:nvSpPr>
          <p:spPr>
            <a:xfrm>
              <a:off x="4791816" y="185675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B33C99-2527-4B26-988E-94516409B509}"/>
              </a:ext>
            </a:extLst>
          </p:cNvPr>
          <p:cNvGrpSpPr/>
          <p:nvPr/>
        </p:nvGrpSpPr>
        <p:grpSpPr>
          <a:xfrm>
            <a:off x="1870162" y="113413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3E21CF1-DC50-4CDC-A8CF-2555ABF98C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D5DAB-4DBC-4216-9DCC-6C6D71ED9B2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670754" y="16583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493685" y="26615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9521739" y="32425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무기 소개</a:t>
            </a:r>
            <a:endParaRPr lang="en-US" altLang="ko-KR" sz="1000" b="1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9521739" y="37700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기본 모션</a:t>
            </a:r>
            <a:endParaRPr lang="en-US" altLang="ko-KR" sz="10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9672421" y="4297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스킬</a:t>
            </a:r>
            <a:endParaRPr lang="en-US" altLang="ko-KR" sz="1000" b="1" dirty="0"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9521739" y="2482834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9521739" y="3063859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18567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046ABB-7905-4D42-8EAD-9604F6927FA9}"/>
              </a:ext>
            </a:extLst>
          </p:cNvPr>
          <p:cNvCxnSpPr>
            <a:cxnSpLocks/>
          </p:cNvCxnSpPr>
          <p:nvPr/>
        </p:nvCxnSpPr>
        <p:spPr>
          <a:xfrm flipV="1">
            <a:off x="329947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4358F49-EDAE-465F-B333-5FA4963DC7EA}"/>
              </a:ext>
            </a:extLst>
          </p:cNvPr>
          <p:cNvCxnSpPr>
            <a:cxnSpLocks/>
          </p:cNvCxnSpPr>
          <p:nvPr/>
        </p:nvCxnSpPr>
        <p:spPr>
          <a:xfrm flipH="1">
            <a:off x="528662" y="861093"/>
            <a:ext cx="134150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4CC65B-AB0A-4AA2-9BEF-10E0BED2D0C4}"/>
              </a:ext>
            </a:extLst>
          </p:cNvPr>
          <p:cNvCxnSpPr>
            <a:cxnSpLocks/>
          </p:cNvCxnSpPr>
          <p:nvPr/>
        </p:nvCxnSpPr>
        <p:spPr>
          <a:xfrm flipH="1">
            <a:off x="1671448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AE461188-D4F9-46A1-B218-D74F651B0F83}"/>
              </a:ext>
            </a:extLst>
          </p:cNvPr>
          <p:cNvSpPr/>
          <p:nvPr/>
        </p:nvSpPr>
        <p:spPr>
          <a:xfrm>
            <a:off x="0" y="2163419"/>
            <a:ext cx="12183592" cy="397291"/>
          </a:xfrm>
          <a:custGeom>
            <a:avLst/>
            <a:gdLst>
              <a:gd name="connsiteX0" fmla="*/ 0 w 12189898"/>
              <a:gd name="connsiteY0" fmla="*/ 397291 h 397291"/>
              <a:gd name="connsiteX1" fmla="*/ 327923 w 12189898"/>
              <a:gd name="connsiteY1" fmla="*/ 397291 h 397291"/>
              <a:gd name="connsiteX2" fmla="*/ 529721 w 12189898"/>
              <a:gd name="connsiteY2" fmla="*/ 0 h 397291"/>
              <a:gd name="connsiteX3" fmla="*/ 1879249 w 12189898"/>
              <a:gd name="connsiteY3" fmla="*/ 0 h 397291"/>
              <a:gd name="connsiteX4" fmla="*/ 1690063 w 12189898"/>
              <a:gd name="connsiteY4" fmla="*/ 397291 h 397291"/>
              <a:gd name="connsiteX5" fmla="*/ 12189898 w 12189898"/>
              <a:gd name="connsiteY5" fmla="*/ 397291 h 39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9898" h="397291">
                <a:moveTo>
                  <a:pt x="0" y="397291"/>
                </a:moveTo>
                <a:lnTo>
                  <a:pt x="327923" y="397291"/>
                </a:lnTo>
                <a:lnTo>
                  <a:pt x="529721" y="0"/>
                </a:lnTo>
                <a:lnTo>
                  <a:pt x="1879249" y="0"/>
                </a:lnTo>
                <a:lnTo>
                  <a:pt x="1690063" y="397291"/>
                </a:lnTo>
                <a:lnTo>
                  <a:pt x="12189898" y="397291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6C2113-EF9C-4479-94E1-8E17A68CF62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" y="5486298"/>
            <a:ext cx="329946" cy="10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CE43754-4016-4CE3-A0D7-20BECFE99831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671448" y="5486298"/>
            <a:ext cx="1052055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6F27597-ADB4-4D0F-8A4F-CF5DD0607BF9}"/>
              </a:ext>
            </a:extLst>
          </p:cNvPr>
          <p:cNvSpPr/>
          <p:nvPr/>
        </p:nvSpPr>
        <p:spPr>
          <a:xfrm>
            <a:off x="329947" y="5083217"/>
            <a:ext cx="1540216" cy="403081"/>
          </a:xfrm>
          <a:custGeom>
            <a:avLst/>
            <a:gdLst>
              <a:gd name="connsiteX0" fmla="*/ 198715 w 1540216"/>
              <a:gd name="connsiteY0" fmla="*/ 0 h 403081"/>
              <a:gd name="connsiteX1" fmla="*/ 1540216 w 1540216"/>
              <a:gd name="connsiteY1" fmla="*/ 0 h 403081"/>
              <a:gd name="connsiteX2" fmla="*/ 1341501 w 1540216"/>
              <a:gd name="connsiteY2" fmla="*/ 403081 h 403081"/>
              <a:gd name="connsiteX3" fmla="*/ 0 w 1540216"/>
              <a:gd name="connsiteY3" fmla="*/ 403081 h 4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216" h="403081">
                <a:moveTo>
                  <a:pt x="198715" y="0"/>
                </a:moveTo>
                <a:lnTo>
                  <a:pt x="1540216" y="0"/>
                </a:lnTo>
                <a:lnTo>
                  <a:pt x="1341501" y="403081"/>
                </a:lnTo>
                <a:lnTo>
                  <a:pt x="0" y="40308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896C8-5A30-4748-B041-0668F9C495EA}"/>
              </a:ext>
            </a:extLst>
          </p:cNvPr>
          <p:cNvSpPr txBox="1"/>
          <p:nvPr/>
        </p:nvSpPr>
        <p:spPr>
          <a:xfrm>
            <a:off x="670754" y="515195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BA127460-E972-411A-B468-37F08FB66A7A}"/>
              </a:ext>
            </a:extLst>
          </p:cNvPr>
          <p:cNvSpPr/>
          <p:nvPr/>
        </p:nvSpPr>
        <p:spPr>
          <a:xfrm>
            <a:off x="309333" y="5447486"/>
            <a:ext cx="1364400" cy="110873"/>
          </a:xfrm>
          <a:prstGeom prst="parallelogram">
            <a:avLst>
              <a:gd name="adj" fmla="val 497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3023264-BC48-4C5B-ADF8-2219D4B119F0}"/>
              </a:ext>
            </a:extLst>
          </p:cNvPr>
          <p:cNvGrpSpPr/>
          <p:nvPr/>
        </p:nvGrpSpPr>
        <p:grpSpPr>
          <a:xfrm>
            <a:off x="300442" y="2700216"/>
            <a:ext cx="1600200" cy="403081"/>
            <a:chOff x="4391025" y="108202"/>
            <a:chExt cx="1600200" cy="52475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DFB31536-6F8C-400A-BA71-C822C5F5B3A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FA5880-5E10-4F31-A516-308DFDDABB5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/>
          <p:nvPr/>
        </p:nvSpPr>
        <p:spPr>
          <a:xfrm>
            <a:off x="233052" y="963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058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058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F7DEA-A6BD-7CD5-41E7-E27EC00E72AE}"/>
              </a:ext>
            </a:extLst>
          </p:cNvPr>
          <p:cNvSpPr/>
          <p:nvPr/>
        </p:nvSpPr>
        <p:spPr>
          <a:xfrm>
            <a:off x="360045" y="1958394"/>
            <a:ext cx="7266432" cy="863688"/>
          </a:xfrm>
          <a:prstGeom prst="roundRect">
            <a:avLst>
              <a:gd name="adj" fmla="val 7491"/>
            </a:avLst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DCEB1F-3189-FF51-4A8B-36E9505F3DCB}"/>
              </a:ext>
            </a:extLst>
          </p:cNvPr>
          <p:cNvGrpSpPr/>
          <p:nvPr/>
        </p:nvGrpSpPr>
        <p:grpSpPr>
          <a:xfrm>
            <a:off x="302108" y="3426233"/>
            <a:ext cx="6286680" cy="829768"/>
            <a:chOff x="302108" y="2121313"/>
            <a:chExt cx="6286680" cy="8297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E7D55-106D-25AC-5DED-6F97D6078AD5}"/>
                </a:ext>
              </a:extLst>
            </p:cNvPr>
            <p:cNvSpPr txBox="1"/>
            <p:nvPr/>
          </p:nvSpPr>
          <p:spPr>
            <a:xfrm>
              <a:off x="302108" y="2121313"/>
              <a:ext cx="22573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A6D94"/>
                  </a:solidFill>
                  <a:latin typeface="+mn-ea"/>
                </a:rPr>
                <a:t>(2)</a:t>
              </a:r>
              <a:r>
                <a:rPr lang="ko-KR" altLang="en-US" sz="1100" b="1" dirty="0">
                  <a:solidFill>
                    <a:srgbClr val="0A6D94"/>
                  </a:solidFill>
                  <a:latin typeface="+mn-ea"/>
                </a:rPr>
                <a:t> 한국의 전통을 보여주는 무기</a:t>
              </a:r>
              <a:endParaRPr lang="en-US" altLang="ko-KR" sz="1100" b="1" dirty="0">
                <a:solidFill>
                  <a:srgbClr val="0A6D94"/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588CC-A40E-406A-2F83-2D2B45DA01F9}"/>
                </a:ext>
              </a:extLst>
            </p:cNvPr>
            <p:cNvSpPr txBox="1"/>
            <p:nvPr/>
          </p:nvSpPr>
          <p:spPr>
            <a:xfrm>
              <a:off x="533925" y="2426835"/>
              <a:ext cx="60548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여유롭고 절제된 동작에 역동성이 일부 가미된 모션들은 선비가 춤을 추는 듯한 느낌을 선사합니다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7988262" y="1855979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A51771-1897-BC95-5867-9A0AE544D124}"/>
              </a:ext>
            </a:extLst>
          </p:cNvPr>
          <p:cNvGrpSpPr/>
          <p:nvPr/>
        </p:nvGrpSpPr>
        <p:grpSpPr>
          <a:xfrm>
            <a:off x="302108" y="5010884"/>
            <a:ext cx="6509498" cy="830281"/>
            <a:chOff x="302108" y="3040547"/>
            <a:chExt cx="6509498" cy="8302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AF054B-A5CE-D9BA-5F12-6A3837F895A4}"/>
                </a:ext>
              </a:extLst>
            </p:cNvPr>
            <p:cNvSpPr txBox="1"/>
            <p:nvPr/>
          </p:nvSpPr>
          <p:spPr>
            <a:xfrm>
              <a:off x="302108" y="3040547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A6D94"/>
                  </a:solidFill>
                  <a:latin typeface="+mn-ea"/>
                </a:rPr>
                <a:t>(3)</a:t>
              </a:r>
              <a:r>
                <a:rPr lang="ko-KR" altLang="en-US" sz="1100" b="1" dirty="0">
                  <a:solidFill>
                    <a:srgbClr val="0A6D94"/>
                  </a:solidFill>
                  <a:latin typeface="+mn-ea"/>
                </a:rPr>
                <a:t> 적을 피뢰침 삼아 번개를 방출하는 무기</a:t>
              </a:r>
              <a:endParaRPr lang="en-US" altLang="ko-KR" sz="1100" b="1" dirty="0">
                <a:solidFill>
                  <a:srgbClr val="0A6D94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131C1F-B915-C83E-7C33-3CA6A83D937B}"/>
                </a:ext>
              </a:extLst>
            </p:cNvPr>
            <p:cNvSpPr txBox="1"/>
            <p:nvPr/>
          </p:nvSpPr>
          <p:spPr>
            <a:xfrm>
              <a:off x="533925" y="3346582"/>
              <a:ext cx="627768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적 대상을 향해 번개가 방출되며 방출된 번개는 적 대상에게 적중 시 주변에 피해를 입히는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무작위의 대상에게 번개가 방출되므로 적이 많은 경우 </a:t>
              </a:r>
              <a:r>
                <a:rPr lang="ko-KR" altLang="en-US" sz="1000" dirty="0" err="1">
                  <a:latin typeface="+mn-ea"/>
                </a:rPr>
                <a:t>피해량이</a:t>
              </a:r>
              <a:r>
                <a:rPr lang="ko-KR" altLang="en-US" sz="1000" dirty="0">
                  <a:latin typeface="+mn-ea"/>
                </a:rPr>
                <a:t> 분산될 확률이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56CDC-04B5-D4E1-07BF-5C8016E4E9ED}"/>
              </a:ext>
            </a:extLst>
          </p:cNvPr>
          <p:cNvGrpSpPr/>
          <p:nvPr/>
        </p:nvGrpSpPr>
        <p:grpSpPr>
          <a:xfrm>
            <a:off x="1779942" y="1074464"/>
            <a:ext cx="3299587" cy="246221"/>
            <a:chOff x="1779942" y="1074464"/>
            <a:chExt cx="3299587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숙련자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2653721" y="1074464"/>
              <a:ext cx="1250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한국의 전통 문화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4130230" y="1074464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무작위 대상</a:t>
              </a:r>
              <a:endParaRPr lang="en-US" altLang="ko-KR" sz="1000" b="1" dirty="0">
                <a:latin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7A3F5F5-37B4-4206-873D-A2A3981B520A}"/>
              </a:ext>
            </a:extLst>
          </p:cNvPr>
          <p:cNvSpPr txBox="1"/>
          <p:nvPr/>
        </p:nvSpPr>
        <p:spPr>
          <a:xfrm>
            <a:off x="558667" y="2128115"/>
            <a:ext cx="6869188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부채는 번개를 다루는 마법 무기이지만 적에게 접근하고 적의 공격을 피해야 온전한 성능을 발휘하는 무기입니다</a:t>
            </a:r>
            <a:r>
              <a:rPr lang="en-US" altLang="ko-KR" sz="1000" dirty="0">
                <a:latin typeface="+mn-ea"/>
              </a:rPr>
              <a:t>.</a:t>
            </a:r>
            <a:endParaRPr lang="en-US" altLang="ko-KR" sz="3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하이 리스크 하이 리턴 형 무기로 게임의 전투 방식에 숙련된 유저에게 추천하는 무기입니다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77134-64D6-C261-9F44-7BA38028767E}"/>
              </a:ext>
            </a:extLst>
          </p:cNvPr>
          <p:cNvSpPr txBox="1"/>
          <p:nvPr/>
        </p:nvSpPr>
        <p:spPr>
          <a:xfrm>
            <a:off x="514733" y="1812509"/>
            <a:ext cx="1650979" cy="290916"/>
          </a:xfrm>
          <a:prstGeom prst="roundRect">
            <a:avLst/>
          </a:prstGeom>
          <a:solidFill>
            <a:srgbClr val="0A6D94"/>
          </a:solidFill>
        </p:spPr>
        <p:txBody>
          <a:bodyPr wrap="none" lIns="108000" tIns="54000" rIns="108000" bIns="54000" rtlCol="0" anchor="ctr" anchorCtr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숙련된 유저를 위한 무기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6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302108" y="1964722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533925" y="2226844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B440A-F4D1-F573-DF16-3682FF7810B7}"/>
              </a:ext>
            </a:extLst>
          </p:cNvPr>
          <p:cNvSpPr txBox="1"/>
          <p:nvPr/>
        </p:nvSpPr>
        <p:spPr>
          <a:xfrm>
            <a:off x="302108" y="3167390"/>
            <a:ext cx="2638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광역 공격 위주의 무기와 함께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89C47-690F-D451-ED4F-36F4DC344ED2}"/>
              </a:ext>
            </a:extLst>
          </p:cNvPr>
          <p:cNvSpPr txBox="1"/>
          <p:nvPr/>
        </p:nvSpPr>
        <p:spPr>
          <a:xfrm>
            <a:off x="533925" y="3429000"/>
            <a:ext cx="7494359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다수의 적과 전투 시 광역 공격 위주의 무기로 약한 몬스터를 우선 처치한 후 부채로 </a:t>
            </a:r>
            <a:r>
              <a:rPr lang="ko-KR" altLang="en-US" sz="1000" dirty="0" err="1">
                <a:latin typeface="+mn-ea"/>
              </a:rPr>
              <a:t>스위칭하면</a:t>
            </a:r>
            <a:r>
              <a:rPr lang="ko-KR" altLang="en-US" sz="1000" dirty="0">
                <a:latin typeface="+mn-ea"/>
              </a:rPr>
              <a:t> 높은 효율을 낼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302108" y="4505530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533925" y="4767140"/>
            <a:ext cx="349326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 스타일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1779942" y="107380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단일 적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6FAA1-0E64-F1AC-72B2-A05B1D83C914}"/>
              </a:ext>
            </a:extLst>
          </p:cNvPr>
          <p:cNvSpPr txBox="1"/>
          <p:nvPr/>
        </p:nvSpPr>
        <p:spPr>
          <a:xfrm>
            <a:off x="2707975" y="1073807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광역 공격 위주의 무기와 조합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55706-B664-C6A7-C74F-AACAC32639A5}"/>
              </a:ext>
            </a:extLst>
          </p:cNvPr>
          <p:cNvSpPr txBox="1"/>
          <p:nvPr/>
        </p:nvSpPr>
        <p:spPr>
          <a:xfrm>
            <a:off x="4924823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빠른 </a:t>
            </a:r>
            <a:r>
              <a:rPr lang="ko-KR" altLang="en-US" sz="1000" b="1" dirty="0" err="1">
                <a:latin typeface="+mn-ea"/>
              </a:rPr>
              <a:t>선후딜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18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285</Words>
  <Application>Microsoft Office PowerPoint</Application>
  <PresentationFormat>와이드스크린</PresentationFormat>
  <Paragraphs>73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13</cp:revision>
  <dcterms:created xsi:type="dcterms:W3CDTF">2024-09-03T06:29:58Z</dcterms:created>
  <dcterms:modified xsi:type="dcterms:W3CDTF">2024-10-07T10:04:20Z</dcterms:modified>
</cp:coreProperties>
</file>