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9" r:id="rId2"/>
    <p:sldId id="267" r:id="rId3"/>
    <p:sldId id="288" r:id="rId4"/>
    <p:sldId id="287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2B"/>
    <a:srgbClr val="676555"/>
    <a:srgbClr val="5B5847"/>
    <a:srgbClr val="464437"/>
    <a:srgbClr val="22211C"/>
    <a:srgbClr val="48443A"/>
    <a:srgbClr val="D1B973"/>
    <a:srgbClr val="C1A255"/>
    <a:srgbClr val="545446"/>
    <a:srgbClr val="31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8" autoAdjust="0"/>
    <p:restoredTop sz="94634" autoAdjust="0"/>
  </p:normalViewPr>
  <p:slideViewPr>
    <p:cSldViewPr snapToGrid="0">
      <p:cViewPr>
        <p:scale>
          <a:sx n="75" d="100"/>
          <a:sy n="75" d="100"/>
        </p:scale>
        <p:origin x="322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08FB-3DDB-4DAD-BDEB-AB123B9F7CC1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72C27-D0A0-472F-B7CB-FAB4645A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7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4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6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38961-A08B-2A90-EC52-E1CD36D47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12FD2-9FFA-AEB1-66C5-7A33ACCA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680CA-CC58-E905-3A2F-847BF5E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EE5-2743-4615-BAAD-BA1738C57346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EA19D-4CD1-BE1F-6B10-C480347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0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02CD-FFC5-E2FF-7662-1E71E1F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A6DA2-C8CB-CDAF-8D88-A030B5E4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69B5A-F63D-5020-B884-BABD5FA70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D3543-5824-B3F0-D68A-0F0CFD3AC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09FED-6121-B472-DA59-F2D723484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7EDFD3-0A2F-FDFE-3904-FD21805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8A0A-5631-425F-970D-62D9E160BB4A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FA465-0879-D4D0-09A4-76194900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3E38E-A997-2FB5-F8B7-9C29C1FA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98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4235-78EE-F236-7EBB-D51E0DD8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60BEE4-190A-B6DE-6E6B-32EFA02B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5F7D-C933-4823-B16C-E8329223FCA2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B7E74-3447-C45C-15D7-FCA433D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957-F472-6E05-4275-EF2D05B1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4CF45-6811-F679-D21D-533632FF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EC7A-CF56-4355-B69C-99E70FFD0594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A36CE2-CD5B-404C-283B-3E9DE4AA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C76D-7826-3F6E-64E0-29AD0A4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F9BF2-B0D6-2052-2949-E6446F7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22E14-3271-0221-48BC-3E366B84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253C5-0B86-1D27-6EAE-1A694078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24DBE-6FF8-86A3-D8EF-043FAF42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2A23-3ACA-4377-BDEC-B489E6A52A6D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86892-FB19-6349-2A78-DD9F98FC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90DD3-E206-3B0B-D9B3-C24F9421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5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A820-FF68-F7A6-D584-603A7B0C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F4078-83FD-DBEA-44BA-3BC6424F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7D528-0A9E-6885-C91E-5E663ADC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28246-EAE9-69AC-0F82-9E7F5EB7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ED2F-EA66-41FD-A40A-834EEC507310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1D313-E4DB-10B3-7A23-F172FF74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12419-2311-07D9-96AA-2BADD0D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2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300CA-396A-50F5-B366-ABD1472D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37396-3D56-D338-134E-ED362D43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3EFA-B46B-CB55-C215-DD8478D5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72D-1AC6-48F8-AF0A-6DFA71752292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1532B-02DB-5C36-4695-3AA9397E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F7E5A-8C82-F630-DF2C-BFCA64C9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83F0E-34E2-5593-DB4A-2D57A522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90A7B-5FB4-FC81-4D47-00310500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31045-A989-12AF-FABC-FA86F4F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C07-8A93-4907-ADFC-E2BFCDD8943C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0062A-577E-A721-59AE-23B33F8C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FD3C4-9DC4-FB7B-B744-9BF59F1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5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D09D1-B7D9-A73D-F113-FA562C09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85A66-D4CF-3284-1E51-1DDFCAC5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0A273-D454-0D58-5D4C-D2B62B7A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42A3-85E8-4FB9-A509-65F17906E306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2072D-F5AE-AB00-C55F-0F1CF144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7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53FE3A-BAED-8A60-28D1-DE930B9B39B7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7075B3-95E9-C424-6086-C226770BE969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FAA5D2-1A9C-4CBF-FCA6-39CDA2789A4C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전회 예시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D997F3-551F-F289-E392-DA97C36DC0D3}"/>
              </a:ext>
            </a:extLst>
          </p:cNvPr>
          <p:cNvSpPr>
            <a:spLocks/>
          </p:cNvSpPr>
          <p:nvPr userDrawn="1"/>
        </p:nvSpPr>
        <p:spPr>
          <a:xfrm>
            <a:off x="0" y="1343770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1" y="1412606"/>
            <a:ext cx="489238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12749C-967D-B4CC-E674-DE6DD9C9455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BB99616-E2D5-EA79-0B8B-02D70FCA2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7C68952-C550-B88A-F20E-B9731688D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3318512-DF33-5A3C-50BD-81218EE7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9B298A8-EB5C-7D81-9730-816EB4AD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576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전회 예시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8B98D1-859B-8B85-2F7A-4E009876DF4B}"/>
              </a:ext>
            </a:extLst>
          </p:cNvPr>
          <p:cNvSpPr>
            <a:spLocks/>
          </p:cNvSpPr>
          <p:nvPr userDrawn="1"/>
        </p:nvSpPr>
        <p:spPr>
          <a:xfrm>
            <a:off x="0" y="187734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8FC96D-E038-9CC2-394C-9141F7B5015D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1806AF4-E63B-7793-2A92-A3E44E534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F895F68-B3F7-AF75-9ED4-8192F5863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1C8CBC-79B7-7FA7-3353-CFAFEB60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BEEAC8-F328-036E-8690-A4320500E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619F37-9E12-DED4-AEC9-4E9001A86C7D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C0862-A466-864D-5EBB-B8C11A4CC55C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78B64-BA6F-DF83-5119-4AE8CFF88530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418328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스템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전회 예시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E597F-DE47-9DF8-0487-A33571F5B9FD}"/>
              </a:ext>
            </a:extLst>
          </p:cNvPr>
          <p:cNvSpPr>
            <a:spLocks/>
          </p:cNvSpPr>
          <p:nvPr userDrawn="1"/>
        </p:nvSpPr>
        <p:spPr>
          <a:xfrm>
            <a:off x="0" y="2376909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552718-5E76-0F37-5BE0-E8900CB9497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D2332C0-405E-C7A2-4108-933BA85FB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C8E603E-C87B-66B8-94B2-7CE1D0097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76CA1E-5F04-5289-11C1-F228E94E6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AB0637-0179-0EE0-0636-6B71872C5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6A801-0800-BC45-5D2E-5D10A7ECDEFC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16D44-6D74-D699-8E41-DDA30F6B829F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504B7-C587-A735-F9EF-9C0A3C28F87A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078892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회예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799066-0B6D-ECC6-5B61-1F20D5A3137F}"/>
              </a:ext>
            </a:extLst>
          </p:cNvPr>
          <p:cNvSpPr>
            <a:spLocks/>
          </p:cNvSpPr>
          <p:nvPr userDrawn="1"/>
        </p:nvSpPr>
        <p:spPr>
          <a:xfrm>
            <a:off x="0" y="290096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전회 예시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0BB7C0-26AD-BBF0-8CE2-605218BD4654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FF09FE3-E9C9-6DE4-D7B4-68EE9F1AF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75E208E-68E8-D1CD-0F8E-483C85C4D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5232A9-032D-6F46-C3B5-89F94F39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853DA31-C890-9EC7-3D1D-F0F8BA1D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DF7FA7-BB61-9B1D-2F30-AAD947B113D9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4E12A-6A9F-4F7C-31E9-9ACF7E421E8D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A6265-D6D0-05A4-389E-8C82551CAA4A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4144626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선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69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전회 예시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56A3D8-76BD-6FED-E3EC-D00B79185253}"/>
              </a:ext>
            </a:extLst>
          </p:cNvPr>
          <p:cNvSpPr>
            <a:spLocks/>
          </p:cNvSpPr>
          <p:nvPr userDrawn="1"/>
        </p:nvSpPr>
        <p:spPr>
          <a:xfrm>
            <a:off x="0" y="3457533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78709D-62FB-F0D3-2F7B-570C618EE5DB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2BAE24E-8742-EB17-A59B-A17C3CB7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818AA-BDDF-C550-2D4B-B46BA5D8B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5ACF41B-4D3A-FF45-6FB5-6523798E4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4C925-F110-EC7D-7DE6-31CD2F2B0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F0BF01-37D3-BF94-CF40-4B3050A42BC2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A8AF2-66D7-1306-18AA-8EA583899316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9481C-9C7B-3B06-5FC1-47B81599A36C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2199156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C9C82-744B-BD84-72C0-8E6E5720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6D3D0-9CF3-2EDB-7C8B-033F6B51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C6652-30F5-AA77-53BA-94C2F260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BEF-3A66-4EDA-82FD-36CD13E39C1E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EEF59-A583-E070-8A00-436A1211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DF60C13-7099-FBE7-3092-98801AC6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169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1823-640F-6EB5-CB57-CE4C1E2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B4157-2747-AEC2-886B-03B8C78D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B76D2-0513-79B3-71ED-3D687672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70596-5114-61B6-35DE-495189E6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3179-E8A8-4EAA-8BCC-23E75FA148A0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3551B-F80F-C999-F22C-59FF4E86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5DFAA4A-0553-66E7-9C06-BD791AC60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5718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707B6C-2D02-BF72-6EA1-1A95750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32B8B-B287-22F6-B03D-FB8C8854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6E1C4-1BA2-393B-9908-ECA11F92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0F441-5CE1-4B59-8EBB-432B3AF1BE37}" type="datetime1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02DF7-C29B-7B3F-16D9-DF37149CE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8946B7F-AF2D-0B7E-DD16-2CD7D9BD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53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3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구름, 페인팅, 안개, 경치이(가) 표시된 사진&#10;&#10;자동 생성된 설명">
            <a:extLst>
              <a:ext uri="{FF2B5EF4-FFF2-40B4-BE49-F238E27FC236}">
                <a16:creationId xmlns:a16="http://schemas.microsoft.com/office/drawing/2014/main" id="{C53E3A68-04D0-BB3E-ECE3-9A4B05F1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60793-D131-395B-C199-8C43087D8353}"/>
              </a:ext>
            </a:extLst>
          </p:cNvPr>
          <p:cNvSpPr txBox="1"/>
          <p:nvPr/>
        </p:nvSpPr>
        <p:spPr>
          <a:xfrm>
            <a:off x="4065637" y="2723748"/>
            <a:ext cx="4060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역기획서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4C4C6-7A6A-0627-11B1-1388C81BFBAE}"/>
              </a:ext>
            </a:extLst>
          </p:cNvPr>
          <p:cNvSpPr txBox="1"/>
          <p:nvPr/>
        </p:nvSpPr>
        <p:spPr>
          <a:xfrm>
            <a:off x="4285890" y="6117023"/>
            <a:ext cx="3620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</a:rPr>
              <a:t> 2024 Nexon tutorial / Hong Jin Sun</a:t>
            </a:r>
            <a:endParaRPr lang="ko-KR" altLang="en-US" sz="14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inzel" panose="00000500000000000000" pitchFamily="50" charset="0"/>
            </a:endParaRPr>
          </a:p>
        </p:txBody>
      </p:sp>
      <p:pic>
        <p:nvPicPr>
          <p:cNvPr id="9" name="그림 8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571D97DB-7F2B-8EED-C1B5-AA438CDC0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488437"/>
            <a:ext cx="7886700" cy="1200150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571423A-97A2-5B90-D5BA-82BE04068502}"/>
              </a:ext>
            </a:extLst>
          </p:cNvPr>
          <p:cNvGrpSpPr/>
          <p:nvPr/>
        </p:nvGrpSpPr>
        <p:grpSpPr>
          <a:xfrm>
            <a:off x="4045177" y="4323847"/>
            <a:ext cx="4101646" cy="513993"/>
            <a:chOff x="4045177" y="4323847"/>
            <a:chExt cx="4101646" cy="51399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4761C06-5877-963F-B83C-D66F02E6A38A}"/>
                </a:ext>
              </a:extLst>
            </p:cNvPr>
            <p:cNvSpPr/>
            <p:nvPr/>
          </p:nvSpPr>
          <p:spPr>
            <a:xfrm>
              <a:off x="4045177" y="4323847"/>
              <a:ext cx="4101646" cy="513993"/>
            </a:xfrm>
            <a:prstGeom prst="ellipse">
              <a:avLst/>
            </a:prstGeom>
            <a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E59559-1300-2498-3B4A-0C4934036654}"/>
                </a:ext>
              </a:extLst>
            </p:cNvPr>
            <p:cNvSpPr txBox="1"/>
            <p:nvPr/>
          </p:nvSpPr>
          <p:spPr>
            <a:xfrm>
              <a:off x="4933919" y="4373027"/>
              <a:ext cx="232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inzel" panose="00000500000000000000" pitchFamily="50" charset="0"/>
                  <a:ea typeface="OptimusPrinceps" panose="02000605060000020004" pitchFamily="2" charset="-127"/>
                </a:rPr>
                <a:t>Press Any Button</a:t>
              </a:r>
              <a:endParaRPr lang="ko-KR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  <a:ea typeface="OptimusPrinceps" panose="0200060506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28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어둠, 밤이(가) 표시된 사진&#10;&#10;자동 생성된 설명">
            <a:extLst>
              <a:ext uri="{FF2B5EF4-FFF2-40B4-BE49-F238E27FC236}">
                <a16:creationId xmlns:a16="http://schemas.microsoft.com/office/drawing/2014/main" id="{96E5BF46-CAB5-B761-F857-70842B94FF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7" t="6583" r="26748" b="6362"/>
          <a:stretch/>
        </p:blipFill>
        <p:spPr>
          <a:xfrm>
            <a:off x="6096000" y="701425"/>
            <a:ext cx="5461352" cy="59648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1E40F9-1C2D-34A7-10B5-F878AF99E4B9}"/>
              </a:ext>
            </a:extLst>
          </p:cNvPr>
          <p:cNvSpPr txBox="1"/>
          <p:nvPr/>
        </p:nvSpPr>
        <p:spPr>
          <a:xfrm>
            <a:off x="1417782" y="829038"/>
            <a:ext cx="2997200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800" b="1" dirty="0">
                <a:ln>
                  <a:solidFill>
                    <a:srgbClr val="D1B973"/>
                  </a:solidFill>
                </a:ln>
                <a:gradFill>
                  <a:gsLst>
                    <a:gs pos="20000">
                      <a:srgbClr val="E8DFC2">
                        <a:lumMod val="98000"/>
                        <a:lumOff val="2000"/>
                      </a:srgbClr>
                    </a:gs>
                    <a:gs pos="2000">
                      <a:srgbClr val="F2EDDE"/>
                    </a:gs>
                    <a:gs pos="60000">
                      <a:srgbClr val="D1B973"/>
                    </a:gs>
                    <a:gs pos="40000">
                      <a:srgbClr val="E6D9B4"/>
                    </a:gs>
                    <a:gs pos="76000">
                      <a:srgbClr val="D1B973"/>
                    </a:gs>
                    <a:gs pos="100000">
                      <a:srgbClr val="E6D9B4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INDEX</a:t>
            </a:r>
            <a:endParaRPr lang="ko-KR" altLang="en-US" sz="6800" b="1" dirty="0">
              <a:ln>
                <a:solidFill>
                  <a:srgbClr val="D1B973"/>
                </a:solidFill>
              </a:ln>
              <a:gradFill>
                <a:gsLst>
                  <a:gs pos="20000">
                    <a:srgbClr val="E8DFC2">
                      <a:lumMod val="98000"/>
                      <a:lumOff val="2000"/>
                    </a:srgbClr>
                  </a:gs>
                  <a:gs pos="2000">
                    <a:srgbClr val="F2EDDE"/>
                  </a:gs>
                  <a:gs pos="60000">
                    <a:srgbClr val="D1B973"/>
                  </a:gs>
                  <a:gs pos="40000">
                    <a:srgbClr val="E6D9B4"/>
                  </a:gs>
                  <a:gs pos="76000">
                    <a:srgbClr val="D1B973"/>
                  </a:gs>
                  <a:gs pos="100000">
                    <a:srgbClr val="E6D9B4"/>
                  </a:gs>
                </a:gsLst>
                <a:path path="circle">
                  <a:fillToRect l="50000" t="50000" r="50000" b="50000"/>
                </a:path>
              </a:gradFill>
              <a:effectLst>
                <a:glow rad="635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DB2820-4A4C-54B4-AF0A-55E5617FC368}"/>
              </a:ext>
            </a:extLst>
          </p:cNvPr>
          <p:cNvGrpSpPr/>
          <p:nvPr/>
        </p:nvGrpSpPr>
        <p:grpSpPr>
          <a:xfrm>
            <a:off x="2000105" y="2592890"/>
            <a:ext cx="1590499" cy="3163543"/>
            <a:chOff x="5179726" y="3174787"/>
            <a:chExt cx="1590499" cy="31635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A7554A-FA64-F1C3-C7AB-E739657CD663}"/>
                </a:ext>
              </a:extLst>
            </p:cNvPr>
            <p:cNvSpPr txBox="1"/>
            <p:nvPr/>
          </p:nvSpPr>
          <p:spPr>
            <a:xfrm>
              <a:off x="5179726" y="4556503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3.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시스템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44362-EC0C-F37B-E238-66905C9A505E}"/>
                </a:ext>
              </a:extLst>
            </p:cNvPr>
            <p:cNvSpPr txBox="1"/>
            <p:nvPr/>
          </p:nvSpPr>
          <p:spPr>
            <a:xfrm>
              <a:off x="5192549" y="5247361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4.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전회 예시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1460A9-1988-7044-658B-4C4ABAD8E528}"/>
                </a:ext>
              </a:extLst>
            </p:cNvPr>
            <p:cNvSpPr txBox="1"/>
            <p:nvPr/>
          </p:nvSpPr>
          <p:spPr>
            <a:xfrm>
              <a:off x="5179726" y="3865645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2.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컨텐츠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5220602" y="3174787"/>
              <a:ext cx="1002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1.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개요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E4A983-0CD9-F614-C8AA-DE6D1AA64196}"/>
                </a:ext>
              </a:extLst>
            </p:cNvPr>
            <p:cNvSpPr txBox="1"/>
            <p:nvPr/>
          </p:nvSpPr>
          <p:spPr>
            <a:xfrm>
              <a:off x="5192549" y="5938220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5.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개선 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53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D289AE-0582-ACB5-D7DF-D047A295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3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F2CC47-802D-204A-0C3A-FDC2C897CF32}"/>
              </a:ext>
            </a:extLst>
          </p:cNvPr>
          <p:cNvGrpSpPr/>
          <p:nvPr/>
        </p:nvGrpSpPr>
        <p:grpSpPr>
          <a:xfrm>
            <a:off x="1704516" y="219855"/>
            <a:ext cx="10487484" cy="392234"/>
            <a:chOff x="1704516" y="219855"/>
            <a:chExt cx="10487484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442B5F-0C67-0392-9941-4E47F3013860}"/>
                </a:ext>
              </a:extLst>
            </p:cNvPr>
            <p:cNvGrpSpPr/>
            <p:nvPr/>
          </p:nvGrpSpPr>
          <p:grpSpPr>
            <a:xfrm>
              <a:off x="1704516" y="219855"/>
              <a:ext cx="10487484" cy="392234"/>
              <a:chOff x="1704516" y="219855"/>
              <a:chExt cx="10487484" cy="39223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8E75AE0-0CC8-DDFD-A838-2520BF641D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04516" y="219855"/>
                <a:ext cx="10487484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23C8A04-CEC4-1D92-9982-792BC1C41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916" y="588667"/>
                <a:ext cx="9829562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655D1D-E793-35FA-6F39-9F5166483300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기획 의도</a:t>
              </a:r>
            </a:p>
          </p:txBody>
        </p:sp>
      </p:grpSp>
      <p:sp>
        <p:nvSpPr>
          <p:cNvPr id="54" name="페이지 표시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>
            <a:spLocks/>
          </p:cNvSpPr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734103-FEBB-0560-013E-3922ED28C3F9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A75A8-9B50-D515-943E-E88C9F08AC63}"/>
              </a:ext>
            </a:extLst>
          </p:cNvPr>
          <p:cNvSpPr txBox="1"/>
          <p:nvPr/>
        </p:nvSpPr>
        <p:spPr>
          <a:xfrm>
            <a:off x="2205525" y="1454419"/>
            <a:ext cx="48365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전회를 무기에 부여하여 유저 스스로 난이도를 조절할 수 있습니다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소울라이크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장르에 익숙하지 않은 유저도 게임에 도전할 수 있는 기회를 제공합니다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92391C-5AC7-C61D-0F9D-2A2304AD77C0}"/>
              </a:ext>
            </a:extLst>
          </p:cNvPr>
          <p:cNvGrpSpPr/>
          <p:nvPr/>
        </p:nvGrpSpPr>
        <p:grpSpPr>
          <a:xfrm>
            <a:off x="1992916" y="954061"/>
            <a:ext cx="2831662" cy="367200"/>
            <a:chOff x="2500453" y="1274905"/>
            <a:chExt cx="2831662" cy="367200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DA3BEAF4-A60B-29E4-87C1-34BA3D3B0E88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23" t="43581" r="59826" b="39566"/>
            <a:stretch/>
          </p:blipFill>
          <p:spPr bwMode="auto">
            <a:xfrm>
              <a:off x="2500453" y="1274905"/>
              <a:ext cx="36000" cy="36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9B671DA-6498-E320-D3A5-36406F2A7B24}"/>
                </a:ext>
              </a:extLst>
            </p:cNvPr>
            <p:cNvGrpSpPr/>
            <p:nvPr/>
          </p:nvGrpSpPr>
          <p:grpSpPr>
            <a:xfrm>
              <a:off x="2536453" y="1287843"/>
              <a:ext cx="2795662" cy="343894"/>
              <a:chOff x="4774676" y="2919518"/>
              <a:chExt cx="2734338" cy="33635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519EAAF-B4AD-75B0-3473-EE4981831C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74676" y="2919518"/>
                <a:ext cx="2734338" cy="336351"/>
              </a:xfrm>
              <a:prstGeom prst="rect">
                <a:avLst/>
              </a:prstGeom>
              <a:gradFill flip="none" rotWithShape="1">
                <a:gsLst>
                  <a:gs pos="59000">
                    <a:srgbClr val="1A1810">
                      <a:alpha val="70000"/>
                    </a:srgbClr>
                  </a:gs>
                  <a:gs pos="3000">
                    <a:srgbClr val="1A1810">
                      <a:alpha val="90000"/>
                    </a:srgbClr>
                  </a:gs>
                  <a:gs pos="100000">
                    <a:srgbClr val="1A181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0516C1D-3C14-D3A7-FE1A-5A2935B5C2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676" y="3255869"/>
                <a:ext cx="273433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3332B"/>
                    </a:gs>
                    <a:gs pos="31000">
                      <a:srgbClr val="33332B">
                        <a:alpha val="70000"/>
                      </a:srgbClr>
                    </a:gs>
                    <a:gs pos="54000">
                      <a:srgbClr val="33332B">
                        <a:alpha val="30000"/>
                      </a:srgbClr>
                    </a:gs>
                    <a:gs pos="100000">
                      <a:srgbClr val="33332B">
                        <a:alpha val="0"/>
                      </a:srgbClr>
                    </a:gs>
                  </a:gsLst>
                  <a:lin ang="10800000" scaled="1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671B640-0CAE-C2E7-7C7A-9005BD94F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676" y="2919518"/>
                <a:ext cx="273433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3332B"/>
                    </a:gs>
                    <a:gs pos="31000">
                      <a:srgbClr val="33332B">
                        <a:alpha val="70000"/>
                      </a:srgbClr>
                    </a:gs>
                    <a:gs pos="54000">
                      <a:srgbClr val="33332B">
                        <a:alpha val="30000"/>
                      </a:srgbClr>
                    </a:gs>
                    <a:gs pos="100000">
                      <a:srgbClr val="33332B">
                        <a:alpha val="0"/>
                      </a:srgbClr>
                    </a:gs>
                  </a:gsLst>
                  <a:lin ang="10800000" scaled="1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5E6199-86F4-44D4-7A4C-57897DFFEEC3}"/>
                </a:ext>
              </a:extLst>
            </p:cNvPr>
            <p:cNvSpPr txBox="1"/>
            <p:nvPr/>
          </p:nvSpPr>
          <p:spPr>
            <a:xfrm>
              <a:off x="2554184" y="132898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난이도 조절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50E3445-B541-7EE4-6FCB-EAD37CD51B2C}"/>
              </a:ext>
            </a:extLst>
          </p:cNvPr>
          <p:cNvSpPr txBox="1"/>
          <p:nvPr/>
        </p:nvSpPr>
        <p:spPr>
          <a:xfrm>
            <a:off x="2205525" y="3057638"/>
            <a:ext cx="47516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유저는 무기와 전회의 조합을 통해 자신에게 맞는 전투 방식을 선택할 수 있습니다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조합을 실험하는 즐거움을 제공하며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반복 플레이의 지루함을 덜어줍니다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544E296-67CC-AC03-BC7F-4315731E43F1}"/>
              </a:ext>
            </a:extLst>
          </p:cNvPr>
          <p:cNvGrpSpPr/>
          <p:nvPr/>
        </p:nvGrpSpPr>
        <p:grpSpPr>
          <a:xfrm>
            <a:off x="1992916" y="2579169"/>
            <a:ext cx="2831662" cy="367200"/>
            <a:chOff x="2500453" y="1274905"/>
            <a:chExt cx="2831662" cy="367200"/>
          </a:xfrm>
        </p:grpSpPr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D5C1D580-AD3E-4CB4-94C2-BF3DFAE179E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23" t="43581" r="59826" b="39566"/>
            <a:stretch/>
          </p:blipFill>
          <p:spPr bwMode="auto">
            <a:xfrm>
              <a:off x="2500453" y="1274905"/>
              <a:ext cx="36000" cy="36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8E476F4B-E0EA-EC9F-1EAB-2F5140C4DEF5}"/>
                </a:ext>
              </a:extLst>
            </p:cNvPr>
            <p:cNvGrpSpPr/>
            <p:nvPr/>
          </p:nvGrpSpPr>
          <p:grpSpPr>
            <a:xfrm>
              <a:off x="2536453" y="1287843"/>
              <a:ext cx="2795662" cy="343894"/>
              <a:chOff x="4774676" y="2919518"/>
              <a:chExt cx="2734338" cy="33635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F307547-FF07-5118-3657-E01557EB62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74676" y="2919518"/>
                <a:ext cx="2734338" cy="336351"/>
              </a:xfrm>
              <a:prstGeom prst="rect">
                <a:avLst/>
              </a:prstGeom>
              <a:gradFill flip="none" rotWithShape="1">
                <a:gsLst>
                  <a:gs pos="59000">
                    <a:srgbClr val="1A1810">
                      <a:alpha val="70000"/>
                    </a:srgbClr>
                  </a:gs>
                  <a:gs pos="3000">
                    <a:srgbClr val="1A1810">
                      <a:alpha val="90000"/>
                    </a:srgbClr>
                  </a:gs>
                  <a:gs pos="100000">
                    <a:srgbClr val="1A181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4112FAE-1654-70C4-35B3-5611459585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676" y="3255869"/>
                <a:ext cx="273433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3332B"/>
                    </a:gs>
                    <a:gs pos="31000">
                      <a:srgbClr val="33332B">
                        <a:alpha val="70000"/>
                      </a:srgbClr>
                    </a:gs>
                    <a:gs pos="54000">
                      <a:srgbClr val="33332B">
                        <a:alpha val="30000"/>
                      </a:srgbClr>
                    </a:gs>
                    <a:gs pos="100000">
                      <a:srgbClr val="33332B">
                        <a:alpha val="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2155266F-A7A3-A660-CC13-1D9AFA554A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676" y="2919518"/>
                <a:ext cx="273433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3332B"/>
                    </a:gs>
                    <a:gs pos="31000">
                      <a:srgbClr val="33332B">
                        <a:alpha val="70000"/>
                      </a:srgbClr>
                    </a:gs>
                    <a:gs pos="54000">
                      <a:srgbClr val="33332B">
                        <a:alpha val="30000"/>
                      </a:srgbClr>
                    </a:gs>
                    <a:gs pos="100000">
                      <a:srgbClr val="33332B">
                        <a:alpha val="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382A8EB-2682-9DF2-F893-04CC0977201F}"/>
                </a:ext>
              </a:extLst>
            </p:cNvPr>
            <p:cNvSpPr txBox="1"/>
            <p:nvPr/>
          </p:nvSpPr>
          <p:spPr>
            <a:xfrm>
              <a:off x="2554184" y="1328985"/>
              <a:ext cx="8899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다양한 조합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AE4ED9F-08AD-89E5-9B7D-C0F7BA92FD38}"/>
              </a:ext>
            </a:extLst>
          </p:cNvPr>
          <p:cNvGrpSpPr/>
          <p:nvPr/>
        </p:nvGrpSpPr>
        <p:grpSpPr>
          <a:xfrm>
            <a:off x="1992916" y="4181500"/>
            <a:ext cx="2831662" cy="367200"/>
            <a:chOff x="2500453" y="1274905"/>
            <a:chExt cx="2831662" cy="367200"/>
          </a:xfrm>
        </p:grpSpPr>
        <p:pic>
          <p:nvPicPr>
            <p:cNvPr id="47" name="Picture 4">
              <a:extLst>
                <a:ext uri="{FF2B5EF4-FFF2-40B4-BE49-F238E27FC236}">
                  <a16:creationId xmlns:a16="http://schemas.microsoft.com/office/drawing/2014/main" id="{849318A8-B8E3-0B26-EAC4-0A5B1C865085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23" t="43581" r="59826" b="39566"/>
            <a:stretch/>
          </p:blipFill>
          <p:spPr bwMode="auto">
            <a:xfrm>
              <a:off x="2500453" y="1274905"/>
              <a:ext cx="36000" cy="36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D7E46BAC-6919-A0B1-7B5F-9094A9897FDD}"/>
                </a:ext>
              </a:extLst>
            </p:cNvPr>
            <p:cNvGrpSpPr/>
            <p:nvPr/>
          </p:nvGrpSpPr>
          <p:grpSpPr>
            <a:xfrm>
              <a:off x="2536453" y="1287843"/>
              <a:ext cx="2795662" cy="343894"/>
              <a:chOff x="4774676" y="2919518"/>
              <a:chExt cx="2734338" cy="33635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7C449E1-25F5-B651-4A96-80B5451C62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74676" y="2919518"/>
                <a:ext cx="2734338" cy="336351"/>
              </a:xfrm>
              <a:prstGeom prst="rect">
                <a:avLst/>
              </a:prstGeom>
              <a:gradFill flip="none" rotWithShape="1">
                <a:gsLst>
                  <a:gs pos="59000">
                    <a:srgbClr val="1A1810">
                      <a:alpha val="70000"/>
                    </a:srgbClr>
                  </a:gs>
                  <a:gs pos="3000">
                    <a:srgbClr val="1A1810">
                      <a:alpha val="90000"/>
                    </a:srgbClr>
                  </a:gs>
                  <a:gs pos="100000">
                    <a:srgbClr val="1A181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C742542D-77ED-A242-2941-CBA9190C15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676" y="3255869"/>
                <a:ext cx="273433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3332B"/>
                    </a:gs>
                    <a:gs pos="31000">
                      <a:srgbClr val="33332B">
                        <a:alpha val="70000"/>
                      </a:srgbClr>
                    </a:gs>
                    <a:gs pos="54000">
                      <a:srgbClr val="33332B">
                        <a:alpha val="30000"/>
                      </a:srgbClr>
                    </a:gs>
                    <a:gs pos="100000">
                      <a:srgbClr val="33332B">
                        <a:alpha val="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DB72299A-469B-63E2-35CF-8373857FF1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676" y="2919518"/>
                <a:ext cx="273433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3332B"/>
                    </a:gs>
                    <a:gs pos="31000">
                      <a:srgbClr val="33332B">
                        <a:alpha val="70000"/>
                      </a:srgbClr>
                    </a:gs>
                    <a:gs pos="54000">
                      <a:srgbClr val="33332B">
                        <a:alpha val="30000"/>
                      </a:srgbClr>
                    </a:gs>
                    <a:gs pos="100000">
                      <a:srgbClr val="33332B">
                        <a:alpha val="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D1AFA0-4B4B-39B0-56FF-2BFE96F664F7}"/>
                </a:ext>
              </a:extLst>
            </p:cNvPr>
            <p:cNvSpPr txBox="1"/>
            <p:nvPr/>
          </p:nvSpPr>
          <p:spPr>
            <a:xfrm>
              <a:off x="2554184" y="1328985"/>
              <a:ext cx="10631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수집 욕구 자극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774E442-180B-F9A9-1092-B296988D9ED1}"/>
              </a:ext>
            </a:extLst>
          </p:cNvPr>
          <p:cNvSpPr txBox="1"/>
          <p:nvPr/>
        </p:nvSpPr>
        <p:spPr>
          <a:xfrm>
            <a:off x="2205525" y="4659969"/>
            <a:ext cx="5868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무기는 고정된 전투 기술이 있어 무기에 전회를 부여할 수 없습니다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무기의 특별함과 희귀성을 강조하여 수집 욕구를 자극하고 획득 시 얻는 성취감과 만족감을 높여줍니다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48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55D072-7BC0-EC79-23C1-76878716A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4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093D60-95F6-9C97-0D3B-BE7E7744CCE6}"/>
              </a:ext>
            </a:extLst>
          </p:cNvPr>
          <p:cNvGrpSpPr/>
          <p:nvPr/>
        </p:nvGrpSpPr>
        <p:grpSpPr>
          <a:xfrm>
            <a:off x="1704516" y="219855"/>
            <a:ext cx="10487484" cy="392234"/>
            <a:chOff x="1704516" y="219855"/>
            <a:chExt cx="10487484" cy="39223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7BCCB7-3D64-5691-C894-4060621254EA}"/>
                </a:ext>
              </a:extLst>
            </p:cNvPr>
            <p:cNvGrpSpPr/>
            <p:nvPr/>
          </p:nvGrpSpPr>
          <p:grpSpPr>
            <a:xfrm>
              <a:off x="1704516" y="219855"/>
              <a:ext cx="10487484" cy="392234"/>
              <a:chOff x="1704516" y="219855"/>
              <a:chExt cx="10487484" cy="39223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3ADFC2C-9F49-B1E1-D9D4-DDF40FB66B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04516" y="219855"/>
                <a:ext cx="10487484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ED1CD8F-0B26-E1E4-0A38-5716F5461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916" y="588667"/>
                <a:ext cx="9829562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14CCAE-3FA1-FCE2-B0A7-C03BACD1935E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141659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‘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’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소개</a:t>
              </a:r>
            </a:p>
          </p:txBody>
        </p:sp>
      </p:grpSp>
      <p:sp>
        <p:nvSpPr>
          <p:cNvPr id="3" name="페이지 표시">
            <a:extLst>
              <a:ext uri="{FF2B5EF4-FFF2-40B4-BE49-F238E27FC236}">
                <a16:creationId xmlns:a16="http://schemas.microsoft.com/office/drawing/2014/main" id="{FCBE32C8-BA7C-5DF2-7EAA-BEB2A73509C2}"/>
              </a:ext>
            </a:extLst>
          </p:cNvPr>
          <p:cNvSpPr txBox="1">
            <a:spLocks/>
          </p:cNvSpPr>
          <p:nvPr/>
        </p:nvSpPr>
        <p:spPr>
          <a:xfrm>
            <a:off x="10438110" y="6696766"/>
            <a:ext cx="88004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– ‘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전회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’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소개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ADB631-825C-F045-2254-9A9FFF2E61C7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47FFD3E-E89D-6F0B-13FD-B8C0D5357208}"/>
              </a:ext>
            </a:extLst>
          </p:cNvPr>
          <p:cNvGrpSpPr/>
          <p:nvPr/>
        </p:nvGrpSpPr>
        <p:grpSpPr>
          <a:xfrm>
            <a:off x="1992916" y="954061"/>
            <a:ext cx="2831662" cy="367200"/>
            <a:chOff x="2500453" y="1274905"/>
            <a:chExt cx="2831662" cy="367200"/>
          </a:xfrm>
        </p:grpSpPr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6C4CF741-1C9F-37AE-4554-0FCA785B1DAF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23" t="43581" r="59826" b="39566"/>
            <a:stretch/>
          </p:blipFill>
          <p:spPr bwMode="auto">
            <a:xfrm>
              <a:off x="2500453" y="1274905"/>
              <a:ext cx="36000" cy="36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E2D85DA-EA92-51BE-FA74-4EE16C624B74}"/>
                </a:ext>
              </a:extLst>
            </p:cNvPr>
            <p:cNvGrpSpPr/>
            <p:nvPr/>
          </p:nvGrpSpPr>
          <p:grpSpPr>
            <a:xfrm>
              <a:off x="2536453" y="1287843"/>
              <a:ext cx="2795662" cy="343894"/>
              <a:chOff x="4774676" y="2919518"/>
              <a:chExt cx="2734338" cy="33635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19BB2CE0-F9D4-FA1A-83B2-C82ACA17D4F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74676" y="2919518"/>
                <a:ext cx="2734338" cy="336351"/>
              </a:xfrm>
              <a:prstGeom prst="rect">
                <a:avLst/>
              </a:prstGeom>
              <a:gradFill flip="none" rotWithShape="1">
                <a:gsLst>
                  <a:gs pos="59000">
                    <a:srgbClr val="1A1810">
                      <a:alpha val="70000"/>
                    </a:srgbClr>
                  </a:gs>
                  <a:gs pos="3000">
                    <a:srgbClr val="1A1810">
                      <a:alpha val="90000"/>
                    </a:srgbClr>
                  </a:gs>
                  <a:gs pos="100000">
                    <a:srgbClr val="1A181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2C923CBD-D1EB-BCAF-2E31-CB9E66F78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676" y="3255869"/>
                <a:ext cx="273433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3332B"/>
                    </a:gs>
                    <a:gs pos="31000">
                      <a:srgbClr val="33332B">
                        <a:alpha val="70000"/>
                      </a:srgbClr>
                    </a:gs>
                    <a:gs pos="54000">
                      <a:srgbClr val="33332B">
                        <a:alpha val="30000"/>
                      </a:srgbClr>
                    </a:gs>
                    <a:gs pos="100000">
                      <a:srgbClr val="33332B">
                        <a:alpha val="0"/>
                      </a:srgbClr>
                    </a:gs>
                  </a:gsLst>
                  <a:lin ang="10800000" scaled="1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8DF4B55E-3568-84EB-B5D5-E8595BD56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676" y="2919518"/>
                <a:ext cx="273433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3332B"/>
                    </a:gs>
                    <a:gs pos="31000">
                      <a:srgbClr val="33332B">
                        <a:alpha val="70000"/>
                      </a:srgbClr>
                    </a:gs>
                    <a:gs pos="54000">
                      <a:srgbClr val="33332B">
                        <a:alpha val="30000"/>
                      </a:srgbClr>
                    </a:gs>
                    <a:gs pos="100000">
                      <a:srgbClr val="33332B">
                        <a:alpha val="0"/>
                      </a:srgbClr>
                    </a:gs>
                  </a:gsLst>
                  <a:lin ang="10800000" scaled="1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CC5734-E9E5-9B5F-0C78-B474FAB53301}"/>
                </a:ext>
              </a:extLst>
            </p:cNvPr>
            <p:cNvSpPr txBox="1"/>
            <p:nvPr/>
          </p:nvSpPr>
          <p:spPr>
            <a:xfrm>
              <a:off x="2554184" y="1328985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단어의 뜻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312A4AB-749F-0625-1E9D-8663E0614CD8}"/>
              </a:ext>
            </a:extLst>
          </p:cNvPr>
          <p:cNvGrpSpPr/>
          <p:nvPr/>
        </p:nvGrpSpPr>
        <p:grpSpPr>
          <a:xfrm>
            <a:off x="2046647" y="1478879"/>
            <a:ext cx="5346110" cy="524188"/>
            <a:chOff x="2218168" y="1478879"/>
            <a:chExt cx="5346110" cy="5241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EDE4F6-7C0B-8FBF-09C2-E400C57E9041}"/>
                </a:ext>
              </a:extLst>
            </p:cNvPr>
            <p:cNvSpPr txBox="1"/>
            <p:nvPr/>
          </p:nvSpPr>
          <p:spPr>
            <a:xfrm>
              <a:off x="3844990" y="1602700"/>
              <a:ext cx="3719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: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전회는 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전쟁의 재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라는 뜻으로 영어로는 </a:t>
              </a:r>
              <a:r>
                <a:rPr lang="en-US" altLang="ko-KR" sz="10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Ashes Of War’ </a:t>
              </a:r>
              <a:r>
                <a:rPr lang="ko-KR" altLang="en-US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입니다</a:t>
              </a:r>
              <a:r>
                <a:rPr lang="en-US" altLang="ko-KR" sz="10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855795D-BB07-50D5-DF98-E5022039B450}"/>
                </a:ext>
              </a:extLst>
            </p:cNvPr>
            <p:cNvGrpSpPr/>
            <p:nvPr/>
          </p:nvGrpSpPr>
          <p:grpSpPr>
            <a:xfrm>
              <a:off x="2218168" y="1478879"/>
              <a:ext cx="1562298" cy="524188"/>
              <a:chOff x="2218168" y="1511334"/>
              <a:chExt cx="1562298" cy="524188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9FCCAD22-BB3A-7943-E696-7A6224ED4131}"/>
                  </a:ext>
                </a:extLst>
              </p:cNvPr>
              <p:cNvGrpSpPr/>
              <p:nvPr/>
            </p:nvGrpSpPr>
            <p:grpSpPr>
              <a:xfrm>
                <a:off x="3257566" y="1511334"/>
                <a:ext cx="522900" cy="524188"/>
                <a:chOff x="3257566" y="1511334"/>
                <a:chExt cx="522900" cy="524188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F91A618-87A0-7C27-4B26-9AF54309C9D7}"/>
                    </a:ext>
                  </a:extLst>
                </p:cNvPr>
                <p:cNvSpPr txBox="1"/>
                <p:nvPr/>
              </p:nvSpPr>
              <p:spPr>
                <a:xfrm>
                  <a:off x="3330503" y="1511334"/>
                  <a:ext cx="3770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灰</a:t>
                  </a:r>
                  <a:endParaRPr lang="en-US" altLang="ko-KR" sz="16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00CC2B1-070A-4BEA-E96B-FB3185B95CEC}"/>
                    </a:ext>
                  </a:extLst>
                </p:cNvPr>
                <p:cNvSpPr txBox="1"/>
                <p:nvPr/>
              </p:nvSpPr>
              <p:spPr>
                <a:xfrm>
                  <a:off x="3257566" y="1789301"/>
                  <a:ext cx="52290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재 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‘</a:t>
                  </a:r>
                  <a:r>
                    <a:rPr lang="ko-KR" altLang="en-US" sz="10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회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’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BB9D5E48-1D18-DB87-9C9A-5539C7D3429E}"/>
                  </a:ext>
                </a:extLst>
              </p:cNvPr>
              <p:cNvGrpSpPr/>
              <p:nvPr/>
            </p:nvGrpSpPr>
            <p:grpSpPr>
              <a:xfrm>
                <a:off x="2218168" y="1511334"/>
                <a:ext cx="643125" cy="524188"/>
                <a:chOff x="2218168" y="1511334"/>
                <a:chExt cx="643125" cy="524188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209C594-6FA6-BB46-50E7-30BE71154C0C}"/>
                    </a:ext>
                  </a:extLst>
                </p:cNvPr>
                <p:cNvSpPr txBox="1"/>
                <p:nvPr/>
              </p:nvSpPr>
              <p:spPr>
                <a:xfrm>
                  <a:off x="2351217" y="1511334"/>
                  <a:ext cx="3770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6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戰</a:t>
                  </a:r>
                  <a:endParaRPr lang="en-US" altLang="ko-KR" sz="16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88E6938-1A75-331B-1A7E-65410361B8C2}"/>
                    </a:ext>
                  </a:extLst>
                </p:cNvPr>
                <p:cNvSpPr txBox="1"/>
                <p:nvPr/>
              </p:nvSpPr>
              <p:spPr>
                <a:xfrm>
                  <a:off x="2218168" y="1789301"/>
                  <a:ext cx="64312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싸움 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‘</a:t>
                  </a:r>
                  <a:r>
                    <a:rPr lang="ko-KR" altLang="en-US" sz="10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전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’</a:t>
                  </a:r>
                </a:p>
              </p:txBody>
            </p:sp>
          </p:grpSp>
          <p:sp>
            <p:nvSpPr>
              <p:cNvPr id="43" name="십자형 42">
                <a:extLst>
                  <a:ext uri="{FF2B5EF4-FFF2-40B4-BE49-F238E27FC236}">
                    <a16:creationId xmlns:a16="http://schemas.microsoft.com/office/drawing/2014/main" id="{7432DCB2-AF61-42F3-96A3-0502B4C784D5}"/>
                  </a:ext>
                </a:extLst>
              </p:cNvPr>
              <p:cNvSpPr/>
              <p:nvPr/>
            </p:nvSpPr>
            <p:spPr>
              <a:xfrm>
                <a:off x="2931350" y="1680611"/>
                <a:ext cx="185634" cy="185634"/>
              </a:xfrm>
              <a:prstGeom prst="plus">
                <a:avLst>
                  <a:gd name="adj" fmla="val 3966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C7C7A70-6646-BDA1-70BC-AEC495846D65}"/>
              </a:ext>
            </a:extLst>
          </p:cNvPr>
          <p:cNvSpPr txBox="1"/>
          <p:nvPr/>
        </p:nvSpPr>
        <p:spPr>
          <a:xfrm>
            <a:off x="2217809" y="3057638"/>
            <a:ext cx="37914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전회는 전투 기술과 속성을 무기에 부여하는 아이템입니다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다크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소울 시리즈와 차별화된 </a:t>
            </a:r>
            <a:r>
              <a:rPr lang="ko-KR" altLang="en-US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엘든링만의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컨텐츠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시스템입니다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DF9CE60-F8C6-9382-15B9-4362C395E967}"/>
              </a:ext>
            </a:extLst>
          </p:cNvPr>
          <p:cNvGrpSpPr/>
          <p:nvPr/>
        </p:nvGrpSpPr>
        <p:grpSpPr>
          <a:xfrm>
            <a:off x="2005200" y="2579169"/>
            <a:ext cx="2831662" cy="367200"/>
            <a:chOff x="2500453" y="1274905"/>
            <a:chExt cx="2831662" cy="367200"/>
          </a:xfrm>
        </p:grpSpPr>
        <p:pic>
          <p:nvPicPr>
            <p:cNvPr id="111" name="Picture 4">
              <a:extLst>
                <a:ext uri="{FF2B5EF4-FFF2-40B4-BE49-F238E27FC236}">
                  <a16:creationId xmlns:a16="http://schemas.microsoft.com/office/drawing/2014/main" id="{10831D75-38E4-EB09-9600-0BD51F6BB530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323" t="43581" r="59826" b="39566"/>
            <a:stretch/>
          </p:blipFill>
          <p:spPr bwMode="auto">
            <a:xfrm>
              <a:off x="2500453" y="1274905"/>
              <a:ext cx="36000" cy="36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4F4E7A64-B022-C937-AA20-5570323E7FB1}"/>
                </a:ext>
              </a:extLst>
            </p:cNvPr>
            <p:cNvGrpSpPr/>
            <p:nvPr/>
          </p:nvGrpSpPr>
          <p:grpSpPr>
            <a:xfrm>
              <a:off x="2536453" y="1287843"/>
              <a:ext cx="2795662" cy="343894"/>
              <a:chOff x="4774676" y="2919518"/>
              <a:chExt cx="2734338" cy="336351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66CA6A73-B786-5165-6AD2-3102F26AD6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74676" y="2919518"/>
                <a:ext cx="2734338" cy="336351"/>
              </a:xfrm>
              <a:prstGeom prst="rect">
                <a:avLst/>
              </a:prstGeom>
              <a:gradFill flip="none" rotWithShape="1">
                <a:gsLst>
                  <a:gs pos="59000">
                    <a:srgbClr val="1A1810">
                      <a:alpha val="70000"/>
                    </a:srgbClr>
                  </a:gs>
                  <a:gs pos="3000">
                    <a:srgbClr val="1A1810">
                      <a:alpha val="90000"/>
                    </a:srgbClr>
                  </a:gs>
                  <a:gs pos="100000">
                    <a:srgbClr val="1A1810">
                      <a:alpha val="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A85BA55A-3D24-297C-3B45-90550B4B6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676" y="3255869"/>
                <a:ext cx="273433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3332B"/>
                    </a:gs>
                    <a:gs pos="31000">
                      <a:srgbClr val="33332B">
                        <a:alpha val="70000"/>
                      </a:srgbClr>
                    </a:gs>
                    <a:gs pos="54000">
                      <a:srgbClr val="33332B">
                        <a:alpha val="30000"/>
                      </a:srgbClr>
                    </a:gs>
                    <a:gs pos="100000">
                      <a:srgbClr val="33332B">
                        <a:alpha val="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2CD6E9FC-7FA2-2324-0F23-051A560D39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4676" y="2919518"/>
                <a:ext cx="273433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rgbClr val="33332B"/>
                    </a:gs>
                    <a:gs pos="31000">
                      <a:srgbClr val="33332B">
                        <a:alpha val="70000"/>
                      </a:srgbClr>
                    </a:gs>
                    <a:gs pos="54000">
                      <a:srgbClr val="33332B">
                        <a:alpha val="30000"/>
                      </a:srgbClr>
                    </a:gs>
                    <a:gs pos="100000">
                      <a:srgbClr val="33332B">
                        <a:alpha val="0"/>
                      </a:srgbClr>
                    </a:gs>
                  </a:gsLst>
                  <a:lin ang="108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16AD2FD-2D21-C430-DBF8-D5AFCB8E7EE6}"/>
                </a:ext>
              </a:extLst>
            </p:cNvPr>
            <p:cNvSpPr txBox="1"/>
            <p:nvPr/>
          </p:nvSpPr>
          <p:spPr>
            <a:xfrm>
              <a:off x="2554184" y="1328985"/>
              <a:ext cx="7521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‘</a:t>
              </a:r>
              <a:r>
                <a:rPr lang="ko-KR" altLang="en-US" sz="11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전회</a:t>
              </a:r>
              <a:r>
                <a:rPr lang="en-US" altLang="ko-KR" sz="11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’ </a:t>
              </a:r>
              <a:r>
                <a:rPr lang="ko-KR" altLang="en-US" sz="11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란</a:t>
              </a:r>
              <a:r>
                <a:rPr lang="en-US" altLang="ko-KR" sz="11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나눔고딕" panose="020D0604000000000000" pitchFamily="50" charset="-127"/>
                  <a:ea typeface="나눔고딕" panose="020D0604000000000000" pitchFamily="50" charset="-127"/>
                </a:rPr>
                <a:t>?</a:t>
              </a:r>
              <a:endParaRPr lang="ko-KR" altLang="en-US" sz="11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32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5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89DE5-4DA8-2285-D8A3-56238F48C3BA}"/>
              </a:ext>
            </a:extLst>
          </p:cNvPr>
          <p:cNvGrpSpPr/>
          <p:nvPr/>
        </p:nvGrpSpPr>
        <p:grpSpPr>
          <a:xfrm>
            <a:off x="1704516" y="219855"/>
            <a:ext cx="10487484" cy="392234"/>
            <a:chOff x="1704516" y="219855"/>
            <a:chExt cx="10487484" cy="39223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8335AE4-62A9-7FE4-8CAD-56CD45B2C1B7}"/>
                </a:ext>
              </a:extLst>
            </p:cNvPr>
            <p:cNvGrpSpPr/>
            <p:nvPr/>
          </p:nvGrpSpPr>
          <p:grpSpPr>
            <a:xfrm>
              <a:off x="1704516" y="219855"/>
              <a:ext cx="10487484" cy="392234"/>
              <a:chOff x="1704516" y="219855"/>
              <a:chExt cx="10487484" cy="39223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134DD57-C796-4E9C-9567-CA0C465B73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04516" y="219855"/>
                <a:ext cx="10487484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7D7A6D-8F8F-34E9-DB74-6CE713EA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916" y="588667"/>
                <a:ext cx="9829562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72C446-03C0-448D-4918-E07A70D43C04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부여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73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B78E01-89DF-3758-C89A-F988A80DF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6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07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AC341-4901-C77B-232D-39954FCF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7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8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1BE3C-03E2-6C1F-241F-CCA5D5A0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8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ABF16-B9A5-02A3-A205-7B4E2E78F7EC}"/>
              </a:ext>
            </a:extLst>
          </p:cNvPr>
          <p:cNvSpPr txBox="1"/>
          <p:nvPr/>
        </p:nvSpPr>
        <p:spPr>
          <a:xfrm>
            <a:off x="2533919" y="2033155"/>
            <a:ext cx="28408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문제점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</a:p>
          <a:p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 사항의 목적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적극적으로 전회를 바꿔가며 사용하도록 유도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전회를 많이 사용할 수록 </a:t>
            </a:r>
            <a:r>
              <a:rPr lang="ko-KR" altLang="en-US" sz="10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강해짐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성취감 제공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전회 사용에 대한 업적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Ex)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어떤 전회를 사용하여 적 처치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무기에 특정 전회 부여 시 특별한 능력 발동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전회 숙련도 도입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 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0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271B4B-C487-7F2C-9A2C-7DBE0AA185CC}"/>
              </a:ext>
            </a:extLst>
          </p:cNvPr>
          <p:cNvGrpSpPr/>
          <p:nvPr/>
        </p:nvGrpSpPr>
        <p:grpSpPr>
          <a:xfrm>
            <a:off x="811698" y="2926414"/>
            <a:ext cx="10568605" cy="1134058"/>
            <a:chOff x="917880" y="2926414"/>
            <a:chExt cx="10568605" cy="11340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1FF7143-4FD2-6778-721A-1127EBA36C1D}"/>
                </a:ext>
              </a:extLst>
            </p:cNvPr>
            <p:cNvSpPr/>
            <p:nvPr/>
          </p:nvSpPr>
          <p:spPr>
            <a:xfrm>
              <a:off x="958440" y="2926414"/>
              <a:ext cx="10487484" cy="1015664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2809266" y="3044809"/>
              <a:ext cx="67858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End Of Document</a:t>
              </a:r>
              <a:endParaRPr lang="ko-KR" altLang="en-US" sz="6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E5034E6-0444-8EA3-06D8-BF99AB1E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880" y="392055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42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261</Words>
  <Application>Microsoft Office PowerPoint</Application>
  <PresentationFormat>와이드스크린</PresentationFormat>
  <Paragraphs>59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나눔고딕</vt:lpstr>
      <vt:lpstr>맑은 고딕</vt:lpstr>
      <vt:lpstr>빛의 계승자 Bold</vt:lpstr>
      <vt:lpstr>빛의 계승자 Regular</vt:lpstr>
      <vt:lpstr>Arial</vt:lpstr>
      <vt:lpstr>Cinzel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50</cp:revision>
  <dcterms:created xsi:type="dcterms:W3CDTF">2024-10-09T05:41:30Z</dcterms:created>
  <dcterms:modified xsi:type="dcterms:W3CDTF">2024-10-11T09:56:58Z</dcterms:modified>
</cp:coreProperties>
</file>