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71" r:id="rId2"/>
    <p:sldId id="372" r:id="rId3"/>
    <p:sldId id="373" r:id="rId4"/>
    <p:sldId id="265" r:id="rId5"/>
    <p:sldId id="374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6023" userDrawn="1">
          <p15:clr>
            <a:srgbClr val="F26B43"/>
          </p15:clr>
        </p15:guide>
        <p15:guide id="4" orient="horz" pos="217" userDrawn="1">
          <p15:clr>
            <a:srgbClr val="F26B43"/>
          </p15:clr>
        </p15:guide>
        <p15:guide id="6" pos="119" userDrawn="1">
          <p15:clr>
            <a:srgbClr val="F26B43"/>
          </p15:clr>
        </p15:guide>
        <p15:guide id="7" pos="420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5"/>
    <a:srgbClr val="006633"/>
    <a:srgbClr val="E0FFE6"/>
    <a:srgbClr val="CC0000"/>
    <a:srgbClr val="FFE0E0"/>
    <a:srgbClr val="E1F2FF"/>
    <a:srgbClr val="FAFCBC"/>
    <a:srgbClr val="FBDDD9"/>
    <a:srgbClr val="D4CFC5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3" autoAdjust="0"/>
    <p:restoredTop sz="92277" autoAdjust="0"/>
  </p:normalViewPr>
  <p:slideViewPr>
    <p:cSldViewPr snapToGrid="0" showGuides="1">
      <p:cViewPr>
        <p:scale>
          <a:sx n="66" d="100"/>
          <a:sy n="66" d="100"/>
        </p:scale>
        <p:origin x="518" y="-346"/>
      </p:cViewPr>
      <p:guideLst>
        <p:guide orient="horz" pos="3120"/>
        <p:guide pos="2160"/>
        <p:guide orient="horz" pos="6023"/>
        <p:guide orient="horz" pos="217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909635C-506B-5B09-E7D0-A37BC06A7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18AFD-742F-D27D-6E35-B6CA06F31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82122-47F5-4500-9A5E-ECBCFFE66B5B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D2CECD-702F-EBD7-8B4C-FFEE22767E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82E80-221A-74B7-592A-D1E4C57C6A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707A-7D80-4FB1-BF84-AAC0CF741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079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68045-32D9-7A99-7E10-2A4E0E4F4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AB951E-ADD8-D7F3-614C-49666E7B5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4CB7E1-9095-37CA-BA9C-E493C149C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08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02D7-6814-9C1D-AC33-09B68E56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A10302-4DA7-875D-3967-092967EBB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9A1B1-8A2F-A34F-C95E-A330156A4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045DC-08F5-8519-214F-EF37FA67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6818-B8DF-4F15-9319-1B59FCD19C1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3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418D9-C1C8-4FA4-A20A-BCFC4554B38B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37754-E37E-4358-A773-DDCE46AC0530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F682A-1555-4E1B-B250-99B8029E3778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F11F-D529-443D-B776-83B044EFE98A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C8B60-8E9E-413D-9DDA-4F079A0A3566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0B1A0-2E71-446B-9518-467F0D3C4A0F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0924-10F2-4E52-B9BE-D343B808C8FB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AB79-51ED-47DA-B2DA-DD9548D9CBB4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2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D7FC-1428-412D-8E58-BB369FE7C967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23079" y="9639350"/>
            <a:ext cx="1543050" cy="145700"/>
          </a:xfrm>
        </p:spPr>
        <p:txBody>
          <a:bodyPr/>
          <a:lstStyle/>
          <a:p>
            <a:r>
              <a:rPr lang="en-US" altLang="ko-KR" dirty="0"/>
              <a:t>p.</a:t>
            </a:r>
            <a:fld id="{070F40F9-ACE8-4B8E-BEF3-4D4725501AF7}" type="slidenum">
              <a:rPr lang="ko-KR" altLang="en-US" smtClean="0"/>
              <a:pPr/>
              <a:t>‹#›</a:t>
            </a:fld>
            <a:r>
              <a:rPr lang="en-US" altLang="ko-KR" dirty="0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F00DD-C86A-4274-9F5E-ED20BF672AB5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B7A7-0563-44DE-8D97-C18028CEB62F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9497F-6A6A-455A-AC87-651E0DBA3658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jsportfoliolist.netlify.app/pages/noa/no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hjsportfoliolist.netlify.app/pages/btp/bt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jsportfoliolist.netlify.app/pages/tukorea/tukorea" TargetMode="External"/><Relationship Id="rId2" Type="http://schemas.openxmlformats.org/officeDocument/2006/relationships/hyperlink" Target="https://hjsportfoliolist.netlify.app/pages/esteria/esteria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694A7-47DF-DDDB-CAB2-93851E08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C1430F-57E5-1C49-29F9-BD8C9EF29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716358"/>
              </p:ext>
            </p:extLst>
          </p:nvPr>
        </p:nvGraphicFramePr>
        <p:xfrm>
          <a:off x="1500459" y="1282505"/>
          <a:ext cx="1801935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00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136105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07543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1996.09.13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010-2052-2419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71746-A402-009E-DA27-7361F6455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641887"/>
              </p:ext>
            </p:extLst>
          </p:nvPr>
        </p:nvGraphicFramePr>
        <p:xfrm>
          <a:off x="3475092" y="1282505"/>
          <a:ext cx="3193908" cy="1119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908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266800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2240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군필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육군 만기전역 </a:t>
                      </a:r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 2019.06 ~ 2021.01)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1" hangingPunct="1"/>
                      <a:r>
                        <a:rPr lang="en-US" altLang="ko-KR" sz="900" b="0" kern="1200" dirty="0">
                          <a:solidFill>
                            <a:schemeClr val="tx1"/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hjs0913@naver.com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C032008-A6F7-F8D5-1EA9-600CF9EB23D8}"/>
              </a:ext>
            </a:extLst>
          </p:cNvPr>
          <p:cNvGrpSpPr/>
          <p:nvPr/>
        </p:nvGrpSpPr>
        <p:grpSpPr>
          <a:xfrm>
            <a:off x="189000" y="1281639"/>
            <a:ext cx="877800" cy="1121517"/>
            <a:chOff x="189000" y="1289347"/>
            <a:chExt cx="698855" cy="892889"/>
          </a:xfrm>
        </p:grpSpPr>
        <p:pic>
          <p:nvPicPr>
            <p:cNvPr id="9" name="그림 8" descr="인간의 얼굴, 사람, 목, 턱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1A8EBD8-6719-60A6-7557-8EF87029E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00" y="1289347"/>
              <a:ext cx="698855" cy="89288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9867346-20FA-F0BE-1A2A-DE80B3205914}"/>
                </a:ext>
              </a:extLst>
            </p:cNvPr>
            <p:cNvSpPr/>
            <p:nvPr/>
          </p:nvSpPr>
          <p:spPr>
            <a:xfrm>
              <a:off x="189000" y="1289347"/>
              <a:ext cx="698855" cy="89288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BCB49F2-F7EE-D710-2376-44EA70EC024E}"/>
              </a:ext>
            </a:extLst>
          </p:cNvPr>
          <p:cNvGrpSpPr/>
          <p:nvPr/>
        </p:nvGrpSpPr>
        <p:grpSpPr>
          <a:xfrm>
            <a:off x="185458" y="2852745"/>
            <a:ext cx="6480671" cy="1914858"/>
            <a:chOff x="188416" y="3038143"/>
            <a:chExt cx="6480671" cy="19148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E8138AD-74F9-08C4-C230-75E16A2EC6F5}"/>
                </a:ext>
              </a:extLst>
            </p:cNvPr>
            <p:cNvSpPr/>
            <p:nvPr/>
          </p:nvSpPr>
          <p:spPr>
            <a:xfrm>
              <a:off x="188416" y="3038143"/>
              <a:ext cx="6480000" cy="1914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81C72AF-2129-B612-1C23-2F48080AB484}"/>
                </a:ext>
              </a:extLst>
            </p:cNvPr>
            <p:cNvSpPr/>
            <p:nvPr/>
          </p:nvSpPr>
          <p:spPr>
            <a:xfrm>
              <a:off x="188416" y="3256533"/>
              <a:ext cx="1665784" cy="16964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035CA92-0E7B-28DE-F81B-E3E8809EB74B}"/>
                </a:ext>
              </a:extLst>
            </p:cNvPr>
            <p:cNvSpPr/>
            <p:nvPr/>
          </p:nvSpPr>
          <p:spPr>
            <a:xfrm>
              <a:off x="188416" y="3038143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D4AD28-3BF0-F0CA-B127-31A8A314FC2B}"/>
                </a:ext>
              </a:extLst>
            </p:cNvPr>
            <p:cNvSpPr txBox="1"/>
            <p:nvPr/>
          </p:nvSpPr>
          <p:spPr>
            <a:xfrm>
              <a:off x="253275" y="3087256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54408E1-B5D9-015E-CB17-CB1BFE40D20B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3305645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EA89B1-7295-BE03-B5EC-5315B6CE6B68}"/>
                </a:ext>
              </a:extLst>
            </p:cNvPr>
            <p:cNvSpPr txBox="1"/>
            <p:nvPr/>
          </p:nvSpPr>
          <p:spPr>
            <a:xfrm>
              <a:off x="253275" y="3440977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NCS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국비 교육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02B5A1-32FA-F4B9-58B1-380C7D256739}"/>
                </a:ext>
              </a:extLst>
            </p:cNvPr>
            <p:cNvSpPr txBox="1"/>
            <p:nvPr/>
          </p:nvSpPr>
          <p:spPr>
            <a:xfrm>
              <a:off x="253275" y="3589628"/>
              <a:ext cx="1017907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 ~ 2024.06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72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일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(360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시간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  <a:endPara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54AA5A0-8659-8AD4-E04A-860D8274B466}"/>
                </a:ext>
              </a:extLst>
            </p:cNvPr>
            <p:cNvGrpSpPr/>
            <p:nvPr/>
          </p:nvGrpSpPr>
          <p:grpSpPr>
            <a:xfrm>
              <a:off x="2060447" y="3377610"/>
              <a:ext cx="1788631" cy="546193"/>
              <a:chOff x="1568943" y="653746"/>
              <a:chExt cx="3179787" cy="97101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A0795D-77C6-00F3-8EE2-BB4A8D6366D7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정보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75435D5-BB4D-7487-3D7D-C59F8F88178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179787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과정명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게임 콘텐츠 기획자 양성 과정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아텐츠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게임 아카데미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D3B49-3644-F9CA-4B2E-4BB979D3EE41}"/>
                </a:ext>
              </a:extLst>
            </p:cNvPr>
            <p:cNvGrpSpPr/>
            <p:nvPr/>
          </p:nvGrpSpPr>
          <p:grpSpPr>
            <a:xfrm>
              <a:off x="2060447" y="4159945"/>
              <a:ext cx="3301866" cy="684753"/>
              <a:chOff x="1568943" y="1626154"/>
              <a:chExt cx="5869981" cy="121734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2FC3EC-DB9E-4BBA-9B51-D99D37797C0F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교육 내용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D3844C-030C-3022-46F2-CF45262ED07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869981" cy="898001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UI/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레벨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시스템 등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다양한 기획 파트 수업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 후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문서 작성 및 평가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실시</a:t>
                </a:r>
                <a:b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</a:b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총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7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파트 별 평가 중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6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번의 평가에서 반 석차 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3</a:t>
                </a:r>
                <a:r>
                  <a:rPr lang="ko-KR" altLang="en-US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등 이내의 점수 획득</a:t>
                </a:r>
                <a:r>
                  <a:rPr lang="en-US" altLang="ko-KR" sz="8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전투 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역할을 위주로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3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번의 팀 프로젝트</a:t>
                </a:r>
                <a:r>
                  <a:rPr lang="ko-KR" altLang="en-US" sz="9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진행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4FCC82F-F18B-2CBB-EEAB-478DC1659F26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4043051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78FE5131-0952-805F-7639-2AF1FB500F1C}"/>
              </a:ext>
            </a:extLst>
          </p:cNvPr>
          <p:cNvGrpSpPr/>
          <p:nvPr/>
        </p:nvGrpSpPr>
        <p:grpSpPr>
          <a:xfrm>
            <a:off x="185458" y="5059004"/>
            <a:ext cx="6480671" cy="1829708"/>
            <a:chOff x="188416" y="5103719"/>
            <a:chExt cx="6480671" cy="1829708"/>
          </a:xfrm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7C87F100-4460-502E-F123-49F3F457A603}"/>
                </a:ext>
              </a:extLst>
            </p:cNvPr>
            <p:cNvSpPr/>
            <p:nvPr/>
          </p:nvSpPr>
          <p:spPr>
            <a:xfrm>
              <a:off x="188416" y="5103719"/>
              <a:ext cx="6480000" cy="18297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CF75858E-717E-DF5D-2CC4-10526088E3F5}"/>
                </a:ext>
              </a:extLst>
            </p:cNvPr>
            <p:cNvSpPr/>
            <p:nvPr/>
          </p:nvSpPr>
          <p:spPr>
            <a:xfrm>
              <a:off x="188416" y="5281919"/>
              <a:ext cx="1665784" cy="16515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0EB0E31-0158-B3DC-0508-326CE4F30EA3}"/>
                </a:ext>
              </a:extLst>
            </p:cNvPr>
            <p:cNvSpPr/>
            <p:nvPr/>
          </p:nvSpPr>
          <p:spPr>
            <a:xfrm>
              <a:off x="188416" y="5103719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0746FB1-6D49-9BB3-D364-0394E633B834}"/>
                </a:ext>
              </a:extLst>
            </p:cNvPr>
            <p:cNvSpPr txBox="1"/>
            <p:nvPr/>
          </p:nvSpPr>
          <p:spPr>
            <a:xfrm>
              <a:off x="253275" y="5152832"/>
              <a:ext cx="894476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B3066CE3-9B85-0C0E-C111-001915B6CB4F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537122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3329D4A-4359-D7A6-2781-BFA2B74954AC}"/>
                </a:ext>
              </a:extLst>
            </p:cNvPr>
            <p:cNvSpPr txBox="1"/>
            <p:nvPr/>
          </p:nvSpPr>
          <p:spPr>
            <a:xfrm>
              <a:off x="253275" y="5506553"/>
              <a:ext cx="1120500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프리것버드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(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현장실습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)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49E5E40-0F90-5CFF-3CFE-4F9CA07B4CD4}"/>
                </a:ext>
              </a:extLst>
            </p:cNvPr>
            <p:cNvSpPr txBox="1"/>
            <p:nvPr/>
          </p:nvSpPr>
          <p:spPr>
            <a:xfrm>
              <a:off x="253275" y="5655204"/>
              <a:ext cx="976229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2021.06 ~ 2021.08</a:t>
              </a:r>
            </a:p>
            <a:p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총 급여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80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만원</a:t>
              </a:r>
            </a:p>
          </p:txBody>
        </p: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79D36E0B-89B2-7D27-BFEB-2903031306CC}"/>
                </a:ext>
              </a:extLst>
            </p:cNvPr>
            <p:cNvGrpSpPr/>
            <p:nvPr/>
          </p:nvGrpSpPr>
          <p:grpSpPr>
            <a:xfrm>
              <a:off x="2060447" y="5443186"/>
              <a:ext cx="1896032" cy="546193"/>
              <a:chOff x="1568943" y="653746"/>
              <a:chExt cx="3370722" cy="971010"/>
            </a:xfrm>
          </p:grpSpPr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1FC373F3-2043-2F40-78DA-557D6848BA8F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9D5F56F8-4C44-57FF-E601-3DFAB95E30D8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370722" cy="67913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클래스 다이어그램 작성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Unity, C#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으로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하이퍼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캐주얼 게임 개발</a:t>
                </a: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C67CFC47-9F46-C258-44E1-745198FD5DC5}"/>
                </a:ext>
              </a:extLst>
            </p:cNvPr>
            <p:cNvGrpSpPr/>
            <p:nvPr/>
          </p:nvGrpSpPr>
          <p:grpSpPr>
            <a:xfrm>
              <a:off x="2060447" y="6225521"/>
              <a:ext cx="3184846" cy="561643"/>
              <a:chOff x="1568943" y="1626154"/>
              <a:chExt cx="5661946" cy="998478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B4065B08-0B38-332D-A200-819AA4A4B16B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결과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5E1BB0EA-9BF5-0A48-AD33-0BE4A428A8CF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5661946" cy="679139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현장 교육 장려 장학금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학부 특성화 장학금 수령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산학 협력 특화 교육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인증제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(TU-SHIFT+)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현장 실무형 인재로 인증</a:t>
                </a:r>
              </a:p>
            </p:txBody>
          </p:sp>
        </p:grp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7FE9FB3D-92CA-06B4-A15D-746841987AFD}"/>
                </a:ext>
              </a:extLst>
            </p:cNvPr>
            <p:cNvCxnSpPr>
              <a:cxnSpLocks/>
            </p:cNvCxnSpPr>
            <p:nvPr/>
          </p:nvCxnSpPr>
          <p:spPr>
            <a:xfrm>
              <a:off x="2060447" y="610862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A975A81E-A8FA-7861-FE1A-A8C9C7456D00}"/>
              </a:ext>
            </a:extLst>
          </p:cNvPr>
          <p:cNvGrpSpPr/>
          <p:nvPr/>
        </p:nvGrpSpPr>
        <p:grpSpPr>
          <a:xfrm>
            <a:off x="185458" y="7180113"/>
            <a:ext cx="6480671" cy="1042852"/>
            <a:chOff x="188416" y="6021978"/>
            <a:chExt cx="6480671" cy="1042852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9B26E568-177E-B75D-6768-D6FC462381C3}"/>
                </a:ext>
              </a:extLst>
            </p:cNvPr>
            <p:cNvSpPr/>
            <p:nvPr/>
          </p:nvSpPr>
          <p:spPr>
            <a:xfrm>
              <a:off x="188416" y="6021978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D0575849-FB7F-BBF6-5B24-7DCADAA4E8EA}"/>
                </a:ext>
              </a:extLst>
            </p:cNvPr>
            <p:cNvSpPr/>
            <p:nvPr/>
          </p:nvSpPr>
          <p:spPr>
            <a:xfrm>
              <a:off x="188416" y="6200178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D0C19D1C-B6DC-BD2F-7491-4404CA5C6C54}"/>
                </a:ext>
              </a:extLst>
            </p:cNvPr>
            <p:cNvSpPr/>
            <p:nvPr/>
          </p:nvSpPr>
          <p:spPr>
            <a:xfrm>
              <a:off x="188416" y="6021978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AE584F5D-66A0-F9A9-FA2D-CA6D877E2A07}"/>
                </a:ext>
              </a:extLst>
            </p:cNvPr>
            <p:cNvSpPr txBox="1"/>
            <p:nvPr/>
          </p:nvSpPr>
          <p:spPr>
            <a:xfrm>
              <a:off x="253275" y="6071091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학력 사항</a:t>
              </a:r>
            </a:p>
          </p:txBody>
        </p: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6E1DFD3E-62A6-8BC6-F8F4-464972709B22}"/>
                </a:ext>
              </a:extLst>
            </p:cNvPr>
            <p:cNvCxnSpPr>
              <a:cxnSpLocks/>
            </p:cNvCxnSpPr>
            <p:nvPr/>
          </p:nvCxnSpPr>
          <p:spPr>
            <a:xfrm>
              <a:off x="188417" y="628948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95445C6-246B-DFE3-291B-6109B88F0574}"/>
                </a:ext>
              </a:extLst>
            </p:cNvPr>
            <p:cNvSpPr txBox="1"/>
            <p:nvPr/>
          </p:nvSpPr>
          <p:spPr>
            <a:xfrm>
              <a:off x="253275" y="6424812"/>
              <a:ext cx="774251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한국공학대학교</a:t>
              </a:r>
            </a:p>
            <a:p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게임 공학과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E026353D-BBFE-8B04-A2F1-3D6F71485198}"/>
                </a:ext>
              </a:extLst>
            </p:cNvPr>
            <p:cNvSpPr txBox="1"/>
            <p:nvPr/>
          </p:nvSpPr>
          <p:spPr>
            <a:xfrm>
              <a:off x="253275" y="6732589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2017.03 ~ 2023.02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24288D7A-ED24-F55A-967B-D650E6AB4FB7}"/>
                </a:ext>
              </a:extLst>
            </p:cNvPr>
            <p:cNvSpPr txBox="1"/>
            <p:nvPr/>
          </p:nvSpPr>
          <p:spPr>
            <a:xfrm>
              <a:off x="2060447" y="6361445"/>
              <a:ext cx="3676969" cy="38201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학점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3.27/4.5</a:t>
              </a:r>
            </a:p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프로그래머의 역할로 다양한 프로젝트 참여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졸업작품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전공 수업 팀 프로젝트 등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57648EC0-6446-78B7-02A4-CB6F844BD261}"/>
              </a:ext>
            </a:extLst>
          </p:cNvPr>
          <p:cNvGrpSpPr/>
          <p:nvPr/>
        </p:nvGrpSpPr>
        <p:grpSpPr>
          <a:xfrm>
            <a:off x="185458" y="8514366"/>
            <a:ext cx="6480671" cy="1042852"/>
            <a:chOff x="7028118" y="7634730"/>
            <a:chExt cx="6480671" cy="1042852"/>
          </a:xfrm>
        </p:grpSpPr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83942F5A-0E06-A4FC-2DF4-3A9CD45D8639}"/>
                </a:ext>
              </a:extLst>
            </p:cNvPr>
            <p:cNvSpPr/>
            <p:nvPr/>
          </p:nvSpPr>
          <p:spPr>
            <a:xfrm>
              <a:off x="7028118" y="7634730"/>
              <a:ext cx="6480000" cy="1042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6E289CDA-9F7B-952E-4F5B-EBFC2956651D}"/>
                </a:ext>
              </a:extLst>
            </p:cNvPr>
            <p:cNvSpPr/>
            <p:nvPr/>
          </p:nvSpPr>
          <p:spPr>
            <a:xfrm>
              <a:off x="7028118" y="7812930"/>
              <a:ext cx="1665784" cy="8646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6F767C6C-492F-66BC-F4DD-09D9801B7FD6}"/>
                </a:ext>
              </a:extLst>
            </p:cNvPr>
            <p:cNvSpPr/>
            <p:nvPr/>
          </p:nvSpPr>
          <p:spPr>
            <a:xfrm>
              <a:off x="7028118" y="7634730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2BED1527-9A75-E145-B718-A148216A4AC6}"/>
                </a:ext>
              </a:extLst>
            </p:cNvPr>
            <p:cNvSpPr txBox="1"/>
            <p:nvPr/>
          </p:nvSpPr>
          <p:spPr>
            <a:xfrm>
              <a:off x="7092977" y="7683843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8286B776-F312-2149-76CA-8C2BD138B592}"/>
                </a:ext>
              </a:extLst>
            </p:cNvPr>
            <p:cNvCxnSpPr>
              <a:cxnSpLocks/>
            </p:cNvCxnSpPr>
            <p:nvPr/>
          </p:nvCxnSpPr>
          <p:spPr>
            <a:xfrm>
              <a:off x="7028119" y="7902232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F6BC1A5-B25F-FC45-6755-702D92B59753}"/>
                </a:ext>
              </a:extLst>
            </p:cNvPr>
            <p:cNvSpPr txBox="1"/>
            <p:nvPr/>
          </p:nvSpPr>
          <p:spPr>
            <a:xfrm>
              <a:off x="7092977" y="8037564"/>
              <a:ext cx="22121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군필</a:t>
              </a:r>
              <a:endPara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4EAE5B54-89F4-853D-478A-360C16737F2E}"/>
                </a:ext>
              </a:extLst>
            </p:cNvPr>
            <p:cNvSpPr txBox="1"/>
            <p:nvPr/>
          </p:nvSpPr>
          <p:spPr>
            <a:xfrm>
              <a:off x="7092977" y="8191452"/>
              <a:ext cx="989053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(2019.06~2021.01)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C621CF30-0D23-31C5-6330-744469C34442}"/>
                </a:ext>
              </a:extLst>
            </p:cNvPr>
            <p:cNvSpPr txBox="1"/>
            <p:nvPr/>
          </p:nvSpPr>
          <p:spPr>
            <a:xfrm>
              <a:off x="8900149" y="7974197"/>
              <a:ext cx="979114" cy="179395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>
              <a:defPPr>
                <a:defRPr lang="en-US"/>
              </a:defPPr>
              <a:lvl1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  <a:defRPr sz="9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defRPr>
              </a:lvl1pPr>
            </a:lstStyle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육군 병장 만기 전역</a:t>
              </a:r>
              <a:endPara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A3E72AAF-4F72-817D-1639-E1D948671C0B}"/>
              </a:ext>
            </a:extLst>
          </p:cNvPr>
          <p:cNvSpPr/>
          <p:nvPr/>
        </p:nvSpPr>
        <p:spPr>
          <a:xfrm>
            <a:off x="189000" y="348782"/>
            <a:ext cx="6480000" cy="621402"/>
          </a:xfrm>
          <a:prstGeom prst="rect">
            <a:avLst/>
          </a:prstGeom>
          <a:solidFill>
            <a:srgbClr val="E1F2FF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19D07040-2B85-7CD1-F11A-FD7417846273}"/>
              </a:ext>
            </a:extLst>
          </p:cNvPr>
          <p:cNvSpPr txBox="1"/>
          <p:nvPr/>
        </p:nvSpPr>
        <p:spPr>
          <a:xfrm>
            <a:off x="399324" y="536373"/>
            <a:ext cx="6059352" cy="24622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별</a:t>
            </a:r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다양한 전투를 즐기던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유저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캐릭터 마다 </a:t>
            </a:r>
            <a:r>
              <a:rPr lang="ko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특색 있는 전투를 설계하는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기획자</a:t>
            </a:r>
            <a:r>
              <a:rPr lang="ko-KR" altLang="en-US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en-US" altLang="ko-KR" sz="11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ko-KR" altLang="en-US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01CFE4-ECF2-465B-778D-2FBC771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1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897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31168122-6ACC-F133-D737-D7F4B0108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86660"/>
              </p:ext>
            </p:extLst>
          </p:nvPr>
        </p:nvGraphicFramePr>
        <p:xfrm>
          <a:off x="188417" y="745904"/>
          <a:ext cx="6474753" cy="203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28279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많이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상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꽤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중상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어느 정도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조금 해 봤어요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중하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해본 적 있어요</a:t>
                      </a:r>
                      <a:r>
                        <a:rPr lang="en-US" altLang="ko-KR" sz="800" b="0" kern="12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하</a:t>
                      </a:r>
                      <a:r>
                        <a:rPr lang="en-US" altLang="ko-KR" sz="800" b="0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R" altLang="en-US" sz="800" b="0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개발 언어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 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1895AB1-0106-EBB1-D4DF-0A9CFEFE9BB1}"/>
              </a:ext>
            </a:extLst>
          </p:cNvPr>
          <p:cNvGrpSpPr/>
          <p:nvPr/>
        </p:nvGrpSpPr>
        <p:grpSpPr>
          <a:xfrm>
            <a:off x="2345746" y="1525333"/>
            <a:ext cx="420269" cy="349335"/>
            <a:chOff x="2299282" y="1525100"/>
            <a:chExt cx="420269" cy="349335"/>
          </a:xfrm>
        </p:grpSpPr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60A6370-5F78-C6C5-04DD-5B3831D731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9282" y="1525100"/>
              <a:ext cx="420269" cy="216000"/>
              <a:chOff x="1986817" y="5206134"/>
              <a:chExt cx="539895" cy="277482"/>
            </a:xfrm>
          </p:grpSpPr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FE53A18C-B155-5D9A-15F8-B885B5250F66}"/>
                  </a:ext>
                </a:extLst>
              </p:cNvPr>
              <p:cNvGrpSpPr/>
              <p:nvPr/>
            </p:nvGrpSpPr>
            <p:grpSpPr>
              <a:xfrm>
                <a:off x="2280134" y="5206134"/>
                <a:ext cx="246578" cy="277482"/>
                <a:chOff x="2280132" y="5206141"/>
                <a:chExt cx="246578" cy="277482"/>
              </a:xfrm>
            </p:grpSpPr>
            <p:sp>
              <p:nvSpPr>
                <p:cNvPr id="222" name="자유형: 도형 221">
                  <a:extLst>
                    <a:ext uri="{FF2B5EF4-FFF2-40B4-BE49-F238E27FC236}">
                      <a16:creationId xmlns:a16="http://schemas.microsoft.com/office/drawing/2014/main" id="{C9E76C7F-4819-8724-1058-A516EBD5C5D0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3" name="자유형: 도형 222">
                  <a:extLst>
                    <a:ext uri="{FF2B5EF4-FFF2-40B4-BE49-F238E27FC236}">
                      <a16:creationId xmlns:a16="http://schemas.microsoft.com/office/drawing/2014/main" id="{11CB8215-9F3D-436C-8AB2-F9BD2B094DDE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4" name="자유형: 도형 223">
                  <a:extLst>
                    <a:ext uri="{FF2B5EF4-FFF2-40B4-BE49-F238E27FC236}">
                      <a16:creationId xmlns:a16="http://schemas.microsoft.com/office/drawing/2014/main" id="{81D8548D-055F-7E80-FFB7-9A6AC49E7D7B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5" name="자유형: 도형 224">
                  <a:extLst>
                    <a:ext uri="{FF2B5EF4-FFF2-40B4-BE49-F238E27FC236}">
                      <a16:creationId xmlns:a16="http://schemas.microsoft.com/office/drawing/2014/main" id="{B3DAF4B8-226B-9792-7A55-0C39FBA3AB1D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6" name="자유형: 도형 225">
                  <a:extLst>
                    <a:ext uri="{FF2B5EF4-FFF2-40B4-BE49-F238E27FC236}">
                      <a16:creationId xmlns:a16="http://schemas.microsoft.com/office/drawing/2014/main" id="{CB03996E-184B-699C-967A-DBF762F40AFF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7" name="자유형: 도형 226">
                  <a:extLst>
                    <a:ext uri="{FF2B5EF4-FFF2-40B4-BE49-F238E27FC236}">
                      <a16:creationId xmlns:a16="http://schemas.microsoft.com/office/drawing/2014/main" id="{764639D6-88D8-9C90-EB4E-C5D9DA4BEB3F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7E295C32-4ADE-4D4D-D83C-82DB9B091662}"/>
                  </a:ext>
                </a:extLst>
              </p:cNvPr>
              <p:cNvGrpSpPr/>
              <p:nvPr/>
            </p:nvGrpSpPr>
            <p:grpSpPr>
              <a:xfrm>
                <a:off x="1986817" y="5206143"/>
                <a:ext cx="250800" cy="277199"/>
                <a:chOff x="1986817" y="5206142"/>
                <a:chExt cx="250800" cy="277199"/>
              </a:xfrm>
            </p:grpSpPr>
            <p:sp>
              <p:nvSpPr>
                <p:cNvPr id="218" name="자유형: 도형 217">
                  <a:extLst>
                    <a:ext uri="{FF2B5EF4-FFF2-40B4-BE49-F238E27FC236}">
                      <a16:creationId xmlns:a16="http://schemas.microsoft.com/office/drawing/2014/main" id="{B3B788E1-C2DD-1E8B-4E95-F71FBBAB21E3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19" name="자유형: 도형 218">
                  <a:extLst>
                    <a:ext uri="{FF2B5EF4-FFF2-40B4-BE49-F238E27FC236}">
                      <a16:creationId xmlns:a16="http://schemas.microsoft.com/office/drawing/2014/main" id="{EE7F36F7-8451-3267-92D2-CEB389C50C4D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0" name="자유형: 도형 219">
                  <a:extLst>
                    <a:ext uri="{FF2B5EF4-FFF2-40B4-BE49-F238E27FC236}">
                      <a16:creationId xmlns:a16="http://schemas.microsoft.com/office/drawing/2014/main" id="{D6136E9F-583F-9802-2002-13C931A4ADF9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21" name="자유형: 도형 220">
                  <a:extLst>
                    <a:ext uri="{FF2B5EF4-FFF2-40B4-BE49-F238E27FC236}">
                      <a16:creationId xmlns:a16="http://schemas.microsoft.com/office/drawing/2014/main" id="{5C53BB38-4311-1336-EC44-11B3B3E18EF3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F345798-6275-6774-A20B-0D60D745CE6F}"/>
                </a:ext>
              </a:extLst>
            </p:cNvPr>
            <p:cNvSpPr txBox="1"/>
            <p:nvPr/>
          </p:nvSpPr>
          <p:spPr>
            <a:xfrm>
              <a:off x="2375548" y="1741100"/>
              <a:ext cx="310983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C/C++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120B7C1-83C9-9727-8CF8-1E96B70744E4}"/>
              </a:ext>
            </a:extLst>
          </p:cNvPr>
          <p:cNvGrpSpPr/>
          <p:nvPr/>
        </p:nvGrpSpPr>
        <p:grpSpPr>
          <a:xfrm>
            <a:off x="5842125" y="1525333"/>
            <a:ext cx="469680" cy="349335"/>
            <a:chOff x="5893859" y="1545653"/>
            <a:chExt cx="469680" cy="349335"/>
          </a:xfrm>
        </p:grpSpPr>
        <p:pic>
          <p:nvPicPr>
            <p:cNvPr id="256" name="그림 255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F51A0CA-7F86-0269-F0DC-BC5C0AF7C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20699" y="1545653"/>
              <a:ext cx="216000" cy="216000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57FE310-5545-DFB8-066A-DB5CF1142974}"/>
                </a:ext>
              </a:extLst>
            </p:cNvPr>
            <p:cNvSpPr txBox="1"/>
            <p:nvPr/>
          </p:nvSpPr>
          <p:spPr>
            <a:xfrm>
              <a:off x="5893859" y="1761653"/>
              <a:ext cx="46968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Lua Script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F7ED1C48-AEC0-CF31-2E29-F407D3768B38}"/>
              </a:ext>
            </a:extLst>
          </p:cNvPr>
          <p:cNvGrpSpPr/>
          <p:nvPr/>
        </p:nvGrpSpPr>
        <p:grpSpPr>
          <a:xfrm>
            <a:off x="4665858" y="1525333"/>
            <a:ext cx="460062" cy="349335"/>
            <a:chOff x="4706498" y="1545653"/>
            <a:chExt cx="460062" cy="349335"/>
          </a:xfrm>
        </p:grpSpPr>
        <p:pic>
          <p:nvPicPr>
            <p:cNvPr id="259" name="그림 258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D3EE866-B1D0-D981-1ED4-A57E0B989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90872" y="1545653"/>
              <a:ext cx="291314" cy="216000"/>
            </a:xfrm>
            <a:prstGeom prst="rect">
              <a:avLst/>
            </a:prstGeom>
          </p:spPr>
        </p:pic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6B1E984-F565-C41B-191D-6678BE9E615C}"/>
                </a:ext>
              </a:extLst>
            </p:cNvPr>
            <p:cNvSpPr txBox="1"/>
            <p:nvPr/>
          </p:nvSpPr>
          <p:spPr>
            <a:xfrm>
              <a:off x="4706498" y="1761653"/>
              <a:ext cx="460062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DirectX 12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993AAEE-7E1B-5BF6-7B32-E662B461060D}"/>
              </a:ext>
            </a:extLst>
          </p:cNvPr>
          <p:cNvGrpSpPr/>
          <p:nvPr/>
        </p:nvGrpSpPr>
        <p:grpSpPr>
          <a:xfrm>
            <a:off x="3363267" y="1525333"/>
            <a:ext cx="719922" cy="349335"/>
            <a:chOff x="3353107" y="1525333"/>
            <a:chExt cx="719922" cy="349335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861B06CD-5BD0-CC5C-EC99-A9A325183983}"/>
                </a:ext>
              </a:extLst>
            </p:cNvPr>
            <p:cNvGrpSpPr/>
            <p:nvPr/>
          </p:nvGrpSpPr>
          <p:grpSpPr>
            <a:xfrm>
              <a:off x="3353107" y="1525333"/>
              <a:ext cx="192186" cy="349335"/>
              <a:chOff x="3382769" y="1545653"/>
              <a:chExt cx="192186" cy="349335"/>
            </a:xfrm>
          </p:grpSpPr>
          <p:grpSp>
            <p:nvGrpSpPr>
              <p:cNvPr id="268" name="그래픽 33">
                <a:extLst>
                  <a:ext uri="{FF2B5EF4-FFF2-40B4-BE49-F238E27FC236}">
                    <a16:creationId xmlns:a16="http://schemas.microsoft.com/office/drawing/2014/main" id="{386FB560-DACC-D65B-A0CA-1D65051A10E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82769" y="1545653"/>
                <a:ext cx="192186" cy="216000"/>
                <a:chOff x="4681172" y="5241975"/>
                <a:chExt cx="201270" cy="226211"/>
              </a:xfrm>
            </p:grpSpPr>
            <p:sp>
              <p:nvSpPr>
                <p:cNvPr id="270" name="자유형: 도형 269">
                  <a:extLst>
                    <a:ext uri="{FF2B5EF4-FFF2-40B4-BE49-F238E27FC236}">
                      <a16:creationId xmlns:a16="http://schemas.microsoft.com/office/drawing/2014/main" id="{A5ECD4F6-EABC-1EC7-5E8C-2178664EF043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1" name="자유형: 도형 270">
                  <a:extLst>
                    <a:ext uri="{FF2B5EF4-FFF2-40B4-BE49-F238E27FC236}">
                      <a16:creationId xmlns:a16="http://schemas.microsoft.com/office/drawing/2014/main" id="{6F64A505-9D1D-833E-02C5-1C2F154773C5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2" name="자유형: 도형 271">
                  <a:extLst>
                    <a:ext uri="{FF2B5EF4-FFF2-40B4-BE49-F238E27FC236}">
                      <a16:creationId xmlns:a16="http://schemas.microsoft.com/office/drawing/2014/main" id="{EEEF3B82-08C4-A482-8FA9-F3F1B314161D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3" name="자유형: 도형 272">
                  <a:extLst>
                    <a:ext uri="{FF2B5EF4-FFF2-40B4-BE49-F238E27FC236}">
                      <a16:creationId xmlns:a16="http://schemas.microsoft.com/office/drawing/2014/main" id="{8DCCFA5B-B6A4-AC41-4208-2CBFD46072AB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51652D6E-724A-FD49-8FB9-A77C91F8C7E4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D602C9D-6632-8CD4-2428-EB20E3A7F53B}"/>
                  </a:ext>
                </a:extLst>
              </p:cNvPr>
              <p:cNvSpPr txBox="1"/>
              <p:nvPr/>
            </p:nvSpPr>
            <p:spPr>
              <a:xfrm>
                <a:off x="3411536" y="1761653"/>
                <a:ext cx="134652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C#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017CAEEE-2168-159A-7896-245AC20A9D66}"/>
                </a:ext>
              </a:extLst>
            </p:cNvPr>
            <p:cNvGrpSpPr/>
            <p:nvPr/>
          </p:nvGrpSpPr>
          <p:grpSpPr>
            <a:xfrm>
              <a:off x="3755634" y="1525333"/>
              <a:ext cx="317395" cy="349335"/>
              <a:chOff x="3800130" y="1545653"/>
              <a:chExt cx="317395" cy="349335"/>
            </a:xfrm>
          </p:grpSpPr>
          <p:grpSp>
            <p:nvGrpSpPr>
              <p:cNvPr id="264" name="그룹 263">
                <a:extLst>
                  <a:ext uri="{FF2B5EF4-FFF2-40B4-BE49-F238E27FC236}">
                    <a16:creationId xmlns:a16="http://schemas.microsoft.com/office/drawing/2014/main" id="{26B335E6-6526-7763-FA65-CF190ECC3B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0827" y="1545653"/>
                <a:ext cx="216000" cy="216000"/>
                <a:chOff x="5624709" y="5269888"/>
                <a:chExt cx="253987" cy="256749"/>
              </a:xfrm>
            </p:grpSpPr>
            <p:sp>
              <p:nvSpPr>
                <p:cNvPr id="266" name="자유형: 도형 265">
                  <a:extLst>
                    <a:ext uri="{FF2B5EF4-FFF2-40B4-BE49-F238E27FC236}">
                      <a16:creationId xmlns:a16="http://schemas.microsoft.com/office/drawing/2014/main" id="{EBC0F4CD-D6C9-9937-3B2D-BBB33B156957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67" name="자유형: 도형 266">
                  <a:extLst>
                    <a:ext uri="{FF2B5EF4-FFF2-40B4-BE49-F238E27FC236}">
                      <a16:creationId xmlns:a16="http://schemas.microsoft.com/office/drawing/2014/main" id="{90687B65-C91F-2193-A28A-F7A85B439B38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5BDB5D0C-25AC-723E-D4F5-2DCE9877FCB7}"/>
                  </a:ext>
                </a:extLst>
              </p:cNvPr>
              <p:cNvSpPr txBox="1"/>
              <p:nvPr/>
            </p:nvSpPr>
            <p:spPr>
              <a:xfrm>
                <a:off x="3800130" y="1761653"/>
                <a:ext cx="317395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Python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D15A9B6-65A2-F388-DABF-A698EBAF3D31}"/>
              </a:ext>
            </a:extLst>
          </p:cNvPr>
          <p:cNvGrpSpPr/>
          <p:nvPr/>
        </p:nvGrpSpPr>
        <p:grpSpPr>
          <a:xfrm>
            <a:off x="3340738" y="1962431"/>
            <a:ext cx="692464" cy="349336"/>
            <a:chOff x="3330578" y="1962431"/>
            <a:chExt cx="692464" cy="349336"/>
          </a:xfrm>
        </p:grpSpPr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604500A5-0DA1-83C0-A5EB-D75432E214D4}"/>
                </a:ext>
              </a:extLst>
            </p:cNvPr>
            <p:cNvGrpSpPr/>
            <p:nvPr/>
          </p:nvGrpSpPr>
          <p:grpSpPr>
            <a:xfrm>
              <a:off x="3805621" y="1962432"/>
              <a:ext cx="217421" cy="349335"/>
              <a:chOff x="3663227" y="1967512"/>
              <a:chExt cx="217421" cy="349335"/>
            </a:xfrm>
          </p:grpSpPr>
          <p:pic>
            <p:nvPicPr>
              <p:cNvPr id="284" name="그림 283">
                <a:extLst>
                  <a:ext uri="{FF2B5EF4-FFF2-40B4-BE49-F238E27FC236}">
                    <a16:creationId xmlns:a16="http://schemas.microsoft.com/office/drawing/2014/main" id="{F1F1DE27-B421-AD13-9E4D-058D88C46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63227" y="1967512"/>
                <a:ext cx="217421" cy="216000"/>
              </a:xfrm>
              <a:prstGeom prst="rect">
                <a:avLst/>
              </a:prstGeom>
            </p:spPr>
          </p:pic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E6AB5F73-C48C-E116-DBDC-E7CEA278CAC1}"/>
                  </a:ext>
                </a:extLst>
              </p:cNvPr>
              <p:cNvSpPr txBox="1"/>
              <p:nvPr/>
            </p:nvSpPr>
            <p:spPr>
              <a:xfrm>
                <a:off x="3663734" y="2183512"/>
                <a:ext cx="216406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UE 4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32B6070A-5A40-4727-4461-3AA6618CD60F}"/>
                </a:ext>
              </a:extLst>
            </p:cNvPr>
            <p:cNvGrpSpPr/>
            <p:nvPr/>
          </p:nvGrpSpPr>
          <p:grpSpPr>
            <a:xfrm>
              <a:off x="3330578" y="1962431"/>
              <a:ext cx="237244" cy="349335"/>
              <a:chOff x="3384533" y="1967511"/>
              <a:chExt cx="237244" cy="349335"/>
            </a:xfrm>
          </p:grpSpPr>
          <p:grpSp>
            <p:nvGrpSpPr>
              <p:cNvPr id="278" name="그래픽 165">
                <a:extLst>
                  <a:ext uri="{FF2B5EF4-FFF2-40B4-BE49-F238E27FC236}">
                    <a16:creationId xmlns:a16="http://schemas.microsoft.com/office/drawing/2014/main" id="{2D3C2BE1-7814-32E9-3E17-4ADC0521D3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7453" y="1967511"/>
                <a:ext cx="191404" cy="216000"/>
                <a:chOff x="5686425" y="2967037"/>
                <a:chExt cx="815339" cy="920114"/>
              </a:xfrm>
            </p:grpSpPr>
            <p:sp>
              <p:nvSpPr>
                <p:cNvPr id="280" name="자유형: 도형 279">
                  <a:extLst>
                    <a:ext uri="{FF2B5EF4-FFF2-40B4-BE49-F238E27FC236}">
                      <a16:creationId xmlns:a16="http://schemas.microsoft.com/office/drawing/2014/main" id="{C99B0583-3D30-D89B-B75A-A387DA5ACFD0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1" name="자유형: 도형 280">
                  <a:extLst>
                    <a:ext uri="{FF2B5EF4-FFF2-40B4-BE49-F238E27FC236}">
                      <a16:creationId xmlns:a16="http://schemas.microsoft.com/office/drawing/2014/main" id="{748F6759-22FC-5BC8-E13E-99D8200F5E24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2" name="자유형: 도형 281">
                  <a:extLst>
                    <a:ext uri="{FF2B5EF4-FFF2-40B4-BE49-F238E27FC236}">
                      <a16:creationId xmlns:a16="http://schemas.microsoft.com/office/drawing/2014/main" id="{E4D4554F-6F95-E02E-91CF-9CB9D47026E8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86FC4714-1759-0D1B-5C59-9513E4F61812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82B76B0-27FD-25D5-ABF1-944BBDBC0703}"/>
                  </a:ext>
                </a:extLst>
              </p:cNvPr>
              <p:cNvSpPr txBox="1"/>
              <p:nvPr/>
            </p:nvSpPr>
            <p:spPr>
              <a:xfrm>
                <a:off x="3384533" y="2183511"/>
                <a:ext cx="237244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EED4809C-8E26-533E-8A76-65C613C48C3C}"/>
              </a:ext>
            </a:extLst>
          </p:cNvPr>
          <p:cNvGrpSpPr/>
          <p:nvPr/>
        </p:nvGrpSpPr>
        <p:grpSpPr>
          <a:xfrm>
            <a:off x="4787885" y="2402123"/>
            <a:ext cx="216008" cy="349335"/>
            <a:chOff x="4778832" y="2402123"/>
            <a:chExt cx="216008" cy="349335"/>
          </a:xfrm>
        </p:grpSpPr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F57886E2-CE21-1EDE-AB02-EBC558216E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8832" y="2402123"/>
              <a:ext cx="216008" cy="2160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DDD451D-861B-DF85-218F-1D281B88F0BD}"/>
                </a:ext>
              </a:extLst>
            </p:cNvPr>
            <p:cNvSpPr txBox="1"/>
            <p:nvPr/>
          </p:nvSpPr>
          <p:spPr>
            <a:xfrm>
              <a:off x="4829128" y="2618123"/>
              <a:ext cx="115416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13C254B-61DC-FC31-5093-6EE9BA8BBDF1}"/>
              </a:ext>
            </a:extLst>
          </p:cNvPr>
          <p:cNvGrpSpPr/>
          <p:nvPr/>
        </p:nvGrpSpPr>
        <p:grpSpPr>
          <a:xfrm>
            <a:off x="5867791" y="2402123"/>
            <a:ext cx="418349" cy="349335"/>
            <a:chOff x="5861024" y="2402123"/>
            <a:chExt cx="418349" cy="349335"/>
          </a:xfrm>
        </p:grpSpPr>
        <p:pic>
          <p:nvPicPr>
            <p:cNvPr id="290" name="그래픽 289">
              <a:extLst>
                <a:ext uri="{FF2B5EF4-FFF2-40B4-BE49-F238E27FC236}">
                  <a16:creationId xmlns:a16="http://schemas.microsoft.com/office/drawing/2014/main" id="{04E91B43-DB73-E044-343F-E7D6E3990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61024" y="2402123"/>
              <a:ext cx="418349" cy="216000"/>
            </a:xfrm>
            <a:prstGeom prst="rect">
              <a:avLst/>
            </a:prstGeom>
          </p:spPr>
        </p:pic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CABF412-8DBF-83CA-A07F-92B44F1F32CF}"/>
                </a:ext>
              </a:extLst>
            </p:cNvPr>
            <p:cNvSpPr txBox="1"/>
            <p:nvPr/>
          </p:nvSpPr>
          <p:spPr>
            <a:xfrm>
              <a:off x="5901883" y="2618123"/>
              <a:ext cx="336631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MySQL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FD07A8-9DF4-49C3-C37E-43F7217B90CC}"/>
              </a:ext>
            </a:extLst>
          </p:cNvPr>
          <p:cNvGrpSpPr/>
          <p:nvPr/>
        </p:nvGrpSpPr>
        <p:grpSpPr>
          <a:xfrm>
            <a:off x="188665" y="348782"/>
            <a:ext cx="6480671" cy="267502"/>
            <a:chOff x="185458" y="5059004"/>
            <a:chExt cx="6480671" cy="26750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1DFFD6-96A3-3891-AC6B-BE2864E5DC43}"/>
                </a:ext>
              </a:extLst>
            </p:cNvPr>
            <p:cNvSpPr/>
            <p:nvPr/>
          </p:nvSpPr>
          <p:spPr>
            <a:xfrm>
              <a:off x="185458" y="5059004"/>
              <a:ext cx="6480671" cy="26750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872A0D-92EF-9F70-708F-9C30D6E9E1DB}"/>
                </a:ext>
              </a:extLst>
            </p:cNvPr>
            <p:cNvSpPr txBox="1"/>
            <p:nvPr/>
          </p:nvSpPr>
          <p:spPr>
            <a:xfrm>
              <a:off x="250317" y="5108117"/>
              <a:ext cx="955390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관련 역량 및 기술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7EDB51E-833F-CBE5-1A7E-C5194EB642CB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32650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B9F246DB-31F8-7658-DB0C-E6C7D875A935}"/>
              </a:ext>
            </a:extLst>
          </p:cNvPr>
          <p:cNvGrpSpPr/>
          <p:nvPr/>
        </p:nvGrpSpPr>
        <p:grpSpPr>
          <a:xfrm>
            <a:off x="2691085" y="1085271"/>
            <a:ext cx="242054" cy="349335"/>
            <a:chOff x="2673478" y="1095431"/>
            <a:chExt cx="242054" cy="349335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1AD9251-85E7-9A9D-B5C0-7DC3BC6A59F0}"/>
                </a:ext>
              </a:extLst>
            </p:cNvPr>
            <p:cNvSpPr txBox="1"/>
            <p:nvPr/>
          </p:nvSpPr>
          <p:spPr>
            <a:xfrm>
              <a:off x="2673478" y="1311431"/>
              <a:ext cx="242054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Word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77EB74BA-08D8-289E-BBE4-0DF630AEA2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78407" y="1095431"/>
              <a:ext cx="232197" cy="216000"/>
              <a:chOff x="2402198" y="4698298"/>
              <a:chExt cx="243808" cy="226800"/>
            </a:xfrm>
          </p:grpSpPr>
          <p:sp>
            <p:nvSpPr>
              <p:cNvPr id="244" name="자유형: 도형 243">
                <a:extLst>
                  <a:ext uri="{FF2B5EF4-FFF2-40B4-BE49-F238E27FC236}">
                    <a16:creationId xmlns:a16="http://schemas.microsoft.com/office/drawing/2014/main" id="{1518FB14-FD7F-FDBC-14F7-47B86ED770E0}"/>
                  </a:ext>
                </a:extLst>
              </p:cNvPr>
              <p:cNvSpPr/>
              <p:nvPr/>
            </p:nvSpPr>
            <p:spPr>
              <a:xfrm>
                <a:off x="2458897" y="4698298"/>
                <a:ext cx="187109" cy="85050"/>
              </a:xfrm>
              <a:custGeom>
                <a:avLst/>
                <a:gdLst>
                  <a:gd name="connsiteX0" fmla="*/ 176717 w 187109"/>
                  <a:gd name="connsiteY0" fmla="*/ 0 h 85050"/>
                  <a:gd name="connsiteX1" fmla="*/ 10393 w 187109"/>
                  <a:gd name="connsiteY1" fmla="*/ 0 h 85050"/>
                  <a:gd name="connsiteX2" fmla="*/ 0 w 187109"/>
                  <a:gd name="connsiteY2" fmla="*/ 10393 h 85050"/>
                  <a:gd name="connsiteX3" fmla="*/ 0 w 187109"/>
                  <a:gd name="connsiteY3" fmla="*/ 10393 h 85050"/>
                  <a:gd name="connsiteX4" fmla="*/ 0 w 187109"/>
                  <a:gd name="connsiteY4" fmla="*/ 56700 h 85050"/>
                  <a:gd name="connsiteX5" fmla="*/ 96390 w 187109"/>
                  <a:gd name="connsiteY5" fmla="*/ 85050 h 85050"/>
                  <a:gd name="connsiteX6" fmla="*/ 187110 w 187109"/>
                  <a:gd name="connsiteY6" fmla="*/ 56700 h 85050"/>
                  <a:gd name="connsiteX7" fmla="*/ 187110 w 187109"/>
                  <a:gd name="connsiteY7" fmla="*/ 10393 h 85050"/>
                  <a:gd name="connsiteX8" fmla="*/ 176717 w 187109"/>
                  <a:gd name="connsiteY8" fmla="*/ 0 h 85050"/>
                  <a:gd name="connsiteX9" fmla="*/ 176717 w 187109"/>
                  <a:gd name="connsiteY9" fmla="*/ 0 h 8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09" h="85050">
                    <a:moveTo>
                      <a:pt x="176717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85050"/>
                    </a:lnTo>
                    <a:lnTo>
                      <a:pt x="187110" y="56700"/>
                    </a:lnTo>
                    <a:lnTo>
                      <a:pt x="187110" y="10393"/>
                    </a:lnTo>
                    <a:cubicBezTo>
                      <a:pt x="187110" y="4653"/>
                      <a:pt x="182457" y="0"/>
                      <a:pt x="176717" y="0"/>
                    </a:cubicBezTo>
                    <a:lnTo>
                      <a:pt x="176717" y="0"/>
                    </a:lnTo>
                    <a:close/>
                  </a:path>
                </a:pathLst>
              </a:custGeom>
              <a:solidFill>
                <a:srgbClr val="41A5EE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5" name="자유형: 도형 244">
                <a:extLst>
                  <a:ext uri="{FF2B5EF4-FFF2-40B4-BE49-F238E27FC236}">
                    <a16:creationId xmlns:a16="http://schemas.microsoft.com/office/drawing/2014/main" id="{3BE66988-8D41-71AC-DFCB-8E27D1E72BE7}"/>
                  </a:ext>
                </a:extLst>
              </p:cNvPr>
              <p:cNvSpPr/>
              <p:nvPr/>
            </p:nvSpPr>
            <p:spPr>
              <a:xfrm>
                <a:off x="2458897" y="4754998"/>
                <a:ext cx="187109" cy="73710"/>
              </a:xfrm>
              <a:custGeom>
                <a:avLst/>
                <a:gdLst>
                  <a:gd name="connsiteX0" fmla="*/ 187110 w 187109"/>
                  <a:gd name="connsiteY0" fmla="*/ 0 h 73710"/>
                  <a:gd name="connsiteX1" fmla="*/ 0 w 187109"/>
                  <a:gd name="connsiteY1" fmla="*/ 0 h 73710"/>
                  <a:gd name="connsiteX2" fmla="*/ 0 w 187109"/>
                  <a:gd name="connsiteY2" fmla="*/ 56700 h 73710"/>
                  <a:gd name="connsiteX3" fmla="*/ 96390 w 187109"/>
                  <a:gd name="connsiteY3" fmla="*/ 73710 h 73710"/>
                  <a:gd name="connsiteX4" fmla="*/ 187110 w 187109"/>
                  <a:gd name="connsiteY4" fmla="*/ 56700 h 73710"/>
                  <a:gd name="connsiteX5" fmla="*/ 187110 w 187109"/>
                  <a:gd name="connsiteY5" fmla="*/ 0 h 7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73710">
                    <a:moveTo>
                      <a:pt x="187110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6390" y="73710"/>
                    </a:lnTo>
                    <a:lnTo>
                      <a:pt x="187110" y="56700"/>
                    </a:lnTo>
                    <a:lnTo>
                      <a:pt x="187110" y="0"/>
                    </a:lnTo>
                    <a:close/>
                  </a:path>
                </a:pathLst>
              </a:custGeom>
              <a:solidFill>
                <a:srgbClr val="2B7CD3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6" name="자유형: 도형 245">
                <a:extLst>
                  <a:ext uri="{FF2B5EF4-FFF2-40B4-BE49-F238E27FC236}">
                    <a16:creationId xmlns:a16="http://schemas.microsoft.com/office/drawing/2014/main" id="{DF7A64CD-5146-1AFD-1581-3F07BDEEA34F}"/>
                  </a:ext>
                </a:extLst>
              </p:cNvPr>
              <p:cNvSpPr/>
              <p:nvPr/>
            </p:nvSpPr>
            <p:spPr>
              <a:xfrm>
                <a:off x="2458897" y="4811698"/>
                <a:ext cx="187109" cy="68040"/>
              </a:xfrm>
              <a:custGeom>
                <a:avLst/>
                <a:gdLst>
                  <a:gd name="connsiteX0" fmla="*/ 0 w 187109"/>
                  <a:gd name="connsiteY0" fmla="*/ 0 h 68040"/>
                  <a:gd name="connsiteX1" fmla="*/ 0 w 187109"/>
                  <a:gd name="connsiteY1" fmla="*/ 56700 h 68040"/>
                  <a:gd name="connsiteX2" fmla="*/ 90720 w 187109"/>
                  <a:gd name="connsiteY2" fmla="*/ 68040 h 68040"/>
                  <a:gd name="connsiteX3" fmla="*/ 187110 w 187109"/>
                  <a:gd name="connsiteY3" fmla="*/ 56700 h 68040"/>
                  <a:gd name="connsiteX4" fmla="*/ 187110 w 187109"/>
                  <a:gd name="connsiteY4" fmla="*/ 0 h 68040"/>
                  <a:gd name="connsiteX5" fmla="*/ 0 w 187109"/>
                  <a:gd name="connsiteY5" fmla="*/ 0 h 6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68040">
                    <a:moveTo>
                      <a:pt x="0" y="0"/>
                    </a:moveTo>
                    <a:lnTo>
                      <a:pt x="0" y="56700"/>
                    </a:lnTo>
                    <a:lnTo>
                      <a:pt x="90720" y="68040"/>
                    </a:lnTo>
                    <a:lnTo>
                      <a:pt x="187110" y="56700"/>
                    </a:lnTo>
                    <a:lnTo>
                      <a:pt x="1871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5ABD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7" name="자유형: 도형 246">
                <a:extLst>
                  <a:ext uri="{FF2B5EF4-FFF2-40B4-BE49-F238E27FC236}">
                    <a16:creationId xmlns:a16="http://schemas.microsoft.com/office/drawing/2014/main" id="{9226871A-75E4-2FB1-3451-38812CDB0E13}"/>
                  </a:ext>
                </a:extLst>
              </p:cNvPr>
              <p:cNvSpPr/>
              <p:nvPr/>
            </p:nvSpPr>
            <p:spPr>
              <a:xfrm>
                <a:off x="2458897" y="4868398"/>
                <a:ext cx="187109" cy="56700"/>
              </a:xfrm>
              <a:custGeom>
                <a:avLst/>
                <a:gdLst>
                  <a:gd name="connsiteX0" fmla="*/ 10393 w 187109"/>
                  <a:gd name="connsiteY0" fmla="*/ 56700 h 56700"/>
                  <a:gd name="connsiteX1" fmla="*/ 176717 w 187109"/>
                  <a:gd name="connsiteY1" fmla="*/ 56700 h 56700"/>
                  <a:gd name="connsiteX2" fmla="*/ 187110 w 187109"/>
                  <a:gd name="connsiteY2" fmla="*/ 46307 h 56700"/>
                  <a:gd name="connsiteX3" fmla="*/ 187110 w 187109"/>
                  <a:gd name="connsiteY3" fmla="*/ 46307 h 56700"/>
                  <a:gd name="connsiteX4" fmla="*/ 187110 w 187109"/>
                  <a:gd name="connsiteY4" fmla="*/ 0 h 56700"/>
                  <a:gd name="connsiteX5" fmla="*/ 0 w 187109"/>
                  <a:gd name="connsiteY5" fmla="*/ 0 h 56700"/>
                  <a:gd name="connsiteX6" fmla="*/ 0 w 187109"/>
                  <a:gd name="connsiteY6" fmla="*/ 46307 h 56700"/>
                  <a:gd name="connsiteX7" fmla="*/ 10393 w 187109"/>
                  <a:gd name="connsiteY7" fmla="*/ 56700 h 56700"/>
                  <a:gd name="connsiteX8" fmla="*/ 10393 w 187109"/>
                  <a:gd name="connsiteY8" fmla="*/ 5670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09" h="56700">
                    <a:moveTo>
                      <a:pt x="10393" y="56700"/>
                    </a:moveTo>
                    <a:lnTo>
                      <a:pt x="176717" y="56700"/>
                    </a:lnTo>
                    <a:cubicBezTo>
                      <a:pt x="182457" y="56700"/>
                      <a:pt x="187110" y="52047"/>
                      <a:pt x="187110" y="46307"/>
                    </a:cubicBezTo>
                    <a:lnTo>
                      <a:pt x="187110" y="46307"/>
                    </a:lnTo>
                    <a:lnTo>
                      <a:pt x="187110" y="0"/>
                    </a:lnTo>
                    <a:lnTo>
                      <a:pt x="0" y="0"/>
                    </a:lnTo>
                    <a:lnTo>
                      <a:pt x="0" y="46307"/>
                    </a:lnTo>
                    <a:cubicBezTo>
                      <a:pt x="0" y="52047"/>
                      <a:pt x="4653" y="56700"/>
                      <a:pt x="10393" y="56700"/>
                    </a:cubicBezTo>
                    <a:lnTo>
                      <a:pt x="10393" y="56700"/>
                    </a:lnTo>
                    <a:close/>
                  </a:path>
                </a:pathLst>
              </a:custGeom>
              <a:solidFill>
                <a:srgbClr val="103F91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8" name="자유형: 도형 247">
                <a:extLst>
                  <a:ext uri="{FF2B5EF4-FFF2-40B4-BE49-F238E27FC236}">
                    <a16:creationId xmlns:a16="http://schemas.microsoft.com/office/drawing/2014/main" id="{B8AD7CF8-8BC4-6697-1AF0-D0DE2D3A4B7D}"/>
                  </a:ext>
                </a:extLst>
              </p:cNvPr>
              <p:cNvSpPr/>
              <p:nvPr/>
            </p:nvSpPr>
            <p:spPr>
              <a:xfrm>
                <a:off x="2458897" y="4743658"/>
                <a:ext cx="79379" cy="141750"/>
              </a:xfrm>
              <a:custGeom>
                <a:avLst/>
                <a:gdLst>
                  <a:gd name="connsiteX0" fmla="*/ 68987 w 79379"/>
                  <a:gd name="connsiteY0" fmla="*/ 0 h 141750"/>
                  <a:gd name="connsiteX1" fmla="*/ 0 w 79379"/>
                  <a:gd name="connsiteY1" fmla="*/ 0 h 141750"/>
                  <a:gd name="connsiteX2" fmla="*/ 0 w 79379"/>
                  <a:gd name="connsiteY2" fmla="*/ 141750 h 141750"/>
                  <a:gd name="connsiteX3" fmla="*/ 68987 w 79379"/>
                  <a:gd name="connsiteY3" fmla="*/ 141750 h 141750"/>
                  <a:gd name="connsiteX4" fmla="*/ 79380 w 79379"/>
                  <a:gd name="connsiteY4" fmla="*/ 131357 h 141750"/>
                  <a:gd name="connsiteX5" fmla="*/ 79380 w 79379"/>
                  <a:gd name="connsiteY5" fmla="*/ 10393 h 141750"/>
                  <a:gd name="connsiteX6" fmla="*/ 68987 w 7937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79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19" y="141732"/>
                      <a:pt x="79362" y="137090"/>
                      <a:pt x="79380" y="131357"/>
                    </a:cubicBezTo>
                    <a:lnTo>
                      <a:pt x="79380" y="10393"/>
                    </a:lnTo>
                    <a:cubicBezTo>
                      <a:pt x="79362" y="4661"/>
                      <a:pt x="74719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9" name="자유형: 도형 248">
                <a:extLst>
                  <a:ext uri="{FF2B5EF4-FFF2-40B4-BE49-F238E27FC236}">
                    <a16:creationId xmlns:a16="http://schemas.microsoft.com/office/drawing/2014/main" id="{4359B89E-0C1F-C698-7ABA-68CF1956B717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41750"/>
              </a:xfrm>
              <a:custGeom>
                <a:avLst/>
                <a:gdLst>
                  <a:gd name="connsiteX0" fmla="*/ 63317 w 73709"/>
                  <a:gd name="connsiteY0" fmla="*/ 0 h 141750"/>
                  <a:gd name="connsiteX1" fmla="*/ 0 w 73709"/>
                  <a:gd name="connsiteY1" fmla="*/ 0 h 141750"/>
                  <a:gd name="connsiteX2" fmla="*/ 0 w 73709"/>
                  <a:gd name="connsiteY2" fmla="*/ 141750 h 141750"/>
                  <a:gd name="connsiteX3" fmla="*/ 63317 w 73709"/>
                  <a:gd name="connsiteY3" fmla="*/ 141750 h 141750"/>
                  <a:gd name="connsiteX4" fmla="*/ 73710 w 73709"/>
                  <a:gd name="connsiteY4" fmla="*/ 131357 h 141750"/>
                  <a:gd name="connsiteX5" fmla="*/ 73710 w 73709"/>
                  <a:gd name="connsiteY5" fmla="*/ 10393 h 141750"/>
                  <a:gd name="connsiteX6" fmla="*/ 63317 w 7370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49" y="141732"/>
                      <a:pt x="73692" y="137090"/>
                      <a:pt x="73710" y="13135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0" name="자유형: 도형 249">
                <a:extLst>
                  <a:ext uri="{FF2B5EF4-FFF2-40B4-BE49-F238E27FC236}">
                    <a16:creationId xmlns:a16="http://schemas.microsoft.com/office/drawing/2014/main" id="{A8F3ED93-9B2A-652F-7524-6C05D0F9BEB5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30410"/>
              </a:xfrm>
              <a:custGeom>
                <a:avLst/>
                <a:gdLst>
                  <a:gd name="connsiteX0" fmla="*/ 63317 w 73709"/>
                  <a:gd name="connsiteY0" fmla="*/ 0 h 130410"/>
                  <a:gd name="connsiteX1" fmla="*/ 0 w 73709"/>
                  <a:gd name="connsiteY1" fmla="*/ 0 h 130410"/>
                  <a:gd name="connsiteX2" fmla="*/ 0 w 73709"/>
                  <a:gd name="connsiteY2" fmla="*/ 130410 h 130410"/>
                  <a:gd name="connsiteX3" fmla="*/ 63317 w 73709"/>
                  <a:gd name="connsiteY3" fmla="*/ 130410 h 130410"/>
                  <a:gd name="connsiteX4" fmla="*/ 73710 w 73709"/>
                  <a:gd name="connsiteY4" fmla="*/ 120017 h 130410"/>
                  <a:gd name="connsiteX5" fmla="*/ 73710 w 73709"/>
                  <a:gd name="connsiteY5" fmla="*/ 10393 h 130410"/>
                  <a:gd name="connsiteX6" fmla="*/ 63317 w 7370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49" y="130392"/>
                      <a:pt x="73692" y="125750"/>
                      <a:pt x="73710" y="12001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1" name="자유형: 도형 250">
                <a:extLst>
                  <a:ext uri="{FF2B5EF4-FFF2-40B4-BE49-F238E27FC236}">
                    <a16:creationId xmlns:a16="http://schemas.microsoft.com/office/drawing/2014/main" id="{6D46CA72-0C8A-79EB-DFE0-5285CFA2D0A0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68039" cy="130410"/>
              </a:xfrm>
              <a:custGeom>
                <a:avLst/>
                <a:gdLst>
                  <a:gd name="connsiteX0" fmla="*/ 57647 w 68039"/>
                  <a:gd name="connsiteY0" fmla="*/ 0 h 130410"/>
                  <a:gd name="connsiteX1" fmla="*/ 0 w 68039"/>
                  <a:gd name="connsiteY1" fmla="*/ 0 h 130410"/>
                  <a:gd name="connsiteX2" fmla="*/ 0 w 68039"/>
                  <a:gd name="connsiteY2" fmla="*/ 130410 h 130410"/>
                  <a:gd name="connsiteX3" fmla="*/ 57647 w 68039"/>
                  <a:gd name="connsiteY3" fmla="*/ 130410 h 130410"/>
                  <a:gd name="connsiteX4" fmla="*/ 68040 w 68039"/>
                  <a:gd name="connsiteY4" fmla="*/ 120017 h 130410"/>
                  <a:gd name="connsiteX5" fmla="*/ 68040 w 68039"/>
                  <a:gd name="connsiteY5" fmla="*/ 10393 h 130410"/>
                  <a:gd name="connsiteX6" fmla="*/ 57647 w 6803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39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79" y="130392"/>
                      <a:pt x="68021" y="125750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79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2" name="자유형: 도형 251">
                <a:extLst>
                  <a:ext uri="{FF2B5EF4-FFF2-40B4-BE49-F238E27FC236}">
                    <a16:creationId xmlns:a16="http://schemas.microsoft.com/office/drawing/2014/main" id="{2EA6762F-9614-C178-9E6B-C115874F4290}"/>
                  </a:ext>
                </a:extLst>
              </p:cNvPr>
              <p:cNvSpPr/>
              <p:nvPr/>
            </p:nvSpPr>
            <p:spPr>
              <a:xfrm>
                <a:off x="2402198" y="4749328"/>
                <a:ext cx="124739" cy="124740"/>
              </a:xfrm>
              <a:custGeom>
                <a:avLst/>
                <a:gdLst>
                  <a:gd name="connsiteX0" fmla="*/ 10393 w 124739"/>
                  <a:gd name="connsiteY0" fmla="*/ 0 h 124740"/>
                  <a:gd name="connsiteX1" fmla="*/ 114347 w 124739"/>
                  <a:gd name="connsiteY1" fmla="*/ 0 h 124740"/>
                  <a:gd name="connsiteX2" fmla="*/ 124740 w 124739"/>
                  <a:gd name="connsiteY2" fmla="*/ 10393 h 124740"/>
                  <a:gd name="connsiteX3" fmla="*/ 124740 w 124739"/>
                  <a:gd name="connsiteY3" fmla="*/ 114347 h 124740"/>
                  <a:gd name="connsiteX4" fmla="*/ 114347 w 124739"/>
                  <a:gd name="connsiteY4" fmla="*/ 124740 h 124740"/>
                  <a:gd name="connsiteX5" fmla="*/ 10393 w 124739"/>
                  <a:gd name="connsiteY5" fmla="*/ 124740 h 124740"/>
                  <a:gd name="connsiteX6" fmla="*/ 0 w 124739"/>
                  <a:gd name="connsiteY6" fmla="*/ 114347 h 124740"/>
                  <a:gd name="connsiteX7" fmla="*/ 0 w 124739"/>
                  <a:gd name="connsiteY7" fmla="*/ 10393 h 124740"/>
                  <a:gd name="connsiteX8" fmla="*/ 10393 w 124739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9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368C4"/>
                  </a:gs>
                  <a:gs pos="50000">
                    <a:srgbClr val="1A5DBE"/>
                  </a:gs>
                  <a:gs pos="100000">
                    <a:srgbClr val="1146AC"/>
                  </a:gs>
                </a:gsLst>
                <a:lin ang="3599920" scaled="1"/>
              </a:gra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53" name="자유형: 도형 252">
                <a:extLst>
                  <a:ext uri="{FF2B5EF4-FFF2-40B4-BE49-F238E27FC236}">
                    <a16:creationId xmlns:a16="http://schemas.microsoft.com/office/drawing/2014/main" id="{5AA26647-3E57-280B-B374-A00836BCDCA0}"/>
                  </a:ext>
                </a:extLst>
              </p:cNvPr>
              <p:cNvSpPr/>
              <p:nvPr/>
            </p:nvSpPr>
            <p:spPr>
              <a:xfrm>
                <a:off x="2421266" y="4777893"/>
                <a:ext cx="86660" cy="67586"/>
              </a:xfrm>
              <a:custGeom>
                <a:avLst/>
                <a:gdLst>
                  <a:gd name="connsiteX0" fmla="*/ 23582 w 86660"/>
                  <a:gd name="connsiteY0" fmla="*/ 51144 h 67586"/>
                  <a:gd name="connsiteX1" fmla="*/ 23984 w 86660"/>
                  <a:gd name="connsiteY1" fmla="*/ 55339 h 67586"/>
                  <a:gd name="connsiteX2" fmla="*/ 24222 w 86660"/>
                  <a:gd name="connsiteY2" fmla="*/ 55339 h 67586"/>
                  <a:gd name="connsiteX3" fmla="*/ 24789 w 86660"/>
                  <a:gd name="connsiteY3" fmla="*/ 51240 h 67586"/>
                  <a:gd name="connsiteX4" fmla="*/ 25566 w 86660"/>
                  <a:gd name="connsiteY4" fmla="*/ 47186 h 67586"/>
                  <a:gd name="connsiteX5" fmla="*/ 36498 w 86660"/>
                  <a:gd name="connsiteY5" fmla="*/ 23 h 67586"/>
                  <a:gd name="connsiteX6" fmla="*/ 50633 w 86660"/>
                  <a:gd name="connsiteY6" fmla="*/ 23 h 67586"/>
                  <a:gd name="connsiteX7" fmla="*/ 61973 w 86660"/>
                  <a:gd name="connsiteY7" fmla="*/ 46477 h 67586"/>
                  <a:gd name="connsiteX8" fmla="*/ 63385 w 86660"/>
                  <a:gd name="connsiteY8" fmla="*/ 55243 h 67586"/>
                  <a:gd name="connsiteX9" fmla="*/ 63572 w 86660"/>
                  <a:gd name="connsiteY9" fmla="*/ 55243 h 67586"/>
                  <a:gd name="connsiteX10" fmla="*/ 64751 w 86660"/>
                  <a:gd name="connsiteY10" fmla="*/ 46738 h 67586"/>
                  <a:gd name="connsiteX11" fmla="*/ 73795 w 86660"/>
                  <a:gd name="connsiteY11" fmla="*/ 0 h 67586"/>
                  <a:gd name="connsiteX12" fmla="*/ 86660 w 86660"/>
                  <a:gd name="connsiteY12" fmla="*/ 0 h 67586"/>
                  <a:gd name="connsiteX13" fmla="*/ 70773 w 86660"/>
                  <a:gd name="connsiteY13" fmla="*/ 67586 h 67586"/>
                  <a:gd name="connsiteX14" fmla="*/ 55742 w 86660"/>
                  <a:gd name="connsiteY14" fmla="*/ 67586 h 67586"/>
                  <a:gd name="connsiteX15" fmla="*/ 44969 w 86660"/>
                  <a:gd name="connsiteY15" fmla="*/ 22827 h 67586"/>
                  <a:gd name="connsiteX16" fmla="*/ 43909 w 86660"/>
                  <a:gd name="connsiteY16" fmla="*/ 17787 h 67586"/>
                  <a:gd name="connsiteX17" fmla="*/ 43177 w 86660"/>
                  <a:gd name="connsiteY17" fmla="*/ 13251 h 67586"/>
                  <a:gd name="connsiteX18" fmla="*/ 42990 w 86660"/>
                  <a:gd name="connsiteY18" fmla="*/ 13251 h 67586"/>
                  <a:gd name="connsiteX19" fmla="*/ 42258 w 86660"/>
                  <a:gd name="connsiteY19" fmla="*/ 18150 h 67586"/>
                  <a:gd name="connsiteX20" fmla="*/ 41385 w 86660"/>
                  <a:gd name="connsiteY20" fmla="*/ 22958 h 67586"/>
                  <a:gd name="connsiteX21" fmla="*/ 31259 w 86660"/>
                  <a:gd name="connsiteY21" fmla="*/ 67574 h 67586"/>
                  <a:gd name="connsiteX22" fmla="*/ 15972 w 86660"/>
                  <a:gd name="connsiteY22" fmla="*/ 67574 h 67586"/>
                  <a:gd name="connsiteX23" fmla="*/ 0 w 86660"/>
                  <a:gd name="connsiteY23" fmla="*/ 23 h 67586"/>
                  <a:gd name="connsiteX24" fmla="*/ 13098 w 86660"/>
                  <a:gd name="connsiteY24" fmla="*/ 23 h 67586"/>
                  <a:gd name="connsiteX25" fmla="*/ 22946 w 86660"/>
                  <a:gd name="connsiteY25" fmla="*/ 47282 h 67586"/>
                  <a:gd name="connsiteX26" fmla="*/ 23582 w 86660"/>
                  <a:gd name="connsiteY26" fmla="*/ 51144 h 6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660" h="67586">
                    <a:moveTo>
                      <a:pt x="23582" y="51144"/>
                    </a:moveTo>
                    <a:cubicBezTo>
                      <a:pt x="23786" y="52748"/>
                      <a:pt x="23922" y="54143"/>
                      <a:pt x="23984" y="55339"/>
                    </a:cubicBezTo>
                    <a:lnTo>
                      <a:pt x="24222" y="55339"/>
                    </a:lnTo>
                    <a:cubicBezTo>
                      <a:pt x="24313" y="54205"/>
                      <a:pt x="24502" y="52839"/>
                      <a:pt x="24789" y="51240"/>
                    </a:cubicBezTo>
                    <a:cubicBezTo>
                      <a:pt x="25077" y="49641"/>
                      <a:pt x="25335" y="48289"/>
                      <a:pt x="25566" y="47186"/>
                    </a:cubicBezTo>
                    <a:lnTo>
                      <a:pt x="36498" y="23"/>
                    </a:lnTo>
                    <a:lnTo>
                      <a:pt x="50633" y="23"/>
                    </a:lnTo>
                    <a:lnTo>
                      <a:pt x="61973" y="46477"/>
                    </a:lnTo>
                    <a:cubicBezTo>
                      <a:pt x="62632" y="49366"/>
                      <a:pt x="63104" y="52293"/>
                      <a:pt x="63385" y="55243"/>
                    </a:cubicBezTo>
                    <a:lnTo>
                      <a:pt x="63572" y="55243"/>
                    </a:lnTo>
                    <a:cubicBezTo>
                      <a:pt x="63783" y="52385"/>
                      <a:pt x="64177" y="49545"/>
                      <a:pt x="64751" y="46738"/>
                    </a:cubicBezTo>
                    <a:lnTo>
                      <a:pt x="73795" y="0"/>
                    </a:lnTo>
                    <a:lnTo>
                      <a:pt x="86660" y="0"/>
                    </a:lnTo>
                    <a:lnTo>
                      <a:pt x="70773" y="67586"/>
                    </a:lnTo>
                    <a:lnTo>
                      <a:pt x="55742" y="67586"/>
                    </a:lnTo>
                    <a:lnTo>
                      <a:pt x="44969" y="22827"/>
                    </a:lnTo>
                    <a:cubicBezTo>
                      <a:pt x="44657" y="21540"/>
                      <a:pt x="44300" y="19856"/>
                      <a:pt x="43909" y="17787"/>
                    </a:cubicBezTo>
                    <a:cubicBezTo>
                      <a:pt x="43517" y="15717"/>
                      <a:pt x="43273" y="14203"/>
                      <a:pt x="43177" y="13251"/>
                    </a:cubicBezTo>
                    <a:lnTo>
                      <a:pt x="42990" y="13251"/>
                    </a:lnTo>
                    <a:cubicBezTo>
                      <a:pt x="42865" y="14351"/>
                      <a:pt x="42621" y="15984"/>
                      <a:pt x="42258" y="18150"/>
                    </a:cubicBezTo>
                    <a:cubicBezTo>
                      <a:pt x="41896" y="20316"/>
                      <a:pt x="41604" y="21918"/>
                      <a:pt x="41385" y="22958"/>
                    </a:cubicBezTo>
                    <a:lnTo>
                      <a:pt x="31259" y="67574"/>
                    </a:lnTo>
                    <a:lnTo>
                      <a:pt x="15972" y="67574"/>
                    </a:lnTo>
                    <a:lnTo>
                      <a:pt x="0" y="23"/>
                    </a:lnTo>
                    <a:lnTo>
                      <a:pt x="13098" y="23"/>
                    </a:lnTo>
                    <a:lnTo>
                      <a:pt x="22946" y="47282"/>
                    </a:lnTo>
                    <a:cubicBezTo>
                      <a:pt x="23168" y="48252"/>
                      <a:pt x="23377" y="49544"/>
                      <a:pt x="23582" y="51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A547DD6-40E3-AF4A-8C19-B19BC43A3E50}"/>
              </a:ext>
            </a:extLst>
          </p:cNvPr>
          <p:cNvGrpSpPr/>
          <p:nvPr/>
        </p:nvGrpSpPr>
        <p:grpSpPr>
          <a:xfrm>
            <a:off x="2058806" y="1085271"/>
            <a:ext cx="517770" cy="347986"/>
            <a:chOff x="2107757" y="1095431"/>
            <a:chExt cx="517770" cy="347986"/>
          </a:xfrm>
        </p:grpSpPr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19339A99-A05F-68EC-2097-63BBE408E455}"/>
                </a:ext>
              </a:extLst>
            </p:cNvPr>
            <p:cNvGrpSpPr/>
            <p:nvPr/>
          </p:nvGrpSpPr>
          <p:grpSpPr>
            <a:xfrm>
              <a:off x="2251268" y="1095431"/>
              <a:ext cx="230748" cy="214651"/>
              <a:chOff x="1617277" y="4698298"/>
              <a:chExt cx="243882" cy="226868"/>
            </a:xfrm>
          </p:grpSpPr>
          <p:sp>
            <p:nvSpPr>
              <p:cNvPr id="233" name="자유형: 도형 232">
                <a:extLst>
                  <a:ext uri="{FF2B5EF4-FFF2-40B4-BE49-F238E27FC236}">
                    <a16:creationId xmlns:a16="http://schemas.microsoft.com/office/drawing/2014/main" id="{5B20A4E1-11AC-14D8-9934-9AF00888C321}"/>
                  </a:ext>
                </a:extLst>
              </p:cNvPr>
              <p:cNvSpPr/>
              <p:nvPr/>
            </p:nvSpPr>
            <p:spPr>
              <a:xfrm>
                <a:off x="1634292" y="4698298"/>
                <a:ext cx="130448" cy="124777"/>
              </a:xfrm>
              <a:custGeom>
                <a:avLst/>
                <a:gdLst>
                  <a:gd name="connsiteX0" fmla="*/ 130449 w 130448"/>
                  <a:gd name="connsiteY0" fmla="*/ 124777 h 124777"/>
                  <a:gd name="connsiteX1" fmla="*/ 113434 w 130448"/>
                  <a:gd name="connsiteY1" fmla="*/ 0 h 124777"/>
                  <a:gd name="connsiteX2" fmla="*/ 112164 w 130448"/>
                  <a:gd name="connsiteY2" fmla="*/ 0 h 124777"/>
                  <a:gd name="connsiteX3" fmla="*/ 0 w 130448"/>
                  <a:gd name="connsiteY3" fmla="*/ 112163 h 124777"/>
                  <a:gd name="connsiteX4" fmla="*/ 0 w 130448"/>
                  <a:gd name="connsiteY4" fmla="*/ 113434 h 124777"/>
                  <a:gd name="connsiteX5" fmla="*/ 130449 w 130448"/>
                  <a:gd name="connsiteY5" fmla="*/ 1247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448" h="124777">
                    <a:moveTo>
                      <a:pt x="130449" y="124777"/>
                    </a:moveTo>
                    <a:lnTo>
                      <a:pt x="113434" y="0"/>
                    </a:lnTo>
                    <a:lnTo>
                      <a:pt x="112164" y="0"/>
                    </a:lnTo>
                    <a:cubicBezTo>
                      <a:pt x="50292" y="181"/>
                      <a:pt x="181" y="50292"/>
                      <a:pt x="0" y="112163"/>
                    </a:cubicBezTo>
                    <a:lnTo>
                      <a:pt x="0" y="113434"/>
                    </a:lnTo>
                    <a:lnTo>
                      <a:pt x="130449" y="124777"/>
                    </a:lnTo>
                    <a:close/>
                  </a:path>
                </a:pathLst>
              </a:custGeom>
              <a:solidFill>
                <a:srgbClr val="ED6C47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3D6FF155-F2C4-AF80-71CF-0D54E883BFC2}"/>
                  </a:ext>
                </a:extLst>
              </p:cNvPr>
              <p:cNvSpPr/>
              <p:nvPr/>
            </p:nvSpPr>
            <p:spPr>
              <a:xfrm>
                <a:off x="1747725" y="4698298"/>
                <a:ext cx="113433" cy="136120"/>
              </a:xfrm>
              <a:custGeom>
                <a:avLst/>
                <a:gdLst>
                  <a:gd name="connsiteX0" fmla="*/ 1270 w 113433"/>
                  <a:gd name="connsiteY0" fmla="*/ 0 h 136120"/>
                  <a:gd name="connsiteX1" fmla="*/ 0 w 113433"/>
                  <a:gd name="connsiteY1" fmla="*/ 0 h 136120"/>
                  <a:gd name="connsiteX2" fmla="*/ 0 w 113433"/>
                  <a:gd name="connsiteY2" fmla="*/ 113434 h 136120"/>
                  <a:gd name="connsiteX3" fmla="*/ 56717 w 113433"/>
                  <a:gd name="connsiteY3" fmla="*/ 136121 h 136120"/>
                  <a:gd name="connsiteX4" fmla="*/ 113434 w 113433"/>
                  <a:gd name="connsiteY4" fmla="*/ 113434 h 136120"/>
                  <a:gd name="connsiteX5" fmla="*/ 113434 w 113433"/>
                  <a:gd name="connsiteY5" fmla="*/ 112163 h 136120"/>
                  <a:gd name="connsiteX6" fmla="*/ 1270 w 113433"/>
                  <a:gd name="connsiteY6" fmla="*/ 0 h 13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433" h="136120">
                    <a:moveTo>
                      <a:pt x="1270" y="0"/>
                    </a:moveTo>
                    <a:lnTo>
                      <a:pt x="0" y="0"/>
                    </a:lnTo>
                    <a:lnTo>
                      <a:pt x="0" y="113434"/>
                    </a:lnTo>
                    <a:lnTo>
                      <a:pt x="56717" y="136121"/>
                    </a:lnTo>
                    <a:lnTo>
                      <a:pt x="113434" y="113434"/>
                    </a:lnTo>
                    <a:lnTo>
                      <a:pt x="113434" y="112163"/>
                    </a:lnTo>
                    <a:cubicBezTo>
                      <a:pt x="113253" y="50292"/>
                      <a:pt x="63142" y="181"/>
                      <a:pt x="1270" y="0"/>
                    </a:cubicBezTo>
                    <a:close/>
                  </a:path>
                </a:pathLst>
              </a:custGeom>
              <a:solidFill>
                <a:srgbClr val="FF8F6B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5" name="자유형: 도형 234">
                <a:extLst>
                  <a:ext uri="{FF2B5EF4-FFF2-40B4-BE49-F238E27FC236}">
                    <a16:creationId xmlns:a16="http://schemas.microsoft.com/office/drawing/2014/main" id="{E7D0A19A-5B03-24A7-4316-E9C5EE5C9013}"/>
                  </a:ext>
                </a:extLst>
              </p:cNvPr>
              <p:cNvSpPr/>
              <p:nvPr/>
            </p:nvSpPr>
            <p:spPr>
              <a:xfrm>
                <a:off x="1634292" y="4811732"/>
                <a:ext cx="226867" cy="113434"/>
              </a:xfrm>
              <a:custGeom>
                <a:avLst/>
                <a:gdLst>
                  <a:gd name="connsiteX0" fmla="*/ 226868 w 226867"/>
                  <a:gd name="connsiteY0" fmla="*/ 0 h 113434"/>
                  <a:gd name="connsiteX1" fmla="*/ 226868 w 226867"/>
                  <a:gd name="connsiteY1" fmla="*/ 1248 h 113434"/>
                  <a:gd name="connsiteX2" fmla="*/ 114681 w 226867"/>
                  <a:gd name="connsiteY2" fmla="*/ 113434 h 113434"/>
                  <a:gd name="connsiteX3" fmla="*/ 112186 w 226867"/>
                  <a:gd name="connsiteY3" fmla="*/ 113434 h 113434"/>
                  <a:gd name="connsiteX4" fmla="*/ 0 w 226867"/>
                  <a:gd name="connsiteY4" fmla="*/ 1248 h 113434"/>
                  <a:gd name="connsiteX5" fmla="*/ 0 w 226867"/>
                  <a:gd name="connsiteY5" fmla="*/ 0 h 113434"/>
                  <a:gd name="connsiteX6" fmla="*/ 226868 w 226867"/>
                  <a:gd name="connsiteY6" fmla="*/ 0 h 1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7" h="113434">
                    <a:moveTo>
                      <a:pt x="226868" y="0"/>
                    </a:moveTo>
                    <a:lnTo>
                      <a:pt x="226868" y="1248"/>
                    </a:lnTo>
                    <a:cubicBezTo>
                      <a:pt x="226690" y="63133"/>
                      <a:pt x="176567" y="113256"/>
                      <a:pt x="114681" y="113434"/>
                    </a:cubicBezTo>
                    <a:lnTo>
                      <a:pt x="112186" y="113434"/>
                    </a:lnTo>
                    <a:cubicBezTo>
                      <a:pt x="50301" y="113256"/>
                      <a:pt x="178" y="63133"/>
                      <a:pt x="0" y="1248"/>
                    </a:cubicBezTo>
                    <a:lnTo>
                      <a:pt x="0" y="0"/>
                    </a:lnTo>
                    <a:lnTo>
                      <a:pt x="226868" y="0"/>
                    </a:lnTo>
                    <a:close/>
                  </a:path>
                </a:pathLst>
              </a:custGeom>
              <a:solidFill>
                <a:srgbClr val="D35230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DCB244E1-7926-E7EE-5C16-25C32C630529}"/>
                  </a:ext>
                </a:extLst>
              </p:cNvPr>
              <p:cNvSpPr/>
              <p:nvPr/>
            </p:nvSpPr>
            <p:spPr>
              <a:xfrm>
                <a:off x="1634291" y="4743671"/>
                <a:ext cx="119105" cy="141792"/>
              </a:xfrm>
              <a:custGeom>
                <a:avLst/>
                <a:gdLst>
                  <a:gd name="connsiteX0" fmla="*/ 119106 w 119105"/>
                  <a:gd name="connsiteY0" fmla="*/ 10379 h 141792"/>
                  <a:gd name="connsiteX1" fmla="*/ 119106 w 119105"/>
                  <a:gd name="connsiteY1" fmla="*/ 131413 h 141792"/>
                  <a:gd name="connsiteX2" fmla="*/ 112640 w 119105"/>
                  <a:gd name="connsiteY2" fmla="*/ 140999 h 141792"/>
                  <a:gd name="connsiteX3" fmla="*/ 108726 w 119105"/>
                  <a:gd name="connsiteY3" fmla="*/ 141793 h 141792"/>
                  <a:gd name="connsiteX4" fmla="*/ 26771 w 119105"/>
                  <a:gd name="connsiteY4" fmla="*/ 141793 h 141792"/>
                  <a:gd name="connsiteX5" fmla="*/ 22233 w 119105"/>
                  <a:gd name="connsiteY5" fmla="*/ 136121 h 141792"/>
                  <a:gd name="connsiteX6" fmla="*/ 0 w 119105"/>
                  <a:gd name="connsiteY6" fmla="*/ 69308 h 141792"/>
                  <a:gd name="connsiteX7" fmla="*/ 0 w 119105"/>
                  <a:gd name="connsiteY7" fmla="*/ 66813 h 141792"/>
                  <a:gd name="connsiteX8" fmla="*/ 18263 w 119105"/>
                  <a:gd name="connsiteY8" fmla="*/ 5672 h 141792"/>
                  <a:gd name="connsiteX9" fmla="*/ 22233 w 119105"/>
                  <a:gd name="connsiteY9" fmla="*/ 0 h 141792"/>
                  <a:gd name="connsiteX10" fmla="*/ 108726 w 119105"/>
                  <a:gd name="connsiteY10" fmla="*/ 0 h 141792"/>
                  <a:gd name="connsiteX11" fmla="*/ 119106 w 119105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105" h="141792">
                    <a:moveTo>
                      <a:pt x="119106" y="10379"/>
                    </a:moveTo>
                    <a:lnTo>
                      <a:pt x="119106" y="131413"/>
                    </a:lnTo>
                    <a:cubicBezTo>
                      <a:pt x="119078" y="135619"/>
                      <a:pt x="116528" y="139397"/>
                      <a:pt x="112640" y="140999"/>
                    </a:cubicBezTo>
                    <a:cubicBezTo>
                      <a:pt x="111402" y="141522"/>
                      <a:pt x="110070" y="141793"/>
                      <a:pt x="108726" y="141793"/>
                    </a:cubicBezTo>
                    <a:lnTo>
                      <a:pt x="26771" y="141793"/>
                    </a:lnTo>
                    <a:cubicBezTo>
                      <a:pt x="25182" y="139977"/>
                      <a:pt x="23651" y="138049"/>
                      <a:pt x="22233" y="136121"/>
                    </a:cubicBezTo>
                    <a:cubicBezTo>
                      <a:pt x="7783" y="116845"/>
                      <a:pt x="-19" y="93398"/>
                      <a:pt x="0" y="69308"/>
                    </a:cubicBezTo>
                    <a:lnTo>
                      <a:pt x="0" y="66813"/>
                    </a:lnTo>
                    <a:cubicBezTo>
                      <a:pt x="-33" y="45083"/>
                      <a:pt x="6317" y="23823"/>
                      <a:pt x="18263" y="5672"/>
                    </a:cubicBezTo>
                    <a:cubicBezTo>
                      <a:pt x="19511" y="3743"/>
                      <a:pt x="20815" y="1815"/>
                      <a:pt x="22233" y="0"/>
                    </a:cubicBezTo>
                    <a:lnTo>
                      <a:pt x="108726" y="0"/>
                    </a:lnTo>
                    <a:cubicBezTo>
                      <a:pt x="114441" y="43"/>
                      <a:pt x="119062" y="4665"/>
                      <a:pt x="119106" y="1037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7" name="자유형: 도형 236">
                <a:extLst>
                  <a:ext uri="{FF2B5EF4-FFF2-40B4-BE49-F238E27FC236}">
                    <a16:creationId xmlns:a16="http://schemas.microsoft.com/office/drawing/2014/main" id="{F7AFE271-2975-E66E-BBFA-679C2C9A9E0F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4" cy="141792"/>
              </a:xfrm>
              <a:custGeom>
                <a:avLst/>
                <a:gdLst>
                  <a:gd name="connsiteX0" fmla="*/ 113434 w 113434"/>
                  <a:gd name="connsiteY0" fmla="*/ 10379 h 141792"/>
                  <a:gd name="connsiteX1" fmla="*/ 113434 w 113434"/>
                  <a:gd name="connsiteY1" fmla="*/ 131413 h 141792"/>
                  <a:gd name="connsiteX2" fmla="*/ 112640 w 113434"/>
                  <a:gd name="connsiteY2" fmla="*/ 135327 h 141792"/>
                  <a:gd name="connsiteX3" fmla="*/ 103055 w 113434"/>
                  <a:gd name="connsiteY3" fmla="*/ 141793 h 141792"/>
                  <a:gd name="connsiteX4" fmla="*/ 31932 w 113434"/>
                  <a:gd name="connsiteY4" fmla="*/ 141793 h 141792"/>
                  <a:gd name="connsiteX5" fmla="*/ 26771 w 113434"/>
                  <a:gd name="connsiteY5" fmla="*/ 136121 h 141792"/>
                  <a:gd name="connsiteX6" fmla="*/ 22233 w 113434"/>
                  <a:gd name="connsiteY6" fmla="*/ 130449 h 141792"/>
                  <a:gd name="connsiteX7" fmla="*/ 0 w 113434"/>
                  <a:gd name="connsiteY7" fmla="*/ 63636 h 141792"/>
                  <a:gd name="connsiteX8" fmla="*/ 0 w 113434"/>
                  <a:gd name="connsiteY8" fmla="*/ 61141 h 141792"/>
                  <a:gd name="connsiteX9" fmla="*/ 18263 w 113434"/>
                  <a:gd name="connsiteY9" fmla="*/ 0 h 141792"/>
                  <a:gd name="connsiteX10" fmla="*/ 103055 w 113434"/>
                  <a:gd name="connsiteY10" fmla="*/ 0 h 141792"/>
                  <a:gd name="connsiteX11" fmla="*/ 113434 w 113434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34" h="141792">
                    <a:moveTo>
                      <a:pt x="113434" y="10379"/>
                    </a:moveTo>
                    <a:lnTo>
                      <a:pt x="113434" y="131413"/>
                    </a:lnTo>
                    <a:cubicBezTo>
                      <a:pt x="113434" y="132757"/>
                      <a:pt x="113163" y="134088"/>
                      <a:pt x="112640" y="135327"/>
                    </a:cubicBezTo>
                    <a:cubicBezTo>
                      <a:pt x="111038" y="139215"/>
                      <a:pt x="107260" y="141765"/>
                      <a:pt x="103055" y="141793"/>
                    </a:cubicBezTo>
                    <a:lnTo>
                      <a:pt x="31932" y="141793"/>
                    </a:lnTo>
                    <a:cubicBezTo>
                      <a:pt x="30137" y="139971"/>
                      <a:pt x="28415" y="138078"/>
                      <a:pt x="26771" y="136121"/>
                    </a:cubicBezTo>
                    <a:cubicBezTo>
                      <a:pt x="25182" y="134306"/>
                      <a:pt x="23651" y="132377"/>
                      <a:pt x="22233" y="130449"/>
                    </a:cubicBezTo>
                    <a:cubicBezTo>
                      <a:pt x="7783" y="111173"/>
                      <a:pt x="-19" y="87727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8" name="자유형: 도형 237">
                <a:extLst>
                  <a:ext uri="{FF2B5EF4-FFF2-40B4-BE49-F238E27FC236}">
                    <a16:creationId xmlns:a16="http://schemas.microsoft.com/office/drawing/2014/main" id="{30CE2EC3-77EA-64A3-3D37-A03C38703CE1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3" cy="130448"/>
              </a:xfrm>
              <a:custGeom>
                <a:avLst/>
                <a:gdLst>
                  <a:gd name="connsiteX0" fmla="*/ 113434 w 113433"/>
                  <a:gd name="connsiteY0" fmla="*/ 10379 h 130448"/>
                  <a:gd name="connsiteX1" fmla="*/ 113434 w 113433"/>
                  <a:gd name="connsiteY1" fmla="*/ 120070 h 130448"/>
                  <a:gd name="connsiteX2" fmla="*/ 103055 w 113433"/>
                  <a:gd name="connsiteY2" fmla="*/ 130449 h 130448"/>
                  <a:gd name="connsiteX3" fmla="*/ 22233 w 113433"/>
                  <a:gd name="connsiteY3" fmla="*/ 130449 h 130448"/>
                  <a:gd name="connsiteX4" fmla="*/ 0 w 113433"/>
                  <a:gd name="connsiteY4" fmla="*/ 63636 h 130448"/>
                  <a:gd name="connsiteX5" fmla="*/ 0 w 113433"/>
                  <a:gd name="connsiteY5" fmla="*/ 61141 h 130448"/>
                  <a:gd name="connsiteX6" fmla="*/ 18263 w 113433"/>
                  <a:gd name="connsiteY6" fmla="*/ 0 h 130448"/>
                  <a:gd name="connsiteX7" fmla="*/ 103055 w 113433"/>
                  <a:gd name="connsiteY7" fmla="*/ 0 h 130448"/>
                  <a:gd name="connsiteX8" fmla="*/ 113434 w 113433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433" h="130448">
                    <a:moveTo>
                      <a:pt x="113434" y="10379"/>
                    </a:moveTo>
                    <a:lnTo>
                      <a:pt x="113434" y="120070"/>
                    </a:lnTo>
                    <a:cubicBezTo>
                      <a:pt x="113391" y="125785"/>
                      <a:pt x="108769" y="130406"/>
                      <a:pt x="103055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9" name="자유형: 도형 238">
                <a:extLst>
                  <a:ext uri="{FF2B5EF4-FFF2-40B4-BE49-F238E27FC236}">
                    <a16:creationId xmlns:a16="http://schemas.microsoft.com/office/drawing/2014/main" id="{E802BF8F-22E1-D0FF-1D87-C7A3A3BF010F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07762" cy="130448"/>
              </a:xfrm>
              <a:custGeom>
                <a:avLst/>
                <a:gdLst>
                  <a:gd name="connsiteX0" fmla="*/ 107762 w 107762"/>
                  <a:gd name="connsiteY0" fmla="*/ 10379 h 130448"/>
                  <a:gd name="connsiteX1" fmla="*/ 107762 w 107762"/>
                  <a:gd name="connsiteY1" fmla="*/ 120070 h 130448"/>
                  <a:gd name="connsiteX2" fmla="*/ 97383 w 107762"/>
                  <a:gd name="connsiteY2" fmla="*/ 130449 h 130448"/>
                  <a:gd name="connsiteX3" fmla="*/ 22233 w 107762"/>
                  <a:gd name="connsiteY3" fmla="*/ 130449 h 130448"/>
                  <a:gd name="connsiteX4" fmla="*/ 0 w 107762"/>
                  <a:gd name="connsiteY4" fmla="*/ 63636 h 130448"/>
                  <a:gd name="connsiteX5" fmla="*/ 0 w 107762"/>
                  <a:gd name="connsiteY5" fmla="*/ 61141 h 130448"/>
                  <a:gd name="connsiteX6" fmla="*/ 18263 w 107762"/>
                  <a:gd name="connsiteY6" fmla="*/ 0 h 130448"/>
                  <a:gd name="connsiteX7" fmla="*/ 97383 w 107762"/>
                  <a:gd name="connsiteY7" fmla="*/ 0 h 130448"/>
                  <a:gd name="connsiteX8" fmla="*/ 107762 w 107762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762" h="130448">
                    <a:moveTo>
                      <a:pt x="107762" y="10379"/>
                    </a:moveTo>
                    <a:lnTo>
                      <a:pt x="107762" y="120070"/>
                    </a:lnTo>
                    <a:cubicBezTo>
                      <a:pt x="107719" y="125785"/>
                      <a:pt x="103097" y="130406"/>
                      <a:pt x="97383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97383" y="0"/>
                    </a:lnTo>
                    <a:cubicBezTo>
                      <a:pt x="103097" y="43"/>
                      <a:pt x="107719" y="4665"/>
                      <a:pt x="107762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0" name="자유형: 도형 239">
                <a:extLst>
                  <a:ext uri="{FF2B5EF4-FFF2-40B4-BE49-F238E27FC236}">
                    <a16:creationId xmlns:a16="http://schemas.microsoft.com/office/drawing/2014/main" id="{3DCAFF25-009A-4817-D64C-2A152CDB8914}"/>
                  </a:ext>
                </a:extLst>
              </p:cNvPr>
              <p:cNvSpPr/>
              <p:nvPr/>
            </p:nvSpPr>
            <p:spPr>
              <a:xfrm>
                <a:off x="1617277" y="4749343"/>
                <a:ext cx="124777" cy="124777"/>
              </a:xfrm>
              <a:custGeom>
                <a:avLst/>
                <a:gdLst>
                  <a:gd name="connsiteX0" fmla="*/ 10396 w 124777"/>
                  <a:gd name="connsiteY0" fmla="*/ 0 h 124777"/>
                  <a:gd name="connsiteX1" fmla="*/ 114381 w 124777"/>
                  <a:gd name="connsiteY1" fmla="*/ 0 h 124777"/>
                  <a:gd name="connsiteX2" fmla="*/ 124777 w 124777"/>
                  <a:gd name="connsiteY2" fmla="*/ 10396 h 124777"/>
                  <a:gd name="connsiteX3" fmla="*/ 124777 w 124777"/>
                  <a:gd name="connsiteY3" fmla="*/ 114382 h 124777"/>
                  <a:gd name="connsiteX4" fmla="*/ 114381 w 124777"/>
                  <a:gd name="connsiteY4" fmla="*/ 124777 h 124777"/>
                  <a:gd name="connsiteX5" fmla="*/ 10396 w 124777"/>
                  <a:gd name="connsiteY5" fmla="*/ 124777 h 124777"/>
                  <a:gd name="connsiteX6" fmla="*/ 0 w 124777"/>
                  <a:gd name="connsiteY6" fmla="*/ 114382 h 124777"/>
                  <a:gd name="connsiteX7" fmla="*/ 0 w 124777"/>
                  <a:gd name="connsiteY7" fmla="*/ 10396 h 124777"/>
                  <a:gd name="connsiteX8" fmla="*/ 10396 w 124777"/>
                  <a:gd name="connsiteY8" fmla="*/ 0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7" h="124777">
                    <a:moveTo>
                      <a:pt x="10396" y="0"/>
                    </a:moveTo>
                    <a:lnTo>
                      <a:pt x="114381" y="0"/>
                    </a:lnTo>
                    <a:cubicBezTo>
                      <a:pt x="120123" y="0"/>
                      <a:pt x="124777" y="4655"/>
                      <a:pt x="124777" y="10396"/>
                    </a:cubicBezTo>
                    <a:lnTo>
                      <a:pt x="124777" y="114382"/>
                    </a:lnTo>
                    <a:cubicBezTo>
                      <a:pt x="124777" y="120123"/>
                      <a:pt x="120122" y="124777"/>
                      <a:pt x="114381" y="124777"/>
                    </a:cubicBezTo>
                    <a:lnTo>
                      <a:pt x="10396" y="124777"/>
                    </a:lnTo>
                    <a:cubicBezTo>
                      <a:pt x="4655" y="124777"/>
                      <a:pt x="0" y="120123"/>
                      <a:pt x="0" y="114382"/>
                    </a:cubicBezTo>
                    <a:lnTo>
                      <a:pt x="0" y="10396"/>
                    </a:lnTo>
                    <a:cubicBezTo>
                      <a:pt x="0" y="4655"/>
                      <a:pt x="4655" y="0"/>
                      <a:pt x="103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4C28"/>
                  </a:gs>
                  <a:gs pos="50000">
                    <a:srgbClr val="C5401E"/>
                  </a:gs>
                  <a:gs pos="100000">
                    <a:srgbClr val="B62F14"/>
                  </a:gs>
                </a:gsLst>
                <a:lin ang="3599918" scaled="1"/>
              </a:gra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1" name="자유형: 도형 240">
                <a:extLst>
                  <a:ext uri="{FF2B5EF4-FFF2-40B4-BE49-F238E27FC236}">
                    <a16:creationId xmlns:a16="http://schemas.microsoft.com/office/drawing/2014/main" id="{830648C9-8B25-CFC5-E927-5E38518A1E2D}"/>
                  </a:ext>
                </a:extLst>
              </p:cNvPr>
              <p:cNvSpPr/>
              <p:nvPr/>
            </p:nvSpPr>
            <p:spPr>
              <a:xfrm>
                <a:off x="1653343" y="4777007"/>
                <a:ext cx="53019" cy="69203"/>
              </a:xfrm>
              <a:custGeom>
                <a:avLst/>
                <a:gdLst>
                  <a:gd name="connsiteX0" fmla="*/ 27457 w 53019"/>
                  <a:gd name="connsiteY0" fmla="*/ 65 h 69203"/>
                  <a:gd name="connsiteX1" fmla="*/ 46389 w 53019"/>
                  <a:gd name="connsiteY1" fmla="*/ 5612 h 69203"/>
                  <a:gd name="connsiteX2" fmla="*/ 52979 w 53019"/>
                  <a:gd name="connsiteY2" fmla="*/ 21680 h 69203"/>
                  <a:gd name="connsiteX3" fmla="*/ 49729 w 53019"/>
                  <a:gd name="connsiteY3" fmla="*/ 33687 h 69203"/>
                  <a:gd name="connsiteX4" fmla="*/ 40502 w 53019"/>
                  <a:gd name="connsiteY4" fmla="*/ 41843 h 69203"/>
                  <a:gd name="connsiteX5" fmla="*/ 26623 w 53019"/>
                  <a:gd name="connsiteY5" fmla="*/ 44758 h 69203"/>
                  <a:gd name="connsiteX6" fmla="*/ 13470 w 53019"/>
                  <a:gd name="connsiteY6" fmla="*/ 44758 h 69203"/>
                  <a:gd name="connsiteX7" fmla="*/ 13470 w 53019"/>
                  <a:gd name="connsiteY7" fmla="*/ 69203 h 69203"/>
                  <a:gd name="connsiteX8" fmla="*/ 0 w 53019"/>
                  <a:gd name="connsiteY8" fmla="*/ 69203 h 69203"/>
                  <a:gd name="connsiteX9" fmla="*/ 0 w 53019"/>
                  <a:gd name="connsiteY9" fmla="*/ 65 h 69203"/>
                  <a:gd name="connsiteX10" fmla="*/ 27457 w 53019"/>
                  <a:gd name="connsiteY10" fmla="*/ 65 h 69203"/>
                  <a:gd name="connsiteX11" fmla="*/ 13459 w 53019"/>
                  <a:gd name="connsiteY11" fmla="*/ 34197 h 69203"/>
                  <a:gd name="connsiteX12" fmla="*/ 25052 w 53019"/>
                  <a:gd name="connsiteY12" fmla="*/ 34197 h 69203"/>
                  <a:gd name="connsiteX13" fmla="*/ 35301 w 53019"/>
                  <a:gd name="connsiteY13" fmla="*/ 31140 h 69203"/>
                  <a:gd name="connsiteX14" fmla="*/ 38766 w 53019"/>
                  <a:gd name="connsiteY14" fmla="*/ 22196 h 69203"/>
                  <a:gd name="connsiteX15" fmla="*/ 25483 w 53019"/>
                  <a:gd name="connsiteY15" fmla="*/ 10767 h 69203"/>
                  <a:gd name="connsiteX16" fmla="*/ 13459 w 53019"/>
                  <a:gd name="connsiteY16" fmla="*/ 10767 h 69203"/>
                  <a:gd name="connsiteX17" fmla="*/ 13459 w 53019"/>
                  <a:gd name="connsiteY17" fmla="*/ 34197 h 6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019" h="69203">
                    <a:moveTo>
                      <a:pt x="27457" y="65"/>
                    </a:moveTo>
                    <a:cubicBezTo>
                      <a:pt x="34226" y="-392"/>
                      <a:pt x="40937" y="1574"/>
                      <a:pt x="46389" y="5612"/>
                    </a:cubicBezTo>
                    <a:cubicBezTo>
                      <a:pt x="50936" y="9672"/>
                      <a:pt x="53366" y="15596"/>
                      <a:pt x="52979" y="21680"/>
                    </a:cubicBezTo>
                    <a:cubicBezTo>
                      <a:pt x="53054" y="25909"/>
                      <a:pt x="51927" y="30072"/>
                      <a:pt x="49729" y="33687"/>
                    </a:cubicBezTo>
                    <a:cubicBezTo>
                      <a:pt x="47505" y="37239"/>
                      <a:pt x="44300" y="40071"/>
                      <a:pt x="40502" y="41843"/>
                    </a:cubicBezTo>
                    <a:cubicBezTo>
                      <a:pt x="36159" y="43862"/>
                      <a:pt x="31411" y="44860"/>
                      <a:pt x="26623" y="44758"/>
                    </a:cubicBezTo>
                    <a:lnTo>
                      <a:pt x="13470" y="44758"/>
                    </a:lnTo>
                    <a:lnTo>
                      <a:pt x="13470" y="69203"/>
                    </a:lnTo>
                    <a:lnTo>
                      <a:pt x="0" y="69203"/>
                    </a:lnTo>
                    <a:lnTo>
                      <a:pt x="0" y="65"/>
                    </a:lnTo>
                    <a:lnTo>
                      <a:pt x="27457" y="65"/>
                    </a:lnTo>
                    <a:close/>
                    <a:moveTo>
                      <a:pt x="13459" y="34197"/>
                    </a:moveTo>
                    <a:lnTo>
                      <a:pt x="25052" y="34197"/>
                    </a:lnTo>
                    <a:cubicBezTo>
                      <a:pt x="28727" y="34467"/>
                      <a:pt x="32374" y="33379"/>
                      <a:pt x="35301" y="31140"/>
                    </a:cubicBezTo>
                    <a:cubicBezTo>
                      <a:pt x="37722" y="28818"/>
                      <a:pt x="38990" y="25543"/>
                      <a:pt x="38766" y="22196"/>
                    </a:cubicBezTo>
                    <a:cubicBezTo>
                      <a:pt x="38766" y="14577"/>
                      <a:pt x="34338" y="10767"/>
                      <a:pt x="25483" y="10767"/>
                    </a:cubicBezTo>
                    <a:lnTo>
                      <a:pt x="13459" y="10767"/>
                    </a:lnTo>
                    <a:lnTo>
                      <a:pt x="13459" y="34197"/>
                    </a:lnTo>
                    <a:close/>
                  </a:path>
                </a:pathLst>
              </a:custGeom>
              <a:solidFill>
                <a:srgbClr val="FFFFFF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C3D7BFE5-250F-11D4-F50A-BE6ECCB0AA8C}"/>
                </a:ext>
              </a:extLst>
            </p:cNvPr>
            <p:cNvSpPr txBox="1"/>
            <p:nvPr/>
          </p:nvSpPr>
          <p:spPr>
            <a:xfrm>
              <a:off x="2107757" y="1310082"/>
              <a:ext cx="51777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PowerPoint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C776AEE-207E-7BBA-EE69-916BFA2A61B0}"/>
              </a:ext>
            </a:extLst>
          </p:cNvPr>
          <p:cNvGrpSpPr/>
          <p:nvPr/>
        </p:nvGrpSpPr>
        <p:grpSpPr>
          <a:xfrm>
            <a:off x="188665" y="3115431"/>
            <a:ext cx="6480671" cy="2961311"/>
            <a:chOff x="188665" y="2852744"/>
            <a:chExt cx="6480671" cy="2961311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1E6818E-E0F2-9675-E9BD-E5C6D30FADA8}"/>
                </a:ext>
              </a:extLst>
            </p:cNvPr>
            <p:cNvGrpSpPr/>
            <p:nvPr/>
          </p:nvGrpSpPr>
          <p:grpSpPr>
            <a:xfrm>
              <a:off x="188665" y="2852744"/>
              <a:ext cx="6480000" cy="2961311"/>
              <a:chOff x="188665" y="2852744"/>
              <a:chExt cx="6480000" cy="2961311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C378847-801A-781B-D0C0-0524C006E160}"/>
                  </a:ext>
                </a:extLst>
              </p:cNvPr>
              <p:cNvSpPr/>
              <p:nvPr/>
            </p:nvSpPr>
            <p:spPr>
              <a:xfrm>
                <a:off x="188665" y="2852744"/>
                <a:ext cx="6480000" cy="29613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71B1C7C4-BF7E-D3E7-B383-AFC483634B1D}"/>
                  </a:ext>
                </a:extLst>
              </p:cNvPr>
              <p:cNvSpPr/>
              <p:nvPr/>
            </p:nvSpPr>
            <p:spPr>
              <a:xfrm>
                <a:off x="188665" y="3071135"/>
                <a:ext cx="1665784" cy="27429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E6D10-D20B-FB91-2E65-29C3D4E687F2}"/>
                  </a:ext>
                </a:extLst>
              </p:cNvPr>
              <p:cNvSpPr txBox="1"/>
              <p:nvPr/>
            </p:nvSpPr>
            <p:spPr>
              <a:xfrm>
                <a:off x="253524" y="3255579"/>
                <a:ext cx="155651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Baren: The Prophet 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(6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인팀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5B717C-BBA1-4AB4-26AC-65A4BDB120B2}"/>
                  </a:ext>
                </a:extLst>
              </p:cNvPr>
              <p:cNvSpPr txBox="1"/>
              <p:nvPr/>
            </p:nvSpPr>
            <p:spPr>
              <a:xfrm>
                <a:off x="253524" y="3409467"/>
                <a:ext cx="1308050" cy="31789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2024.06.03 ~ 2024.06.17</a:t>
                </a:r>
              </a:p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국비 교육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기획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1C18C64E-5B87-9E64-D77A-35A2F483BE5A}"/>
                  </a:ext>
                </a:extLst>
              </p:cNvPr>
              <p:cNvGrpSpPr/>
              <p:nvPr/>
            </p:nvGrpSpPr>
            <p:grpSpPr>
              <a:xfrm>
                <a:off x="2060696" y="3192212"/>
                <a:ext cx="2413802" cy="1356671"/>
                <a:chOff x="1568943" y="653746"/>
                <a:chExt cx="4291200" cy="2411860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3781A0B-4FC2-6045-BF33-B2D370C5925D}"/>
                    </a:ext>
                  </a:extLst>
                </p:cNvPr>
                <p:cNvSpPr txBox="1"/>
                <p:nvPr/>
              </p:nvSpPr>
              <p:spPr>
                <a:xfrm>
                  <a:off x="1568943" y="653746"/>
                  <a:ext cx="957526" cy="2462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 소개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 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9F263A3-943D-7DF7-1CB0-EF8727A4816E}"/>
                    </a:ext>
                  </a:extLst>
                </p:cNvPr>
                <p:cNvSpPr txBox="1"/>
                <p:nvPr/>
              </p:nvSpPr>
              <p:spPr>
                <a:xfrm>
                  <a:off x="1568943" y="945618"/>
                  <a:ext cx="4291200" cy="211998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>
                    <a:spcAft>
                      <a:spcPts val="450"/>
                    </a:spcAft>
                  </a:pP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잃어버린 기억과 힘을 되찾기 위한 </a:t>
                  </a:r>
                  <a:r>
                    <a:rPr lang="ko-KR" altLang="en-US" sz="900" i="1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바렌의</a:t>
                  </a:r>
                  <a:r>
                    <a:rPr lang="ko-KR" altLang="en-US" sz="900" i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여정</a:t>
                  </a:r>
                  <a:endPara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게임명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Baren: The Prophet (BTP)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장르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액션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로그라이트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RPG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시점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3D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백뷰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컨셉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중세 배경의 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다크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판타지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특징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: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선택한 무기에 따라 달라지는 클래스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/</a:t>
                  </a:r>
                  <a:r>
                    <a:rPr lang="ko-KR" altLang="en-US" sz="900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어빌리티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9FCCC940-EF78-0CAD-325B-291CBC18B417}"/>
                  </a:ext>
                </a:extLst>
              </p:cNvPr>
              <p:cNvGrpSpPr/>
              <p:nvPr/>
            </p:nvGrpSpPr>
            <p:grpSpPr>
              <a:xfrm>
                <a:off x="2060696" y="4767603"/>
                <a:ext cx="3409267" cy="887373"/>
                <a:chOff x="1568943" y="1626154"/>
                <a:chExt cx="6060912" cy="157755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366C56E-2487-954B-B286-93AACA3B6958}"/>
                    </a:ext>
                  </a:extLst>
                </p:cNvPr>
                <p:cNvSpPr txBox="1"/>
                <p:nvPr/>
              </p:nvSpPr>
              <p:spPr>
                <a:xfrm>
                  <a:off x="1568943" y="1626154"/>
                  <a:ext cx="9090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업무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C8954B9-8AE3-6A72-1AC6-8661DE096FCB}"/>
                    </a:ext>
                  </a:extLst>
                </p:cNvPr>
                <p:cNvSpPr txBox="1"/>
                <p:nvPr/>
              </p:nvSpPr>
              <p:spPr>
                <a:xfrm>
                  <a:off x="1568943" y="1945493"/>
                  <a:ext cx="6060912" cy="1258215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Unity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를 사용하여 프로토타입 제작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엔진 빌드 및 기능 구현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프로토타입 개발 내역서 작성</a:t>
                  </a:r>
                  <a:endPara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몬스터 </a:t>
                  </a:r>
                  <a: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AI </a:t>
                  </a:r>
                  <a:r>
                    <a:rPr lang="ko-KR" altLang="en-US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패턴</a:t>
                  </a:r>
                  <a:br>
                    <a:rPr lang="en-US" altLang="ko-KR" sz="9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</a:b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 * 시간 상 문서는 작성하지 못했지만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,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기획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전투 시스템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&amp;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스킬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) 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Pretendard Light" panose="02000403000000020004" pitchFamily="2" charset="-127"/>
                      <a:ea typeface="Pretendard Light" panose="02000403000000020004" pitchFamily="2" charset="-127"/>
                      <a:cs typeface="Pretendard Light" panose="02000403000000020004" pitchFamily="2" charset="-127"/>
                    </a:rPr>
                    <a:t>업무도 함께 진행</a:t>
                  </a:r>
                  <a:endPara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CEC02FF-5CFE-DB07-5B3F-9CF59DAD3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60696" y="4658243"/>
                <a:ext cx="4241293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E25570F-495C-BB6E-34EE-E996807551AA}"/>
                  </a:ext>
                </a:extLst>
              </p:cNvPr>
              <p:cNvSpPr txBox="1"/>
              <p:nvPr/>
            </p:nvSpPr>
            <p:spPr>
              <a:xfrm>
                <a:off x="253524" y="3727361"/>
                <a:ext cx="1122102" cy="283906"/>
              </a:xfrm>
              <a:prstGeom prst="rect">
                <a:avLst/>
              </a:prstGeom>
              <a:noFill/>
            </p:spPr>
            <p:txBody>
              <a:bodyPr wrap="none" lIns="0" tIns="14400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포트폴리오 페이지 링크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  <a:hlinkClick r:id="rId7"/>
                  </a:rPr>
                  <a:t>]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3E60990-2475-1212-72A6-4A88A3F96142}"/>
                </a:ext>
              </a:extLst>
            </p:cNvPr>
            <p:cNvGrpSpPr/>
            <p:nvPr/>
          </p:nvGrpSpPr>
          <p:grpSpPr>
            <a:xfrm>
              <a:off x="188665" y="2852745"/>
              <a:ext cx="6480671" cy="267502"/>
              <a:chOff x="188665" y="2852745"/>
              <a:chExt cx="6480671" cy="267502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DDAB74CB-798E-998D-1A09-246077AB4B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666" y="3120247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9F118060-407E-A13A-8164-6BF337B25343}"/>
                  </a:ext>
                </a:extLst>
              </p:cNvPr>
              <p:cNvGrpSpPr/>
              <p:nvPr/>
            </p:nvGrpSpPr>
            <p:grpSpPr>
              <a:xfrm>
                <a:off x="188665" y="2852745"/>
                <a:ext cx="6480671" cy="267502"/>
                <a:chOff x="188665" y="2852745"/>
                <a:chExt cx="6480671" cy="267502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56DF0E8-C199-7982-8A25-A2B843C23D1A}"/>
                    </a:ext>
                  </a:extLst>
                </p:cNvPr>
                <p:cNvSpPr/>
                <p:nvPr/>
              </p:nvSpPr>
              <p:spPr>
                <a:xfrm>
                  <a:off x="188665" y="2852745"/>
                  <a:ext cx="6480671" cy="267502"/>
                </a:xfrm>
                <a:prstGeom prst="rect">
                  <a:avLst/>
                </a:prstGeom>
                <a:solidFill>
                  <a:srgbClr val="E1F2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13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2966474-8959-1AD1-F48B-FFAA5CF18DCA}"/>
                    </a:ext>
                  </a:extLst>
                </p:cNvPr>
                <p:cNvSpPr txBox="1"/>
                <p:nvPr/>
              </p:nvSpPr>
              <p:spPr>
                <a:xfrm>
                  <a:off x="253524" y="2901858"/>
                  <a:ext cx="924933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ko-KR" altLang="en-US" sz="1100" dirty="0">
                      <a:latin typeface="페이퍼로지 7 Bold" pitchFamily="2" charset="-127"/>
                      <a:ea typeface="페이퍼로지 7 Bold" pitchFamily="2" charset="-127"/>
                      <a:cs typeface="Pretendard Medium" panose="02000603000000020004" pitchFamily="2" charset="-127"/>
                    </a:rPr>
                    <a:t>팀 프로젝트 경험</a:t>
                  </a:r>
                </a:p>
              </p:txBody>
            </p:sp>
          </p:grp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6FBA8AA9-52E1-A244-557A-D5184DF6A63D}"/>
              </a:ext>
            </a:extLst>
          </p:cNvPr>
          <p:cNvGrpSpPr/>
          <p:nvPr/>
        </p:nvGrpSpPr>
        <p:grpSpPr>
          <a:xfrm>
            <a:off x="188665" y="6212073"/>
            <a:ext cx="6480000" cy="3048944"/>
            <a:chOff x="188665" y="5935035"/>
            <a:chExt cx="6480000" cy="30489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E16BEC2-7D1F-1BC9-89C2-A228FE451672}"/>
                </a:ext>
              </a:extLst>
            </p:cNvPr>
            <p:cNvSpPr/>
            <p:nvPr/>
          </p:nvSpPr>
          <p:spPr>
            <a:xfrm>
              <a:off x="188665" y="5935036"/>
              <a:ext cx="6480000" cy="30489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257779-FE4C-28EF-BE39-7D5B4434DBEF}"/>
                </a:ext>
              </a:extLst>
            </p:cNvPr>
            <p:cNvSpPr/>
            <p:nvPr/>
          </p:nvSpPr>
          <p:spPr>
            <a:xfrm>
              <a:off x="188665" y="5935035"/>
              <a:ext cx="1665784" cy="30489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7C46B9-D73B-4207-8180-0430824E9D70}"/>
                </a:ext>
              </a:extLst>
            </p:cNvPr>
            <p:cNvSpPr txBox="1"/>
            <p:nvPr/>
          </p:nvSpPr>
          <p:spPr>
            <a:xfrm>
              <a:off x="253524" y="6119480"/>
              <a:ext cx="665247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NoA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(5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5FB00D-EAB2-1C78-E835-64F24DF24614}"/>
                </a:ext>
              </a:extLst>
            </p:cNvPr>
            <p:cNvSpPr txBox="1"/>
            <p:nvPr/>
          </p:nvSpPr>
          <p:spPr>
            <a:xfrm>
              <a:off x="253524" y="6273368"/>
              <a:ext cx="1314462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2024.04.02 ~ 2024.04.16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6193DEA-22DF-3DB0-0C77-8594EB7D263F}"/>
                </a:ext>
              </a:extLst>
            </p:cNvPr>
            <p:cNvGrpSpPr/>
            <p:nvPr/>
          </p:nvGrpSpPr>
          <p:grpSpPr>
            <a:xfrm>
              <a:off x="2060696" y="6056113"/>
              <a:ext cx="1979388" cy="1356671"/>
              <a:chOff x="1568943" y="653746"/>
              <a:chExt cx="3518909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751FEA-D23E-5281-3D86-EB9640B15D20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D8445B-C494-CB38-2D59-54F094194637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518909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병기 ‘</a:t>
                </a:r>
                <a:r>
                  <a:rPr lang="en-US" altLang="ko-KR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’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들과 함께 세상을 구원하라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en-US" altLang="ko-KR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NoA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수집형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핵 앤 슬래시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이소메트릭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미소녀 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다양한 컨셉의 차원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시스템을 활용한 전략적인 전투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DEC8679-B77C-D178-B00F-830F82855D72}"/>
                </a:ext>
              </a:extLst>
            </p:cNvPr>
            <p:cNvGrpSpPr/>
            <p:nvPr/>
          </p:nvGrpSpPr>
          <p:grpSpPr>
            <a:xfrm>
              <a:off x="2060696" y="7631504"/>
              <a:ext cx="2104422" cy="1169501"/>
              <a:chOff x="1568943" y="1626154"/>
              <a:chExt cx="3741190" cy="207911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244ACC-26A3-82DE-D96A-0B072CE82E42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3159C85-444B-3B10-F71E-A9F3398B61BD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3741190" cy="1759777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시스템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(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태그 시스템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)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데이터 테이블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 데이터 테이블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레벨 디자인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챕터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2-1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의 레벨 디자인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UX/UI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씬 플로우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HUD Wireframe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네이밍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&amp;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넘버링 규칙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소환 및 합성 확률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97025C9-96D4-FCA4-DEA5-25E559F9D3FC}"/>
                </a:ext>
              </a:extLst>
            </p:cNvPr>
            <p:cNvCxnSpPr>
              <a:cxnSpLocks/>
            </p:cNvCxnSpPr>
            <p:nvPr/>
          </p:nvCxnSpPr>
          <p:spPr>
            <a:xfrm>
              <a:off x="2060696" y="7514610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CFC841-B3CE-D61F-78A4-DB59EDFE55AF}"/>
                </a:ext>
              </a:extLst>
            </p:cNvPr>
            <p:cNvSpPr txBox="1"/>
            <p:nvPr/>
          </p:nvSpPr>
          <p:spPr>
            <a:xfrm>
              <a:off x="253524" y="6591262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8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3035254-1CF7-D44A-AA13-901B2A0995B9}"/>
              </a:ext>
            </a:extLst>
          </p:cNvPr>
          <p:cNvGrpSpPr/>
          <p:nvPr/>
        </p:nvGrpSpPr>
        <p:grpSpPr>
          <a:xfrm>
            <a:off x="3591738" y="1085271"/>
            <a:ext cx="240450" cy="349335"/>
            <a:chOff x="3590254" y="1095431"/>
            <a:chExt cx="240450" cy="349335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4094786-1314-11C1-C5DC-252E8E27C9BD}"/>
                </a:ext>
              </a:extLst>
            </p:cNvPr>
            <p:cNvSpPr txBox="1"/>
            <p:nvPr/>
          </p:nvSpPr>
          <p:spPr>
            <a:xfrm>
              <a:off x="3590254" y="1311431"/>
              <a:ext cx="24045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Excel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AF9D3FF3-EB14-18C7-9710-AE16221832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379" y="1095431"/>
              <a:ext cx="232200" cy="216000"/>
              <a:chOff x="5484238" y="4698298"/>
              <a:chExt cx="243810" cy="226800"/>
            </a:xfrm>
          </p:grpSpPr>
          <p:sp>
            <p:nvSpPr>
              <p:cNvPr id="192" name="자유형: 도형 191">
                <a:extLst>
                  <a:ext uri="{FF2B5EF4-FFF2-40B4-BE49-F238E27FC236}">
                    <a16:creationId xmlns:a16="http://schemas.microsoft.com/office/drawing/2014/main" id="{0891D0C0-82F7-8792-1A3C-1F8395630CF9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3" name="자유형: 도형 202">
                <a:extLst>
                  <a:ext uri="{FF2B5EF4-FFF2-40B4-BE49-F238E27FC236}">
                    <a16:creationId xmlns:a16="http://schemas.microsoft.com/office/drawing/2014/main" id="{97D07689-8D73-2625-C1D2-7EA161426C08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4" name="자유형: 도형 203">
                <a:extLst>
                  <a:ext uri="{FF2B5EF4-FFF2-40B4-BE49-F238E27FC236}">
                    <a16:creationId xmlns:a16="http://schemas.microsoft.com/office/drawing/2014/main" id="{28D23998-A248-C1A9-3B38-ED996C2502AC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5" name="자유형: 도형 204">
                <a:extLst>
                  <a:ext uri="{FF2B5EF4-FFF2-40B4-BE49-F238E27FC236}">
                    <a16:creationId xmlns:a16="http://schemas.microsoft.com/office/drawing/2014/main" id="{7D935919-9572-F92E-431B-DAE6A86F8429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6" name="자유형: 도형 205">
                <a:extLst>
                  <a:ext uri="{FF2B5EF4-FFF2-40B4-BE49-F238E27FC236}">
                    <a16:creationId xmlns:a16="http://schemas.microsoft.com/office/drawing/2014/main" id="{A1789DB4-70C1-233D-5B6F-6B1AA1DF256B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7" name="자유형: 도형 206">
                <a:extLst>
                  <a:ext uri="{FF2B5EF4-FFF2-40B4-BE49-F238E27FC236}">
                    <a16:creationId xmlns:a16="http://schemas.microsoft.com/office/drawing/2014/main" id="{AC7E37BC-F72B-38CF-33C3-1BCDF82449B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8" name="자유형: 도형 207">
                <a:extLst>
                  <a:ext uri="{FF2B5EF4-FFF2-40B4-BE49-F238E27FC236}">
                    <a16:creationId xmlns:a16="http://schemas.microsoft.com/office/drawing/2014/main" id="{48D0D025-F011-5832-033A-C301DD7EE71D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09" name="자유형: 도형 208">
                <a:extLst>
                  <a:ext uri="{FF2B5EF4-FFF2-40B4-BE49-F238E27FC236}">
                    <a16:creationId xmlns:a16="http://schemas.microsoft.com/office/drawing/2014/main" id="{96DBAA87-6670-4B98-1390-37CFC212898C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0" name="자유형: 도형 209">
                <a:extLst>
                  <a:ext uri="{FF2B5EF4-FFF2-40B4-BE49-F238E27FC236}">
                    <a16:creationId xmlns:a16="http://schemas.microsoft.com/office/drawing/2014/main" id="{DF660397-2C73-8724-9687-87DC6F31C728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E09CDAB7-2F8D-7009-FC56-A032EA1AD8D0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FC49646E-3421-C0E8-CFAC-E80726553699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315AD8-E5C4-D2A1-107D-4A6A08D8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2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55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E6AAE-7036-1229-B75D-58CCA660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3533C46-367F-2043-8F8F-92C2B0724D71}"/>
              </a:ext>
            </a:extLst>
          </p:cNvPr>
          <p:cNvGrpSpPr/>
          <p:nvPr/>
        </p:nvGrpSpPr>
        <p:grpSpPr>
          <a:xfrm>
            <a:off x="189000" y="348783"/>
            <a:ext cx="6480000" cy="2836378"/>
            <a:chOff x="189000" y="348783"/>
            <a:chExt cx="6480000" cy="2836378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5631C97-6C2D-D1DC-A520-6C3393DDC9D1}"/>
                </a:ext>
              </a:extLst>
            </p:cNvPr>
            <p:cNvSpPr/>
            <p:nvPr/>
          </p:nvSpPr>
          <p:spPr>
            <a:xfrm>
              <a:off x="189000" y="348783"/>
              <a:ext cx="6480000" cy="2836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D1A5B68-743A-CA53-ABA7-EFD3E0609238}"/>
                </a:ext>
              </a:extLst>
            </p:cNvPr>
            <p:cNvSpPr/>
            <p:nvPr/>
          </p:nvSpPr>
          <p:spPr>
            <a:xfrm>
              <a:off x="189000" y="348783"/>
              <a:ext cx="1665784" cy="28363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C156E1-0D6F-22F1-84D5-369DEB67E9FB}"/>
                </a:ext>
              </a:extLst>
            </p:cNvPr>
            <p:cNvSpPr txBox="1"/>
            <p:nvPr/>
          </p:nvSpPr>
          <p:spPr>
            <a:xfrm>
              <a:off x="253859" y="533227"/>
              <a:ext cx="1149354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Esteria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(3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인팀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팀장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B3CC59-0A7E-166C-95AF-A5B643F47455}"/>
                </a:ext>
              </a:extLst>
            </p:cNvPr>
            <p:cNvSpPr txBox="1"/>
            <p:nvPr/>
          </p:nvSpPr>
          <p:spPr>
            <a:xfrm>
              <a:off x="253859" y="687115"/>
              <a:ext cx="1293624" cy="317894"/>
            </a:xfrm>
            <a:prstGeom prst="rect">
              <a:avLst/>
            </a:prstGeom>
            <a:noFill/>
          </p:spPr>
          <p:txBody>
            <a:bodyPr wrap="none" lIns="0" tIns="405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2024.03.11 ~ 2024.03.25</a:t>
              </a:r>
            </a:p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국비 교육 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 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기획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)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D1327BC-B6E0-7CEA-4F4E-FBBF5AA91EE6}"/>
                </a:ext>
              </a:extLst>
            </p:cNvPr>
            <p:cNvGrpSpPr/>
            <p:nvPr/>
          </p:nvGrpSpPr>
          <p:grpSpPr>
            <a:xfrm>
              <a:off x="2061031" y="469860"/>
              <a:ext cx="2071080" cy="1356671"/>
              <a:chOff x="1568943" y="653746"/>
              <a:chExt cx="3681917" cy="2411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ACAF53-776D-FB7E-4CE5-119157094FED}"/>
                  </a:ext>
                </a:extLst>
              </p:cNvPr>
              <p:cNvSpPr txBox="1"/>
              <p:nvPr/>
            </p:nvSpPr>
            <p:spPr>
              <a:xfrm>
                <a:off x="1568943" y="653746"/>
                <a:ext cx="957526" cy="2462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 소개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 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34038FC-BF91-E2A0-6125-84840E20BA11}"/>
                  </a:ext>
                </a:extLst>
              </p:cNvPr>
              <p:cNvSpPr txBox="1"/>
              <p:nvPr/>
            </p:nvSpPr>
            <p:spPr>
              <a:xfrm>
                <a:off x="1568943" y="945618"/>
                <a:ext cx="3681917" cy="2119988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>
                  <a:spcAft>
                    <a:spcPts val="450"/>
                  </a:spcAft>
                </a:pP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어둠에 잠식된 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이세계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‘</a:t>
                </a:r>
                <a:r>
                  <a:rPr lang="ko-KR" altLang="en-US" sz="900" i="1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에스테리아’를</a:t>
                </a:r>
                <a:r>
                  <a:rPr lang="ko-KR" altLang="en-US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정화하라</a:t>
                </a:r>
                <a:r>
                  <a:rPr lang="en-US" altLang="ko-KR" sz="900" i="1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게임명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Esteria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장르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오픈월드 어드벤처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RPG</a:t>
                </a: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시점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3D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백뷰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카툰풍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디자인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어두운 분위기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특징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몬스터 정화 시 더 많은 보상 획득</a:t>
                </a: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5EDA45C3-F1E8-4D18-627C-2CA50BF0D89A}"/>
                </a:ext>
              </a:extLst>
            </p:cNvPr>
            <p:cNvGrpSpPr/>
            <p:nvPr/>
          </p:nvGrpSpPr>
          <p:grpSpPr>
            <a:xfrm>
              <a:off x="2061031" y="2045251"/>
              <a:ext cx="1639551" cy="966882"/>
              <a:chOff x="1568943" y="1626154"/>
              <a:chExt cx="2914754" cy="1718904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F07082-77B5-714A-31A4-62D8E102952D}"/>
                  </a:ext>
                </a:extLst>
              </p:cNvPr>
              <p:cNvSpPr txBox="1"/>
              <p:nvPr/>
            </p:nvSpPr>
            <p:spPr>
              <a:xfrm>
                <a:off x="1568943" y="1626154"/>
                <a:ext cx="90908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[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주요 업무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]</a:t>
                </a:r>
                <a:endPara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03F7F8-9677-5352-4ADB-157A434B916A}"/>
                  </a:ext>
                </a:extLst>
              </p:cNvPr>
              <p:cNvSpPr txBox="1"/>
              <p:nvPr/>
            </p:nvSpPr>
            <p:spPr>
              <a:xfrm>
                <a:off x="1568943" y="1945493"/>
                <a:ext cx="2914754" cy="1399565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GDD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문서 취합 후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GDD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작성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세계관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세력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주요 인물 갈등 구조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컨셉 및 설정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스킬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아이템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  <a:p>
                <a:pPr marL="96441" indent="-96441"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기타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</a:t>
                </a:r>
                <a:r>
                  <a:rPr lang="en-US" altLang="ko-KR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: </a:t>
                </a:r>
                <a:r>
                  <a:rPr lang="ko-KR" altLang="en-US" sz="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흐름 예시도</a:t>
                </a:r>
                <a:endPara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A194CAB-28A1-4BCC-65EE-7042B33DE103}"/>
                </a:ext>
              </a:extLst>
            </p:cNvPr>
            <p:cNvCxnSpPr>
              <a:cxnSpLocks/>
            </p:cNvCxnSpPr>
            <p:nvPr/>
          </p:nvCxnSpPr>
          <p:spPr>
            <a:xfrm>
              <a:off x="2061031" y="1928357"/>
              <a:ext cx="4241293" cy="0"/>
            </a:xfrm>
            <a:prstGeom prst="line">
              <a:avLst/>
            </a:prstGeom>
            <a:ln w="3175">
              <a:solidFill>
                <a:srgbClr val="DEDED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707CD-3959-9557-299D-4C2E2701C858}"/>
                </a:ext>
              </a:extLst>
            </p:cNvPr>
            <p:cNvSpPr txBox="1"/>
            <p:nvPr/>
          </p:nvSpPr>
          <p:spPr>
            <a:xfrm>
              <a:off x="253859" y="1005009"/>
              <a:ext cx="1122102" cy="283906"/>
            </a:xfrm>
            <a:prstGeom prst="rect">
              <a:avLst/>
            </a:prstGeom>
            <a:noFill/>
          </p:spPr>
          <p:txBody>
            <a:bodyPr wrap="none" lIns="0" tIns="144000" rIns="0" bIns="0" rtlCol="0" anchor="t">
              <a:spAutoFit/>
            </a:bodyPr>
            <a:lstStyle/>
            <a:p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[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포트폴리오 페이지 링크</a:t>
              </a:r>
              <a:r>
                <a:rPr lang="en-US" altLang="ko-KR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  <a:hlinkClick r:id="rId2"/>
                </a:rPr>
                <a:t>]</a:t>
              </a:r>
              <a:endPara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C9E14-4919-188B-5E18-30FFECE3FD25}"/>
              </a:ext>
            </a:extLst>
          </p:cNvPr>
          <p:cNvSpPr/>
          <p:nvPr/>
        </p:nvSpPr>
        <p:spPr>
          <a:xfrm>
            <a:off x="189000" y="3439225"/>
            <a:ext cx="6480000" cy="1096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D512C7-256E-9F47-BFC1-BEDC5B069C41}"/>
              </a:ext>
            </a:extLst>
          </p:cNvPr>
          <p:cNvSpPr/>
          <p:nvPr/>
        </p:nvSpPr>
        <p:spPr>
          <a:xfrm>
            <a:off x="189000" y="3439224"/>
            <a:ext cx="1665784" cy="1096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043AB3-F191-0961-9C1B-813358850AAF}"/>
              </a:ext>
            </a:extLst>
          </p:cNvPr>
          <p:cNvSpPr txBox="1"/>
          <p:nvPr/>
        </p:nvSpPr>
        <p:spPr>
          <a:xfrm>
            <a:off x="253859" y="3623668"/>
            <a:ext cx="945772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대학교에서 진행한 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팀 프로젝트 요약</a:t>
            </a:r>
            <a:endParaRPr lang="en-US" altLang="ko-KR" sz="10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61721-B4CC-2A12-8FA6-01A9AF45BAAD}"/>
              </a:ext>
            </a:extLst>
          </p:cNvPr>
          <p:cNvSpPr txBox="1"/>
          <p:nvPr/>
        </p:nvSpPr>
        <p:spPr>
          <a:xfrm>
            <a:off x="253859" y="3931445"/>
            <a:ext cx="570669" cy="17939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51696-6E50-19C2-D21A-F51F073C15C8}"/>
              </a:ext>
            </a:extLst>
          </p:cNvPr>
          <p:cNvSpPr txBox="1"/>
          <p:nvPr/>
        </p:nvSpPr>
        <p:spPr>
          <a:xfrm>
            <a:off x="2061031" y="3560301"/>
            <a:ext cx="2460289" cy="38201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프로그래머 역할로 프로젝트 진행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900" dirty="0" err="1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언리얼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엔진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유니티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 등 다양한 개발 도구 활용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C42ED-F402-6806-4A72-27A6C7D14B18}"/>
              </a:ext>
            </a:extLst>
          </p:cNvPr>
          <p:cNvSpPr txBox="1"/>
          <p:nvPr/>
        </p:nvSpPr>
        <p:spPr>
          <a:xfrm>
            <a:off x="253859" y="4110840"/>
            <a:ext cx="1122102" cy="283906"/>
          </a:xfrm>
          <a:prstGeom prst="rect">
            <a:avLst/>
          </a:prstGeom>
          <a:noFill/>
        </p:spPr>
        <p:txBody>
          <a:bodyPr wrap="none" lIns="0" tIns="144000" rIns="0" bIns="0" rtlCol="0" anchor="t">
            <a:spAutoFit/>
          </a:bodyPr>
          <a:lstStyle/>
          <a:p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[</a:t>
            </a:r>
            <a:r>
              <a:rPr lang="ko-KR" altLang="en-US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포트폴리오 페이지 링크</a:t>
            </a:r>
            <a:r>
              <a:rPr lang="en-US" altLang="ko-KR" sz="9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  <a:hlinkClick r:id="rId3"/>
              </a:rPr>
              <a:t>]</a:t>
            </a:r>
            <a:endParaRPr lang="en-US" altLang="ko-KR" sz="90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104A18-BD1F-16D3-D9E2-3A1C81DF064D}"/>
              </a:ext>
            </a:extLst>
          </p:cNvPr>
          <p:cNvGrpSpPr/>
          <p:nvPr/>
        </p:nvGrpSpPr>
        <p:grpSpPr>
          <a:xfrm>
            <a:off x="188665" y="5780892"/>
            <a:ext cx="6480671" cy="3491070"/>
            <a:chOff x="189000" y="2131167"/>
            <a:chExt cx="6480671" cy="349107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932F7F6-9E31-4C68-5FE7-C693885E236A}"/>
                </a:ext>
              </a:extLst>
            </p:cNvPr>
            <p:cNvSpPr txBox="1"/>
            <p:nvPr/>
          </p:nvSpPr>
          <p:spPr>
            <a:xfrm>
              <a:off x="294162" y="2529549"/>
              <a:ext cx="6269676" cy="3092688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 기획의 핵심은 “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캐릭터의 컨셉에 어울리는 전투를 설계하는 것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” 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저는 게임을 플레이할 때 캐릭터 별로 다양한 전투를 체험하며 즐거움을 느낍니다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그러면서  ‘캐릭터의 컨셉과 전투 스타일이 어울리는지’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‘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내가 이 캐릭터에게 기대하는 전투는 어떤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전투인지’를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생각해 보는 과정 자체도 재미있게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특히 전투 스타일과 모션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이펙트 등 스킬의 연출이 캐릭터 컨셉과 맞아떨어질 때 더욱 깊게 몰입할 수 있었습니다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반대로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캐릭터의 컨셉과 전투 스타일의 관련이 적다고 여겨지면 몰입감이 떨어졌습니다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게임 뿐만 아니라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웹툰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애니메이션 등 여러 작품 속 캐릭터가 컨셉에 맞는 전투를 하면 작품에 더욱 몰입하게 되기도 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이런 경험들이 쌓이다 보니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캐릭터의 컨셉에 잘 맞는 전투를 설계하는 것이 전투 기획의 핵심이라고 판단하게 되었습니다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대학교에서는 게임 공학을 전공하며 프로그래머로서 개발 경험을 쌓았지만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누군가의 아이디어를 기술적으로 구현해 주는 것보다 저의 아이디어와 상상으로 누군가에게 몰입감을 선사하는 기획 업무에 흥미가 생겼습니다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 중에서도 전투 기획 업무가 가장 매력적으로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제가 가장 좋아하면서 자신이 있는 분야가 전투였기 때문입니다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이제 저만의 전투를 상상에서 그치지 않고 현실에 탄생시키려고 합니다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저의 생각과 경험들을 총동원하여 다른 사람들에게 몰입감과 즐거움을 줄 수 있는 전투를 설계하는 전투 기획자가 되겠습니다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A3B544D-E4BD-70C6-EA1C-F97D9DDC75B0}"/>
                </a:ext>
              </a:extLst>
            </p:cNvPr>
            <p:cNvSpPr/>
            <p:nvPr/>
          </p:nvSpPr>
          <p:spPr>
            <a:xfrm>
              <a:off x="189000" y="2131168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BAD8F-7E89-2F4B-BEB8-C3A6FCA5C9CB}"/>
                </a:ext>
              </a:extLst>
            </p:cNvPr>
            <p:cNvSpPr txBox="1"/>
            <p:nvPr/>
          </p:nvSpPr>
          <p:spPr>
            <a:xfrm>
              <a:off x="294162" y="2245721"/>
              <a:ext cx="80150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직무 지원 동기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A2B1972-63FD-18D4-62BF-E3F03A315EEC}"/>
                </a:ext>
              </a:extLst>
            </p:cNvPr>
            <p:cNvCxnSpPr>
              <a:cxnSpLocks/>
            </p:cNvCxnSpPr>
            <p:nvPr/>
          </p:nvCxnSpPr>
          <p:spPr>
            <a:xfrm>
              <a:off x="189001" y="252955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CFFF60A-5567-251E-E97D-A36EA2D0399B}"/>
                </a:ext>
              </a:extLst>
            </p:cNvPr>
            <p:cNvSpPr/>
            <p:nvPr/>
          </p:nvSpPr>
          <p:spPr>
            <a:xfrm>
              <a:off x="189000" y="2131167"/>
              <a:ext cx="6480000" cy="3491070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F5B45BB-D180-8C88-3321-3F1D842B66B8}"/>
              </a:ext>
            </a:extLst>
          </p:cNvPr>
          <p:cNvSpPr txBox="1"/>
          <p:nvPr/>
        </p:nvSpPr>
        <p:spPr>
          <a:xfrm>
            <a:off x="188665" y="5354677"/>
            <a:ext cx="1017907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ko-KR" altLang="en-US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자기소개서</a:t>
            </a: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DE31732-EB4E-B6B5-63E4-6E40A9D3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3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9A42-05B9-1147-D9B2-E957DF4CE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81AEC9-1E82-B276-9941-EEBCC54138D7}"/>
              </a:ext>
            </a:extLst>
          </p:cNvPr>
          <p:cNvGrpSpPr/>
          <p:nvPr/>
        </p:nvGrpSpPr>
        <p:grpSpPr>
          <a:xfrm>
            <a:off x="188665" y="641200"/>
            <a:ext cx="6487083" cy="5989190"/>
            <a:chOff x="185458" y="4124129"/>
            <a:chExt cx="6487083" cy="59891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560FEE4-7949-49ED-F01E-5B95A5572AB2}"/>
                </a:ext>
              </a:extLst>
            </p:cNvPr>
            <p:cNvSpPr txBox="1"/>
            <p:nvPr/>
          </p:nvSpPr>
          <p:spPr>
            <a:xfrm>
              <a:off x="290620" y="4522511"/>
              <a:ext cx="6269676" cy="5590808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저는 전투 기획자로서 경쟁력을 높이기 위해 다음과 같은 경험을 쌓았습니다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다양한 게임에서 여러 캐릭터의 전투 스타일을 체험해 보았습니다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br>
                <a:rPr lang="en-US" altLang="ko-KR" dirty="0"/>
              </a:br>
              <a:r>
                <a:rPr lang="ko-KR" altLang="en-US" dirty="0"/>
                <a:t>제가 가장 좋아하는 게임 장르는 </a:t>
              </a:r>
              <a:r>
                <a:rPr lang="en-US" altLang="ko-KR" dirty="0"/>
                <a:t>RPG</a:t>
              </a:r>
              <a:r>
                <a:rPr lang="ko-KR" altLang="en-US" dirty="0"/>
                <a:t>입니다</a:t>
              </a:r>
              <a:r>
                <a:rPr lang="en-US" altLang="ko-KR" dirty="0"/>
                <a:t>. </a:t>
              </a:r>
              <a:r>
                <a:rPr lang="ko-KR" altLang="en-US" dirty="0"/>
                <a:t>다양한 캐릭터의 전투를 느껴 볼 수 있다는 점이 매력적으로 느껴지기 때문입니다</a:t>
              </a:r>
              <a:r>
                <a:rPr lang="en-US" altLang="ko-KR" dirty="0"/>
                <a:t>. RPG </a:t>
              </a:r>
              <a:r>
                <a:rPr lang="ko-KR" altLang="en-US" dirty="0"/>
                <a:t>외에도 다양한 전투를 체험할 수 있는 게임에 흥미가 생깁니다</a:t>
              </a:r>
              <a:r>
                <a:rPr lang="en-US" altLang="ko-KR" dirty="0"/>
                <a:t>. </a:t>
              </a:r>
              <a:r>
                <a:rPr lang="ko-KR" altLang="en-US" dirty="0"/>
                <a:t>예를 들어</a:t>
              </a:r>
              <a:r>
                <a:rPr lang="en-US" altLang="ko-KR" dirty="0"/>
                <a:t>, </a:t>
              </a:r>
              <a:r>
                <a:rPr lang="ko-KR" altLang="en-US" dirty="0"/>
                <a:t>리그 오브 레전드에서도 라인에 관련 없이 재밌어 보이는 챔피언을 다 플레이해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무기에 따라 전투 스타일이 바뀌는 소울 </a:t>
              </a:r>
              <a:r>
                <a:rPr lang="ko-KR" altLang="en-US" dirty="0" err="1"/>
                <a:t>라이크</a:t>
              </a:r>
              <a:r>
                <a:rPr lang="ko-KR" altLang="en-US" dirty="0"/>
                <a:t> 게임에서도 획득한 무기는 꼭 한 번씩 써보고 결정하기도 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경험들로 제가 선호하는 전투에 대해 이해하고</a:t>
              </a:r>
              <a:r>
                <a:rPr lang="en-US" altLang="ko-KR" dirty="0"/>
                <a:t>, </a:t>
              </a:r>
              <a:r>
                <a:rPr lang="ko-KR" altLang="en-US" dirty="0"/>
                <a:t>전투 기획에서 저만의 방향을 세울 수 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다양한 개발 도구를 폭넓게 사용해 보았습니다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대학교에서 프로그래머로 여러 프로젝트를 진행하면서 </a:t>
              </a:r>
              <a:r>
                <a:rPr lang="en-US" altLang="ko-KR" dirty="0"/>
                <a:t>Unreal Engine 4, Unity, MySQL </a:t>
              </a:r>
              <a:r>
                <a:rPr lang="ko-KR" altLang="en-US" dirty="0"/>
                <a:t>등 다양한 개발 도구를 접해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 과정에서 대부분의 개발 도구는 유사한 기능을 가지고 있다는 점을 </a:t>
              </a:r>
              <a:r>
                <a:rPr lang="ko-KR" altLang="en-US" dirty="0" err="1"/>
                <a:t>깨달았습니다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덕분에 개발 도구를 새롭게 접하더라도 두려움 없이 빠르게 적응할 수 있었습니다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경험으로 리소스 조립</a:t>
              </a:r>
              <a:r>
                <a:rPr lang="en-US" altLang="ko-KR" dirty="0"/>
                <a:t>, </a:t>
              </a:r>
              <a:r>
                <a:rPr lang="ko-KR" altLang="en-US" dirty="0"/>
                <a:t>프로토타이핑 등의 기획 업무를 더욱 수월하게 할 수 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셋째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기획서 작성을 통해 실무 역량을 키웠습니다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혼자서 캐릭터 기획을 해보고 데이터 테이블을 작성해 보았습니다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국비 교육</a:t>
              </a:r>
              <a:r>
                <a:rPr lang="en-US" altLang="ko-KR" dirty="0"/>
                <a:t>(NCS </a:t>
              </a:r>
              <a:r>
                <a:rPr lang="ko-KR" altLang="en-US" dirty="0"/>
                <a:t>게임 콘텐츠 기획자 양성 과정</a:t>
              </a:r>
              <a:r>
                <a:rPr lang="en-US" altLang="ko-KR" dirty="0"/>
                <a:t>)</a:t>
              </a:r>
              <a:r>
                <a:rPr lang="ko-KR" altLang="en-US" dirty="0"/>
                <a:t>에서는 팀원들과 서로의 기획서를 공유하고 피드백을 주고받으며 실무 감각을 익혔습니다</a:t>
              </a:r>
              <a:r>
                <a:rPr lang="en-US" altLang="ko-KR" dirty="0"/>
                <a:t>. </a:t>
              </a:r>
              <a:r>
                <a:rPr lang="ko-KR" altLang="en-US" dirty="0"/>
                <a:t>특히</a:t>
              </a:r>
              <a:r>
                <a:rPr lang="en-US" altLang="ko-KR" dirty="0"/>
                <a:t>, </a:t>
              </a:r>
              <a:r>
                <a:rPr lang="ko-KR" altLang="en-US" dirty="0"/>
                <a:t>캐릭터의 스킬을 기획하기 위해 모션과 </a:t>
              </a:r>
              <a:r>
                <a:rPr lang="ko-KR" altLang="en-US" dirty="0" err="1"/>
                <a:t>이펙트뿐만</a:t>
              </a:r>
              <a:r>
                <a:rPr lang="ko-KR" altLang="en-US" dirty="0"/>
                <a:t> 아니라 카메라 구도</a:t>
              </a:r>
              <a:r>
                <a:rPr lang="en-US" altLang="ko-KR" dirty="0"/>
                <a:t>, </a:t>
              </a:r>
              <a:r>
                <a:rPr lang="ko-KR" altLang="en-US" dirty="0"/>
                <a:t>선</a:t>
              </a:r>
              <a:r>
                <a:rPr lang="en-US" altLang="ko-KR" dirty="0"/>
                <a:t>/</a:t>
              </a:r>
              <a:r>
                <a:rPr lang="ko-KR" altLang="en-US" dirty="0"/>
                <a:t>후 딜레이</a:t>
              </a:r>
              <a:r>
                <a:rPr lang="en-US" altLang="ko-KR" dirty="0"/>
                <a:t>, </a:t>
              </a:r>
              <a:r>
                <a:rPr lang="ko-KR" altLang="en-US" dirty="0"/>
                <a:t>효과 발동 타이밍 등 여러 요소들을 생각하며 기획서를 작성해 보기도 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 결과 많은 내용을 한 번에 담는 것보다 명확한 기획 의도를 설정하고 적절한 수준으로 구성하는 것이 더 중요한 일이라는 것을 체감했습니다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넷째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실제 협업 경험을 쌓았습니다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/>
              </a:br>
              <a:r>
                <a:rPr lang="ko-KR" altLang="en-US" dirty="0"/>
                <a:t>대학교에서는 프로그래머로 팀 프로젝트들에 참여했고 졸업 작품을 할 때에는 팀장으로서 팀원들을 독려하고 많은 대화를 이끌어 내어 팀워크를 발휘한 경험이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국비 교육에서는 전투 기획 업무를 위주로 팀 프로젝트에 참여했습니다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교육 기간 동안 세 번의 팀 프로젝트를 진행하였습니다</a:t>
              </a:r>
              <a:r>
                <a:rPr lang="en-US" altLang="ko-KR" dirty="0"/>
                <a:t>. </a:t>
              </a:r>
              <a:r>
                <a:rPr lang="ko-KR" altLang="en-US" dirty="0"/>
                <a:t>팀 프로젝트는 </a:t>
              </a:r>
              <a:r>
                <a:rPr lang="en-US" altLang="ko-KR" dirty="0"/>
                <a:t>2</a:t>
              </a:r>
              <a:r>
                <a:rPr lang="ko-KR" altLang="en-US" dirty="0"/>
                <a:t>주간의 짧은 일정으로 인해</a:t>
              </a:r>
              <a:r>
                <a:rPr lang="en-US" altLang="ko-KR" dirty="0"/>
                <a:t>, </a:t>
              </a:r>
              <a:r>
                <a:rPr lang="ko-KR" altLang="en-US" dirty="0"/>
                <a:t>일정에 맞추기 위해서는 팀원들과 원활한 의사소통이 필수적이었고 맡은 역할에 책임감을 가지고 업무를 진행해야 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다양한 협업 경험을 통해</a:t>
              </a:r>
              <a:r>
                <a:rPr lang="en-US" altLang="ko-KR" dirty="0"/>
                <a:t>, </a:t>
              </a:r>
              <a:r>
                <a:rPr lang="ko-KR" altLang="en-US" dirty="0"/>
                <a:t>책임감이 단순히 맡은 역할을 수행하는 것을 넘어 ‘의견을 뒷받침할 능력을 </a:t>
              </a:r>
              <a:r>
                <a:rPr lang="ko-KR" altLang="en-US" dirty="0" err="1"/>
                <a:t>키우자’는</a:t>
              </a:r>
              <a:r>
                <a:rPr lang="ko-KR" altLang="en-US" dirty="0"/>
                <a:t> 가치관으로 발전하기도 했습니다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002EA7-F066-1DAC-63E9-C8E862446B42}"/>
                </a:ext>
              </a:extLst>
            </p:cNvPr>
            <p:cNvSpPr/>
            <p:nvPr/>
          </p:nvSpPr>
          <p:spPr>
            <a:xfrm>
              <a:off x="185458" y="4124130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FC50B92-20B8-8395-B92A-2E7D487AFC54}"/>
                </a:ext>
              </a:extLst>
            </p:cNvPr>
            <p:cNvSpPr txBox="1"/>
            <p:nvPr/>
          </p:nvSpPr>
          <p:spPr>
            <a:xfrm>
              <a:off x="290620" y="4238682"/>
              <a:ext cx="52418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직무 경험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59B6CAC-4AC2-D452-3BE5-B462B65F57C8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4522511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4D2164D-1F7F-35CC-8E17-2F0D436A37A6}"/>
                </a:ext>
              </a:extLst>
            </p:cNvPr>
            <p:cNvSpPr/>
            <p:nvPr/>
          </p:nvSpPr>
          <p:spPr>
            <a:xfrm>
              <a:off x="192541" y="4124129"/>
              <a:ext cx="6480000" cy="598918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sp>
        <p:nvSpPr>
          <p:cNvPr id="39" name="슬라이드 번호 개체 틀 38">
            <a:extLst>
              <a:ext uri="{FF2B5EF4-FFF2-40B4-BE49-F238E27FC236}">
                <a16:creationId xmlns:a16="http://schemas.microsoft.com/office/drawing/2014/main" id="{B997A8B5-B2A5-F5A7-06A6-5124ABC0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4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35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D60F-9814-E27B-919A-79641CD4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A66BB5F5-81F1-ECEE-82D5-16ED375D429B}"/>
              </a:ext>
            </a:extLst>
          </p:cNvPr>
          <p:cNvGrpSpPr/>
          <p:nvPr/>
        </p:nvGrpSpPr>
        <p:grpSpPr>
          <a:xfrm>
            <a:off x="185458" y="641200"/>
            <a:ext cx="6483878" cy="8623601"/>
            <a:chOff x="185458" y="679340"/>
            <a:chExt cx="6483878" cy="86236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899985B-9609-CDE3-0055-FD4C875C3724}"/>
                </a:ext>
              </a:extLst>
            </p:cNvPr>
            <p:cNvGrpSpPr/>
            <p:nvPr/>
          </p:nvGrpSpPr>
          <p:grpSpPr>
            <a:xfrm>
              <a:off x="188665" y="679340"/>
              <a:ext cx="6480671" cy="4568288"/>
              <a:chOff x="185458" y="344489"/>
              <a:chExt cx="6480671" cy="456828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6766D4-0EAD-6028-5A7A-774DD12A4B90}"/>
                  </a:ext>
                </a:extLst>
              </p:cNvPr>
              <p:cNvSpPr txBox="1"/>
              <p:nvPr/>
            </p:nvSpPr>
            <p:spPr>
              <a:xfrm>
                <a:off x="290620" y="742870"/>
                <a:ext cx="6269676" cy="4169906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>
                <a:defPPr>
                  <a:defRPr lang="en-US"/>
                </a:defPPr>
                <a:lvl1pPr>
                  <a:lnSpc>
                    <a:spcPct val="135000"/>
                  </a:lnSpc>
                  <a:spcAft>
                    <a:spcPts val="800"/>
                  </a:spcAft>
                  <a:defRPr sz="10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lvl1pPr>
              </a:lstStyle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/>
                  <a:t>저는 다음과 같은 두 가지 장점이 있습니다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첫째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논리적인 사고로 상황을 분석한 후 결론을 도출합니다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 </a:t>
                </a:r>
                <a:br>
                  <a:rPr lang="en-US" altLang="ko-KR" dirty="0"/>
                </a:br>
                <a:r>
                  <a:rPr lang="ko-KR" altLang="en-US" dirty="0"/>
                  <a:t>저는 불확실한 상황에서 논리적인 사고의 흐름으로 결론을 낼 수 있을 때 안정감을 느끼고 자신감을 얻게 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기획 업무에서도 이런 성격을 활용합니다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신규 캐릭터를 기획할 때 기존 캐릭터들의 컨셉을 분석해서 세계관에 어울리는 컨셉을 설정하고 이를 바탕으로 전투를 기획하기도 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때로는 캐릭터가 사용하는 무기를 분석해서 활용할 수 있는 구조가 있다면 적극적으로 반영하기도 합니다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둘째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제가 생각한 이상적인 결과를 위해 끝까지 파고듭니다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 </a:t>
                </a:r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ko-KR" altLang="en-US" dirty="0"/>
                  <a:t>저는 어떤 일을 할 때 </a:t>
                </a:r>
                <a:r>
                  <a:rPr lang="en-US" altLang="ko-KR" dirty="0"/>
                  <a:t>‘</a:t>
                </a:r>
                <a:r>
                  <a:rPr lang="ko-KR" altLang="en-US" dirty="0"/>
                  <a:t>이것보다 더 나은 방법은 없나</a:t>
                </a:r>
                <a:r>
                  <a:rPr lang="en-US" altLang="ko-KR" dirty="0"/>
                  <a:t>?’ / ‘</a:t>
                </a:r>
                <a:r>
                  <a:rPr lang="ko-KR" altLang="en-US" dirty="0"/>
                  <a:t>이건 왜 이렇게 되지</a:t>
                </a:r>
                <a:r>
                  <a:rPr lang="en-US" altLang="ko-KR" dirty="0"/>
                  <a:t>?’</a:t>
                </a:r>
                <a:r>
                  <a:rPr lang="ko-KR" altLang="en-US" dirty="0"/>
                  <a:t>라는 의문을 스스로에게 던지고 이에 대한 답을 찾기 위해 끝까지 파고 드는 성향이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대학교에 다닐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프로그래밍 과제를 하면서 오류가 발생한 코드를 우연히 해결한 적이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이때 왜 오류가 사라졌는지 완벽하게 이해하고 싶어서 밤새도록 교재를 찾거나 인터넷 검색을 하며 많은 시간을 쓴 적이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게임을 할 때에도 난이도가 높은 몬스터에게 끝까지 도전합니다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 과정에서 점차 숙련도가 증가하며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원하는 방향으로 전투를 이끌어 나갈 때 더 큰 성취감과 짜릿함을 얻게 됩니다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반면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의견 충돌을 피하는 것이 협업에 도움이 된다고 생각해 제 의견을 드러내지 않기도 했습니다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 </a:t>
                </a:r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ko-KR" altLang="en-US" dirty="0"/>
                  <a:t>하지만 팀 프로젝트를 몇 번 더 경험하면서 오히려 의견이 충돌하고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서로를 설득하며 많은 대화를 나눌 때 프로젝트가 원활하게 진행된다는 것을 </a:t>
                </a:r>
                <a:r>
                  <a:rPr lang="ko-KR" altLang="en-US" dirty="0" err="1"/>
                  <a:t>깨달았습니다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이후로는 팀원의 의견을 수용하면서도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논리적인 근거를 바탕으로 저의 의견을 제시하며 팀원들과 최대한 많은 이야기를 해보려고 노력하게 되었습니다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과정에서 더 큰 성취감과 소속감을 느끼게 되었고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의견을 뒷받침하기 위한 능력을 키우자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라는 가치관을 갖게 되는 계기가 되었습니다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9141596-6F5D-D696-32A0-60A8D809BDC2}"/>
                  </a:ext>
                </a:extLst>
              </p:cNvPr>
              <p:cNvSpPr/>
              <p:nvPr/>
            </p:nvSpPr>
            <p:spPr>
              <a:xfrm>
                <a:off x="185458" y="344489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8A52B2-3F91-2067-5599-9D2FDB6F2B37}"/>
                  </a:ext>
                </a:extLst>
              </p:cNvPr>
              <p:cNvSpPr txBox="1"/>
              <p:nvPr/>
            </p:nvSpPr>
            <p:spPr>
              <a:xfrm>
                <a:off x="290620" y="459041"/>
                <a:ext cx="77104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성격의 장단점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5870661-7F52-9CA0-E632-2E8298F0E0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59" y="742870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77C30F3-0793-742F-CDBA-595AD2B3873D}"/>
                  </a:ext>
                </a:extLst>
              </p:cNvPr>
              <p:cNvSpPr/>
              <p:nvPr/>
            </p:nvSpPr>
            <p:spPr>
              <a:xfrm>
                <a:off x="185458" y="344489"/>
                <a:ext cx="6480000" cy="4568288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2575552-8AF1-38F1-B34B-D612905F4992}"/>
                </a:ext>
              </a:extLst>
            </p:cNvPr>
            <p:cNvGrpSpPr/>
            <p:nvPr/>
          </p:nvGrpSpPr>
          <p:grpSpPr>
            <a:xfrm>
              <a:off x="185458" y="5724669"/>
              <a:ext cx="6480671" cy="3578272"/>
              <a:chOff x="185458" y="5226205"/>
              <a:chExt cx="6480671" cy="357827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B277-56AD-2C16-8562-A15B83494E08}"/>
                  </a:ext>
                </a:extLst>
              </p:cNvPr>
              <p:cNvSpPr txBox="1"/>
              <p:nvPr/>
            </p:nvSpPr>
            <p:spPr>
              <a:xfrm>
                <a:off x="290620" y="5624586"/>
                <a:ext cx="6269676" cy="3179891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>
                <a:defPPr>
                  <a:defRPr lang="en-US"/>
                </a:defPPr>
                <a:lvl1pPr>
                  <a:lnSpc>
                    <a:spcPct val="135000"/>
                  </a:lnSpc>
                  <a:spcAft>
                    <a:spcPts val="800"/>
                  </a:spcAft>
                  <a:defRPr sz="10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lvl1pPr>
              </a:lstStyle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/>
                  <a:t>제가 꿈꾸는 이상적인 기획자는 유저들이 인정하는 기획자입니다</a:t>
                </a:r>
                <a:r>
                  <a:rPr lang="en-US" altLang="ko-KR" dirty="0"/>
                  <a:t>. ‘</a:t>
                </a:r>
                <a:r>
                  <a:rPr lang="ko-KR" altLang="en-US" dirty="0"/>
                  <a:t>이 사람이 기획한 게임이면 재미있겠네’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이 사람의 이런 점이 내가 선호하는 스타일이야</a:t>
                </a:r>
                <a:r>
                  <a:rPr lang="en-US" altLang="ko-KR" dirty="0"/>
                  <a:t>.’</a:t>
                </a:r>
                <a:r>
                  <a:rPr lang="ko-KR" altLang="en-US" dirty="0"/>
                  <a:t>처럼 유저들에게 신뢰를 바탕으로 재미를 선사하는 기획자가 되겠습니다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이를 위해 다음과 같은 목표를 가지고 노력하겠습니다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첫째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이유를 설명할 줄 아는 기획자가 되겠습니다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ko-KR" altLang="en-US" dirty="0"/>
                  <a:t>기획서를 작성하고 기획에 대해 공부하면서 저의 생각을 명확하게 전달하려면 기획 의도를 설정하는 것이 중요하다는 점을 알게 되었습니다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아직은 그 역량을 더 </a:t>
                </a:r>
                <a:r>
                  <a:rPr lang="ko-KR" altLang="en-US" dirty="0" err="1"/>
                  <a:t>키워나가야</a:t>
                </a:r>
                <a:r>
                  <a:rPr lang="ko-KR" altLang="en-US" dirty="0"/>
                  <a:t> 한다고 생각하며</a:t>
                </a:r>
                <a:r>
                  <a:rPr lang="en-US" altLang="ko-KR" dirty="0"/>
                  <a:t>, ‘</a:t>
                </a:r>
                <a:r>
                  <a:rPr lang="ko-KR" altLang="en-US" dirty="0"/>
                  <a:t>왜 이렇게 기획했을까</a:t>
                </a:r>
                <a:r>
                  <a:rPr lang="en-US" altLang="ko-KR" dirty="0"/>
                  <a:t>?’</a:t>
                </a:r>
                <a:r>
                  <a:rPr lang="ko-KR" altLang="en-US" dirty="0"/>
                  <a:t>라는 질문을 통해 다른 사람의 기획 의도를 파악해 보는 역량을 기르고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이러한 사고가 자연스럽게 이루어질 때 설득력 있는 기획이 이루어지고 프로젝트의 성공에 기여할 수 있다고 생각합니다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둘째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가장 먼저 동료들에게 신뢰를 주는 기획자가 되겠습니다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b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</a:br>
                <a:r>
                  <a:rPr lang="ko-KR" altLang="en-US" dirty="0"/>
                  <a:t>신뢰받는 기획자는 게임 개발의 중심에서 개발의 방향을 잡아주어 동료들의 업무 효율을 높일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또한 기획에 대한 신뢰도도 올라갈 것입니다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저는 개발의 중심에서 동료분들과 함께 기획한 내용이 현실화되고 더 나은 결과물로 이어질 때 높은 성취감과 소속감을 얻습니다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먼저 동료들에게 신뢰를 주는 기획자가 되어 프로젝트를 성공적으로 이끌고 유저들에게도 신뢰를 줄 수 있는 기획자가 되도록 노력하겠습니다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B6866A8-3A45-BC9F-5774-0614651C8EB8}"/>
                  </a:ext>
                </a:extLst>
              </p:cNvPr>
              <p:cNvSpPr/>
              <p:nvPr/>
            </p:nvSpPr>
            <p:spPr>
              <a:xfrm>
                <a:off x="185458" y="5226205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E2C25C-68AE-DA19-801B-340AE7195C89}"/>
                  </a:ext>
                </a:extLst>
              </p:cNvPr>
              <p:cNvSpPr txBox="1"/>
              <p:nvPr/>
            </p:nvSpPr>
            <p:spPr>
              <a:xfrm>
                <a:off x="290620" y="5340757"/>
                <a:ext cx="67807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입사 후 포부</a:t>
                </a: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9FA312AA-3D10-024B-EB66-6459E95EAE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59" y="5624586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E811AE4-B6D3-899E-F67B-E41AB8DC7CD4}"/>
                  </a:ext>
                </a:extLst>
              </p:cNvPr>
              <p:cNvSpPr/>
              <p:nvPr/>
            </p:nvSpPr>
            <p:spPr>
              <a:xfrm>
                <a:off x="185458" y="5226205"/>
                <a:ext cx="6480000" cy="357827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/>
              </a:p>
            </p:txBody>
          </p:sp>
        </p:grpSp>
      </p:grp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E3F0E553-4066-8F17-3054-9D834869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5</a:t>
            </a:fld>
            <a:r>
              <a:rPr lang="en-US" altLang="ko-KR"/>
              <a:t>/5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23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12117</TotalTime>
  <Words>1671</Words>
  <Application>Microsoft Office PowerPoint</Application>
  <PresentationFormat>A4 용지(210x297mm)</PresentationFormat>
  <Paragraphs>160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Pretendard</vt:lpstr>
      <vt:lpstr>Pretendard Light</vt:lpstr>
      <vt:lpstr>Pretendard Medium</vt:lpstr>
      <vt:lpstr>Pretendard SemiBold</vt:lpstr>
      <vt:lpstr>맑은 고딕</vt:lpstr>
      <vt:lpstr>페이퍼로지 7 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565</cp:revision>
  <dcterms:created xsi:type="dcterms:W3CDTF">2025-06-06T11:22:44Z</dcterms:created>
  <dcterms:modified xsi:type="dcterms:W3CDTF">2025-09-23T08:18:33Z</dcterms:modified>
</cp:coreProperties>
</file>