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5" d="100"/>
          <a:sy n="75" d="100"/>
        </p:scale>
        <p:origin x="43" y="7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CDEA81-0D95-B262-23BC-87DB95F52B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01C4E97-9490-1B7E-DD77-C5F3009CB0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42B1F94-1796-3E97-E2F5-B0AA155E6692}"/>
              </a:ext>
            </a:extLst>
          </p:cNvPr>
          <p:cNvSpPr>
            <a:spLocks noGrp="1"/>
          </p:cNvSpPr>
          <p:nvPr>
            <p:ph type="dt" sz="half" idx="10"/>
          </p:nvPr>
        </p:nvSpPr>
        <p:spPr/>
        <p:txBody>
          <a:bodyPr/>
          <a:lstStyle/>
          <a:p>
            <a:fld id="{3DADB342-0D6E-4978-881B-048FDCF2DD37}" type="datetimeFigureOut">
              <a:rPr lang="ko-KR" altLang="en-US" smtClean="0"/>
              <a:t>2025-09-01</a:t>
            </a:fld>
            <a:endParaRPr lang="ko-KR" altLang="en-US"/>
          </a:p>
        </p:txBody>
      </p:sp>
      <p:sp>
        <p:nvSpPr>
          <p:cNvPr id="5" name="바닥글 개체 틀 4">
            <a:extLst>
              <a:ext uri="{FF2B5EF4-FFF2-40B4-BE49-F238E27FC236}">
                <a16:creationId xmlns:a16="http://schemas.microsoft.com/office/drawing/2014/main" id="{1DDAFD3F-0BBA-1D31-601A-DFD8AEBBD82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DBBBABF-1FE7-6AFC-0424-A258B63CA058}"/>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246300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50AFF9-DDBB-2850-F55B-F4DC04D9DFD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B4E3DE6-A74F-A66B-9792-E84B7ACFC74E}"/>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E3889E4-1A50-8211-87FD-BB8A1D016629}"/>
              </a:ext>
            </a:extLst>
          </p:cNvPr>
          <p:cNvSpPr>
            <a:spLocks noGrp="1"/>
          </p:cNvSpPr>
          <p:nvPr>
            <p:ph type="dt" sz="half" idx="10"/>
          </p:nvPr>
        </p:nvSpPr>
        <p:spPr/>
        <p:txBody>
          <a:bodyPr/>
          <a:lstStyle/>
          <a:p>
            <a:fld id="{3DADB342-0D6E-4978-881B-048FDCF2DD37}" type="datetimeFigureOut">
              <a:rPr lang="ko-KR" altLang="en-US" smtClean="0"/>
              <a:t>2025-09-01</a:t>
            </a:fld>
            <a:endParaRPr lang="ko-KR" altLang="en-US"/>
          </a:p>
        </p:txBody>
      </p:sp>
      <p:sp>
        <p:nvSpPr>
          <p:cNvPr id="5" name="바닥글 개체 틀 4">
            <a:extLst>
              <a:ext uri="{FF2B5EF4-FFF2-40B4-BE49-F238E27FC236}">
                <a16:creationId xmlns:a16="http://schemas.microsoft.com/office/drawing/2014/main" id="{82370B68-69EF-42D3-2594-E39B9DEF0A1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0600067-C57F-32F3-08CE-8277BD407D11}"/>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277407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8DD6B81-F380-2788-CF8B-97BEA45EF4B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5EACA3B5-ED1F-525D-9B5A-FA25B01884D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C5143D7-396C-5B86-0D71-85BA2E9ED293}"/>
              </a:ext>
            </a:extLst>
          </p:cNvPr>
          <p:cNvSpPr>
            <a:spLocks noGrp="1"/>
          </p:cNvSpPr>
          <p:nvPr>
            <p:ph type="dt" sz="half" idx="10"/>
          </p:nvPr>
        </p:nvSpPr>
        <p:spPr/>
        <p:txBody>
          <a:bodyPr/>
          <a:lstStyle/>
          <a:p>
            <a:fld id="{3DADB342-0D6E-4978-881B-048FDCF2DD37}" type="datetimeFigureOut">
              <a:rPr lang="ko-KR" altLang="en-US" smtClean="0"/>
              <a:t>2025-09-01</a:t>
            </a:fld>
            <a:endParaRPr lang="ko-KR" altLang="en-US"/>
          </a:p>
        </p:txBody>
      </p:sp>
      <p:sp>
        <p:nvSpPr>
          <p:cNvPr id="5" name="바닥글 개체 틀 4">
            <a:extLst>
              <a:ext uri="{FF2B5EF4-FFF2-40B4-BE49-F238E27FC236}">
                <a16:creationId xmlns:a16="http://schemas.microsoft.com/office/drawing/2014/main" id="{273E1D95-F16F-2564-4585-C1968C4C1CB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F4B0279-77BF-07D0-079B-C958A3CF755D}"/>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2886466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23B2B2-7101-7421-281E-5B9B62D6B2C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B9C4C27-C860-157B-1DAD-3FF33BD2E38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82BEA5A-D3F9-B0B3-B936-2FE5408D3CE3}"/>
              </a:ext>
            </a:extLst>
          </p:cNvPr>
          <p:cNvSpPr>
            <a:spLocks noGrp="1"/>
          </p:cNvSpPr>
          <p:nvPr>
            <p:ph type="dt" sz="half" idx="10"/>
          </p:nvPr>
        </p:nvSpPr>
        <p:spPr/>
        <p:txBody>
          <a:bodyPr/>
          <a:lstStyle/>
          <a:p>
            <a:fld id="{3DADB342-0D6E-4978-881B-048FDCF2DD37}" type="datetimeFigureOut">
              <a:rPr lang="ko-KR" altLang="en-US" smtClean="0"/>
              <a:t>2025-09-01</a:t>
            </a:fld>
            <a:endParaRPr lang="ko-KR" altLang="en-US"/>
          </a:p>
        </p:txBody>
      </p:sp>
      <p:sp>
        <p:nvSpPr>
          <p:cNvPr id="5" name="바닥글 개체 틀 4">
            <a:extLst>
              <a:ext uri="{FF2B5EF4-FFF2-40B4-BE49-F238E27FC236}">
                <a16:creationId xmlns:a16="http://schemas.microsoft.com/office/drawing/2014/main" id="{F28626AC-09F8-04FB-1CCD-2EE13901084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AE58EDD-49B4-D84F-4E5D-8E9A8D02930B}"/>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359902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F9A7E-699C-D265-4738-7DA311D6E41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A20AB8FB-2842-232A-9690-E8FC5C00AA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F2BC9AC-D031-D2B1-E131-405FCDCB029B}"/>
              </a:ext>
            </a:extLst>
          </p:cNvPr>
          <p:cNvSpPr>
            <a:spLocks noGrp="1"/>
          </p:cNvSpPr>
          <p:nvPr>
            <p:ph type="dt" sz="half" idx="10"/>
          </p:nvPr>
        </p:nvSpPr>
        <p:spPr/>
        <p:txBody>
          <a:bodyPr/>
          <a:lstStyle/>
          <a:p>
            <a:fld id="{3DADB342-0D6E-4978-881B-048FDCF2DD37}" type="datetimeFigureOut">
              <a:rPr lang="ko-KR" altLang="en-US" smtClean="0"/>
              <a:t>2025-09-01</a:t>
            </a:fld>
            <a:endParaRPr lang="ko-KR" altLang="en-US"/>
          </a:p>
        </p:txBody>
      </p:sp>
      <p:sp>
        <p:nvSpPr>
          <p:cNvPr id="5" name="바닥글 개체 틀 4">
            <a:extLst>
              <a:ext uri="{FF2B5EF4-FFF2-40B4-BE49-F238E27FC236}">
                <a16:creationId xmlns:a16="http://schemas.microsoft.com/office/drawing/2014/main" id="{3254DD52-E6F1-82BF-1A6B-05B17F76E18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04CA1BB-02CC-40ED-B150-488C4C7F62C2}"/>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238135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EB2373-9EE2-9C61-7F4B-B240251B308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F17DA51-C829-CC2D-B5F7-454999BDCF75}"/>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10467D03-F677-BA5E-F9D1-848507A7542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F449122D-BC21-2EFB-5BF5-B8E7E1612E2A}"/>
              </a:ext>
            </a:extLst>
          </p:cNvPr>
          <p:cNvSpPr>
            <a:spLocks noGrp="1"/>
          </p:cNvSpPr>
          <p:nvPr>
            <p:ph type="dt" sz="half" idx="10"/>
          </p:nvPr>
        </p:nvSpPr>
        <p:spPr/>
        <p:txBody>
          <a:bodyPr/>
          <a:lstStyle/>
          <a:p>
            <a:fld id="{3DADB342-0D6E-4978-881B-048FDCF2DD37}" type="datetimeFigureOut">
              <a:rPr lang="ko-KR" altLang="en-US" smtClean="0"/>
              <a:t>2025-09-01</a:t>
            </a:fld>
            <a:endParaRPr lang="ko-KR" altLang="en-US"/>
          </a:p>
        </p:txBody>
      </p:sp>
      <p:sp>
        <p:nvSpPr>
          <p:cNvPr id="6" name="바닥글 개체 틀 5">
            <a:extLst>
              <a:ext uri="{FF2B5EF4-FFF2-40B4-BE49-F238E27FC236}">
                <a16:creationId xmlns:a16="http://schemas.microsoft.com/office/drawing/2014/main" id="{B7FF0AAA-8C49-4405-DB90-9FD2F331713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6E67D8C-39C4-4D30-D787-9CFB4BF93091}"/>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138867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8FA96C-13C9-FE54-7C06-830F3A341E9F}"/>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8538F41-E89D-64A9-2327-6AFD5E6FF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F2497FC-D4BB-4563-B0EA-97F7666EE98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D3E940F9-5940-29FA-8740-9981312F17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04559092-22AF-E589-59BC-E50F84CE70A0}"/>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2DFE3947-E395-82FA-C1DD-3E423A15808C}"/>
              </a:ext>
            </a:extLst>
          </p:cNvPr>
          <p:cNvSpPr>
            <a:spLocks noGrp="1"/>
          </p:cNvSpPr>
          <p:nvPr>
            <p:ph type="dt" sz="half" idx="10"/>
          </p:nvPr>
        </p:nvSpPr>
        <p:spPr/>
        <p:txBody>
          <a:bodyPr/>
          <a:lstStyle/>
          <a:p>
            <a:fld id="{3DADB342-0D6E-4978-881B-048FDCF2DD37}" type="datetimeFigureOut">
              <a:rPr lang="ko-KR" altLang="en-US" smtClean="0"/>
              <a:t>2025-09-01</a:t>
            </a:fld>
            <a:endParaRPr lang="ko-KR" altLang="en-US"/>
          </a:p>
        </p:txBody>
      </p:sp>
      <p:sp>
        <p:nvSpPr>
          <p:cNvPr id="8" name="바닥글 개체 틀 7">
            <a:extLst>
              <a:ext uri="{FF2B5EF4-FFF2-40B4-BE49-F238E27FC236}">
                <a16:creationId xmlns:a16="http://schemas.microsoft.com/office/drawing/2014/main" id="{DF0D20F4-9F0F-9226-B8E9-32F8C71D311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C5405A2-2098-E7F1-D500-FC8158E8DA31}"/>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360707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765FF5-99BE-2529-2BB9-05B8B33D0697}"/>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75C574F-1D32-FD37-3D90-3CE698B494B0}"/>
              </a:ext>
            </a:extLst>
          </p:cNvPr>
          <p:cNvSpPr>
            <a:spLocks noGrp="1"/>
          </p:cNvSpPr>
          <p:nvPr>
            <p:ph type="dt" sz="half" idx="10"/>
          </p:nvPr>
        </p:nvSpPr>
        <p:spPr/>
        <p:txBody>
          <a:bodyPr/>
          <a:lstStyle/>
          <a:p>
            <a:fld id="{3DADB342-0D6E-4978-881B-048FDCF2DD37}" type="datetimeFigureOut">
              <a:rPr lang="ko-KR" altLang="en-US" smtClean="0"/>
              <a:t>2025-09-01</a:t>
            </a:fld>
            <a:endParaRPr lang="ko-KR" altLang="en-US"/>
          </a:p>
        </p:txBody>
      </p:sp>
      <p:sp>
        <p:nvSpPr>
          <p:cNvPr id="4" name="바닥글 개체 틀 3">
            <a:extLst>
              <a:ext uri="{FF2B5EF4-FFF2-40B4-BE49-F238E27FC236}">
                <a16:creationId xmlns:a16="http://schemas.microsoft.com/office/drawing/2014/main" id="{9F82F58C-99F0-DB2D-445D-E628BF4A050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8058FE7-532F-2613-02B5-6326C52DC562}"/>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231407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B56718B-1CC0-1ED9-2239-B1E8E70CD3C5}"/>
              </a:ext>
            </a:extLst>
          </p:cNvPr>
          <p:cNvSpPr>
            <a:spLocks noGrp="1"/>
          </p:cNvSpPr>
          <p:nvPr>
            <p:ph type="dt" sz="half" idx="10"/>
          </p:nvPr>
        </p:nvSpPr>
        <p:spPr/>
        <p:txBody>
          <a:bodyPr/>
          <a:lstStyle/>
          <a:p>
            <a:fld id="{3DADB342-0D6E-4978-881B-048FDCF2DD37}" type="datetimeFigureOut">
              <a:rPr lang="ko-KR" altLang="en-US" smtClean="0"/>
              <a:t>2025-09-01</a:t>
            </a:fld>
            <a:endParaRPr lang="ko-KR" altLang="en-US"/>
          </a:p>
        </p:txBody>
      </p:sp>
      <p:sp>
        <p:nvSpPr>
          <p:cNvPr id="3" name="바닥글 개체 틀 2">
            <a:extLst>
              <a:ext uri="{FF2B5EF4-FFF2-40B4-BE49-F238E27FC236}">
                <a16:creationId xmlns:a16="http://schemas.microsoft.com/office/drawing/2014/main" id="{474A5883-035A-DF52-EF46-47D43B9C0ED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09A9CC1-048C-047B-0748-632B4AD16FAF}"/>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116777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BE8C78-1C59-3F96-6E29-8B9E167A1A8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72325E3-45FE-0C00-CC80-481315AE2E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BBCE382-FE31-A949-25DD-CE73EF8E9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C4CE577-A136-9703-F990-BD0E5812B606}"/>
              </a:ext>
            </a:extLst>
          </p:cNvPr>
          <p:cNvSpPr>
            <a:spLocks noGrp="1"/>
          </p:cNvSpPr>
          <p:nvPr>
            <p:ph type="dt" sz="half" idx="10"/>
          </p:nvPr>
        </p:nvSpPr>
        <p:spPr/>
        <p:txBody>
          <a:bodyPr/>
          <a:lstStyle/>
          <a:p>
            <a:fld id="{3DADB342-0D6E-4978-881B-048FDCF2DD37}" type="datetimeFigureOut">
              <a:rPr lang="ko-KR" altLang="en-US" smtClean="0"/>
              <a:t>2025-09-01</a:t>
            </a:fld>
            <a:endParaRPr lang="ko-KR" altLang="en-US"/>
          </a:p>
        </p:txBody>
      </p:sp>
      <p:sp>
        <p:nvSpPr>
          <p:cNvPr id="6" name="바닥글 개체 틀 5">
            <a:extLst>
              <a:ext uri="{FF2B5EF4-FFF2-40B4-BE49-F238E27FC236}">
                <a16:creationId xmlns:a16="http://schemas.microsoft.com/office/drawing/2014/main" id="{AC3B4ED7-4D0C-4F2D-E950-88570AC13C5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759160-6102-D6B6-7FAE-F89C446733A6}"/>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269534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88BDC7-9137-4001-AFB0-39190AE54E5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99426DE5-E53F-F863-63B1-C2B85C3C1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EDE202F-6401-B395-A62F-6AECDA924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4B13800-4BDA-8324-20A3-520599B6521B}"/>
              </a:ext>
            </a:extLst>
          </p:cNvPr>
          <p:cNvSpPr>
            <a:spLocks noGrp="1"/>
          </p:cNvSpPr>
          <p:nvPr>
            <p:ph type="dt" sz="half" idx="10"/>
          </p:nvPr>
        </p:nvSpPr>
        <p:spPr/>
        <p:txBody>
          <a:bodyPr/>
          <a:lstStyle/>
          <a:p>
            <a:fld id="{3DADB342-0D6E-4978-881B-048FDCF2DD37}" type="datetimeFigureOut">
              <a:rPr lang="ko-KR" altLang="en-US" smtClean="0"/>
              <a:t>2025-09-01</a:t>
            </a:fld>
            <a:endParaRPr lang="ko-KR" altLang="en-US"/>
          </a:p>
        </p:txBody>
      </p:sp>
      <p:sp>
        <p:nvSpPr>
          <p:cNvPr id="6" name="바닥글 개체 틀 5">
            <a:extLst>
              <a:ext uri="{FF2B5EF4-FFF2-40B4-BE49-F238E27FC236}">
                <a16:creationId xmlns:a16="http://schemas.microsoft.com/office/drawing/2014/main" id="{675C7832-382C-33FA-042B-856CB4C05EF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57765BC-787B-53C8-4ECD-B2ED076B457A}"/>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391183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E61DFB3-5BA2-4ACB-B3DA-92AB6B645C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248605F-B790-BEB1-2083-710C20A48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59C51CB-7CB8-0429-FC2D-A716A5F3C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ADB342-0D6E-4978-881B-048FDCF2DD37}" type="datetimeFigureOut">
              <a:rPr lang="ko-KR" altLang="en-US" smtClean="0"/>
              <a:t>2025-09-01</a:t>
            </a:fld>
            <a:endParaRPr lang="ko-KR" altLang="en-US"/>
          </a:p>
        </p:txBody>
      </p:sp>
      <p:sp>
        <p:nvSpPr>
          <p:cNvPr id="5" name="바닥글 개체 틀 4">
            <a:extLst>
              <a:ext uri="{FF2B5EF4-FFF2-40B4-BE49-F238E27FC236}">
                <a16:creationId xmlns:a16="http://schemas.microsoft.com/office/drawing/2014/main" id="{3D1A982D-C367-9BF0-724A-3A00621313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1E601ED-EBD0-C517-FBEC-759046D27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3481793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669767D-329E-2F13-BBB5-CE46B43E4D26}"/>
              </a:ext>
            </a:extLst>
          </p:cNvPr>
          <p:cNvSpPr>
            <a:spLocks noChangeArrowheads="1"/>
          </p:cNvSpPr>
          <p:nvPr/>
        </p:nvSpPr>
        <p:spPr bwMode="auto">
          <a:xfrm>
            <a:off x="0" y="-1396445"/>
            <a:ext cx="734528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[직무 지원 동기]</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저는 다양한 캐릭터의 전투를 경험하는 것을 좋아하는 게이머입니다. </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여러 캐릭터를 직접 키워보며, 캐릭터마다 다른 컨셉과 전투 스타일을 체험할 때 가장 큰 재미를 느꼈습니다. </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특히 ‘멋이 있는 캐릭터’—즉, 모션과 이펙트가 컨셉에 충실할 때 나타나는 간지와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몰입감</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—에 끌리곤 했습니다. </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이러한 경험을 통해, 유저가 단순히 강해서가 아니라 **“플레이하고 싶다”**고 느낄 수 있는 캐릭터를 설계하는 기획자가 되고자 마음먹었습니다. </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캐릭터의 전투 경험을 통해 유저들이 매료되고 몰입할 수 있는 순간을 만들어내는 것이 제가 전투 기획에 도전하게 된 이유입니다.</a:t>
            </a:r>
          </a:p>
        </p:txBody>
      </p:sp>
      <p:sp>
        <p:nvSpPr>
          <p:cNvPr id="6" name="Rectangle 3">
            <a:extLst>
              <a:ext uri="{FF2B5EF4-FFF2-40B4-BE49-F238E27FC236}">
                <a16:creationId xmlns:a16="http://schemas.microsoft.com/office/drawing/2014/main" id="{B67CED8B-4E14-2142-2AEB-A65C07D70D07}"/>
              </a:ext>
            </a:extLst>
          </p:cNvPr>
          <p:cNvSpPr>
            <a:spLocks noChangeArrowheads="1"/>
          </p:cNvSpPr>
          <p:nvPr/>
        </p:nvSpPr>
        <p:spPr bwMode="auto">
          <a:xfrm>
            <a:off x="0" y="11370"/>
            <a:ext cx="1889812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[직무 경쟁력 및 노력]</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전투 기획자로서 경쟁력을 갖추기 위해 다음과 같은 경험을 쌓았습니다.</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첫째,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프로그래밍 경험</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을 바탕으로 기술적 이해도를 높였습니다. 대학교에서 클라이언트 프로그래머로 팀 프로젝트에 참여하며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Unreal</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Engine</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4, SQL 등을 활용했고, 졸업 작품 개발을 통해 시스템의 설계가 게임의 핵심임을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깨달았습니다</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이 경험 덕분에 기획 의도를 기술적으로 구현 가능한 수준으로 설계할 수 있고,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프로그래머들과의</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협업 과정에서도 원활히 소통할 수 있습니다.</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둘째,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다양한 기획 실습 경험</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을 쌓았습니다.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PowerPoint로</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캐릭터 역기획서를 작성하고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Excel로</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데이터 테이블을 정리하는 등 기획서를 여러 차례 만들어 보며, “기획 의도를 명확히 설정하는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것”의</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중요성을 알게 되었습니다. 특히 전투 기획에 필요한 모션, 이펙트, 카메라 구도까지 고려하여 기획서를 작성해본 경험은 제가 자신 있게 내세울 수 있는 강점입니다.</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셋째, 팀 프로젝트와 국비 교육 과정(NCS 게임 콘텐츠 기획자) 을 통해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실제 협업 경험</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을 쌓았습니다. 짧은 개발 일정 속에서도 팀원들과 원활한 의사소통, 역할 분담, 피드백 과정을 거쳐 프로젝트를 완수했고, 이 과정에서 책임감과 협업 능력을 기를 수 있었습니다.</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p:txBody>
      </p:sp>
      <p:sp>
        <p:nvSpPr>
          <p:cNvPr id="8" name="Rectangle 5">
            <a:extLst>
              <a:ext uri="{FF2B5EF4-FFF2-40B4-BE49-F238E27FC236}">
                <a16:creationId xmlns:a16="http://schemas.microsoft.com/office/drawing/2014/main" id="{A12CE6B2-1DDC-54C4-2723-1BCF25A97814}"/>
              </a:ext>
            </a:extLst>
          </p:cNvPr>
          <p:cNvSpPr>
            <a:spLocks noChangeArrowheads="1"/>
          </p:cNvSpPr>
          <p:nvPr/>
        </p:nvSpPr>
        <p:spPr bwMode="auto">
          <a:xfrm>
            <a:off x="0" y="3050401"/>
            <a:ext cx="3058241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[팀워크 발휘 경험]</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대학교 졸업 작품 제작에서 팀장 역할을 맡아 팀워크를 이끌어낸 경험이 있습니다. 저희 팀은 3인으로 구성되어 있었고, 졸업 작품 통과라는 공통 목표를 위해 협업이 절대적으로 필요했습니다. 저는 기획의 이유를 명확히 설명하며 회의를 주도했고, 팀원들의 의견을 반영해 기획을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수정·보완했습니다</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또한 긍정적인 분위기를 유지하기 위해 “우리도 할 수 있다”, “이것만 해결하면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된다”와</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같은 말로 사기를 북돋으며 팀원들의 집중력을 유지했습니다. 그 결과, 저희 작품은 졸업 심사를 통과하여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A</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학점을 받을 수 있었습니다. 이 경험을 통해, 협업에서는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명확한 소통과 긍정적인 분위기 조성</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이 얼마나 중요한지를 배웠습니다.</a:t>
            </a:r>
          </a:p>
        </p:txBody>
      </p:sp>
      <p:sp>
        <p:nvSpPr>
          <p:cNvPr id="10" name="Rectangle 7">
            <a:extLst>
              <a:ext uri="{FF2B5EF4-FFF2-40B4-BE49-F238E27FC236}">
                <a16:creationId xmlns:a16="http://schemas.microsoft.com/office/drawing/2014/main" id="{4465379C-6CE1-74D3-A652-DF277B939C29}"/>
              </a:ext>
            </a:extLst>
          </p:cNvPr>
          <p:cNvSpPr>
            <a:spLocks noChangeArrowheads="1"/>
          </p:cNvSpPr>
          <p:nvPr/>
        </p:nvSpPr>
        <p:spPr bwMode="auto">
          <a:xfrm>
            <a:off x="0" y="5178177"/>
            <a:ext cx="2257701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[성격의 장단점]</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저의 강점은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책임감 있는 의사소통 능력</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과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몰입하는 완벽주의 성향</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입니다. 협업 과정에서 맡은 역할에 책임을 다하며 규칙을 지키려고 노력하고, 상대방이 신뢰할 수 있도록 의사소통에 힘씁니다. 또한 과제나 프로젝트를 진행할 때 단순히 오류를 해결하는 데서 멈추지 않고, 원인을 끝까지 분석하여 이해하려는 성향이 있습니다. 이런 태도 덕분에 어려운 보스 패턴을 끝까지 도전해 클리어하는 게임 플레이처럼, 업무에서도 끈질기게 문제를 해결할 수 있습니다.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반면 완벽을 추구하다 보니 시간이 오래 걸릴 때가 있습니다. 이를 개선하기 위해 업무에 우선순위를 두고, 목표치와 마감 기한을 명확히 설정하는 습관을 기르고 있습니다.</a:t>
            </a:r>
          </a:p>
        </p:txBody>
      </p:sp>
      <p:sp>
        <p:nvSpPr>
          <p:cNvPr id="12" name="Rectangle 9">
            <a:extLst>
              <a:ext uri="{FF2B5EF4-FFF2-40B4-BE49-F238E27FC236}">
                <a16:creationId xmlns:a16="http://schemas.microsoft.com/office/drawing/2014/main" id="{BAAF6A21-A590-C882-20B1-AD8242DC651B}"/>
              </a:ext>
            </a:extLst>
          </p:cNvPr>
          <p:cNvSpPr>
            <a:spLocks noChangeArrowheads="1"/>
          </p:cNvSpPr>
          <p:nvPr/>
        </p:nvSpPr>
        <p:spPr bwMode="auto">
          <a:xfrm>
            <a:off x="0" y="7070477"/>
            <a:ext cx="21559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[입사 후 포부]</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저는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“이유를 설명할 줄 아는 기획자”</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그리고 **“동료에게 신뢰받는 기획자”**가 되겠습니다. 기획자는 단순히 아이디어를 내는 사람이 아니라, 왜 그렇게 기획했는지를 명확히 설명할 수 있어야 합니다. 이를 위해 다른 기획자의 의도를 분석하고 제 기획의 의도를 정리하는 연습을 계속하고 있습니다. 또한 동료에게 신뢰받는 기획자가 되어 개발 방향을 잡아주고, 제가 기획한 시스템이 개발 과정에서 온전히 구현될 수 있도록 하겠습니다.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궁극적으로는, 유저가 **“이 캐릭터를 플레이하고 싶다”**라는 마음이 들도록, 컨셉에 충실하면서도 멋있는 전투 경험을 설계하는 전투 기획자가 되고 싶습니다.</a:t>
            </a:r>
          </a:p>
        </p:txBody>
      </p:sp>
    </p:spTree>
    <p:extLst>
      <p:ext uri="{BB962C8B-B14F-4D97-AF65-F5344CB8AC3E}">
        <p14:creationId xmlns:p14="http://schemas.microsoft.com/office/powerpoint/2010/main" val="362160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6FE269-DFEC-79B6-2CFA-292C4B4A04EB}"/>
              </a:ext>
            </a:extLst>
          </p:cNvPr>
          <p:cNvSpPr txBox="1"/>
          <p:nvPr/>
        </p:nvSpPr>
        <p:spPr>
          <a:xfrm>
            <a:off x="-766024" y="2375511"/>
            <a:ext cx="6094268" cy="1785104"/>
          </a:xfrm>
          <a:prstGeom prst="rect">
            <a:avLst/>
          </a:prstGeom>
          <a:noFill/>
        </p:spPr>
        <p:txBody>
          <a:bodyPr wrap="square">
            <a:spAutoFit/>
          </a:bodyPr>
          <a:lstStyle/>
          <a:p>
            <a:pPr>
              <a:buNone/>
            </a:pP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팀워크 발휘 경험</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절충형 예시</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a:t>
            </a:r>
          </a:p>
          <a:p>
            <a:pPr>
              <a:buNone/>
            </a:pPr>
            <a:r>
              <a:rPr lang="ko-KR" altLang="en-US" sz="1000" dirty="0">
                <a:latin typeface="Pretendard" panose="02000503000000020004" pitchFamily="2" charset="-127"/>
                <a:ea typeface="Pretendard" panose="02000503000000020004" pitchFamily="2" charset="-127"/>
                <a:cs typeface="Pretendard" panose="02000503000000020004" pitchFamily="2" charset="-127"/>
              </a:rPr>
              <a:t>저는 졸업 작품 통과라는 목표를 위해 팀원들과 협력하며 팀워크를 발휘한 경험이 있습니다</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당시 </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3</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인 팀의 팀장을 맡아 프로젝트를 이끌었는데</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이를 위해 다음과 같은 방법을 사용했습니다</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a:t>
            </a:r>
          </a:p>
          <a:p>
            <a:pPr>
              <a:buNone/>
            </a:pP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첫째</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주기적인 회의를 통해 기획 의도를 공유하고 팀원의 의견을 적극 반영했습니다</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 회의 내용을 기록해 공유하며 모두가 같은 목표를 바라보도록 했습니다</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a:t>
            </a:r>
          </a:p>
          <a:p>
            <a:pPr>
              <a:buNone/>
            </a:pP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둘째</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지도 교수님의 피드백을 기반으로 팀 내 회의를 다시 열어</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일정과 업무 분담을 명확히 조정했습니다</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 이 과정을 통해 각자 책임감을 가지고 진행할 수 있었습니다</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a:t>
            </a:r>
          </a:p>
          <a:p>
            <a:pPr>
              <a:buNone/>
            </a:pP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셋째</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긍정적인 분위기를 유지하기 위해 서로의 장점을 언급하며 동기부여를 했습니다</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 ‘조금만 더 힘내면 된다’</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우리 팀도 충분히 할 수 있다’는 말을 주고받으며 사기를 유지했습니다</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a:t>
            </a:r>
          </a:p>
          <a:p>
            <a:pPr>
              <a:buNone/>
            </a:pPr>
            <a:r>
              <a:rPr lang="ko-KR" altLang="en-US" sz="1000" dirty="0">
                <a:latin typeface="Pretendard" panose="02000503000000020004" pitchFamily="2" charset="-127"/>
                <a:ea typeface="Pretendard" panose="02000503000000020004" pitchFamily="2" charset="-127"/>
                <a:cs typeface="Pretendard" panose="02000503000000020004" pitchFamily="2" charset="-127"/>
              </a:rPr>
              <a:t>그 결과 팀은 졸업 작품을 성공적으로 통과했고 </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A </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학점을 받을 수 있었습니다</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이 경험을 통해 협업에서는 </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명확한 소통</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체계적인 일정 관리</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긍정적 분위기 형성</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이 핵심임을 배웠습니다</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a:t>
            </a:r>
          </a:p>
        </p:txBody>
      </p:sp>
      <p:sp>
        <p:nvSpPr>
          <p:cNvPr id="6" name="Rectangle 1">
            <a:extLst>
              <a:ext uri="{FF2B5EF4-FFF2-40B4-BE49-F238E27FC236}">
                <a16:creationId xmlns:a16="http://schemas.microsoft.com/office/drawing/2014/main" id="{F06795A2-2E38-2E90-0348-69BB14F35A8D}"/>
              </a:ext>
            </a:extLst>
          </p:cNvPr>
          <p:cNvSpPr>
            <a:spLocks noChangeArrowheads="1"/>
          </p:cNvSpPr>
          <p:nvPr/>
        </p:nvSpPr>
        <p:spPr bwMode="auto">
          <a:xfrm>
            <a:off x="-535137" y="25454"/>
            <a:ext cx="235740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[지원 동기]</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저는 게임을 플레이할 때 다양한 캐릭터를 키우며 서로 다른 전투 스타일을 경험하는 것을 즐깁니다. 특히 컨셉에 맞는 모션과 이펙트를 가진 캐릭터에 강한 몰입감을 느꼈고, 이를 통해 “멋이 있는 전투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기획”이</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유저에게 재미와 만족을 준다는 것을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깨달았습니다</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이러한 경험은 자연스럽게 캐릭터 전투를 기획하고 싶다는 열망으로 이어졌습니다. 저는 유저가 캐릭터마다 다른 개성과 전투 스타일을 느낄 수 있도록, 몰입감과 즐거움을 선사하는 전투 기획자가 되고자 지원했습니다.</a:t>
            </a:r>
          </a:p>
        </p:txBody>
      </p:sp>
      <p:sp>
        <p:nvSpPr>
          <p:cNvPr id="8" name="Rectangle 3">
            <a:extLst>
              <a:ext uri="{FF2B5EF4-FFF2-40B4-BE49-F238E27FC236}">
                <a16:creationId xmlns:a16="http://schemas.microsoft.com/office/drawing/2014/main" id="{7775D551-46A2-D199-991E-45FF79EE2D38}"/>
              </a:ext>
            </a:extLst>
          </p:cNvPr>
          <p:cNvSpPr>
            <a:spLocks noChangeArrowheads="1"/>
          </p:cNvSpPr>
          <p:nvPr/>
        </p:nvSpPr>
        <p:spPr bwMode="auto">
          <a:xfrm>
            <a:off x="-396240" y="738818"/>
            <a:ext cx="997741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[직무 역량 및 경험]</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게임 기획자로서 경쟁력을 키우기 위해 다양한 학습과 실무 경험을 쌓아왔습니다.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첫째, 학부 시절 기획 관련 특강과 서적을 통해 기획자가 가져야 할 사고방식과 의도를 명확히 설정하는 법을 배웠습니다.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둘째,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Unreal</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Engine</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4, SQL 등 개발 도구를 활용한 프로젝트 경험을 통해 시스템 구조를 이해하고, 기획안을 실제 구현과 연결하는 능력을 길렀습니다.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셋째,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PowerPoint로</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캐릭터 역기획서를 작성하고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Excel로</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데이터 테이블을 설계하며, 전투 기획에 필요한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모션·이펙트·카메라</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구도까지 고려하는 실습을 했습니다.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넷째, 국비 교육 과정(NCS 게임 콘텐츠 기획자)을 수료하며 짧은 기간 내 세 차례의 팀 프로젝트를 진행했습니다. 이 과정에서 역할 분담과 적극적인 피드백을 통해 협업 역량과 책임감을 발휘했습니다.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또한, 프로그래밍 전공과 프로젝트 경험을 통해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기획 의도의 실현 가능성과 기술적 한계</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를 이해하게 되었고, 프로그래머들과 원활하게 소통할 수 있는 강점을 갖추었습니다.</a:t>
            </a:r>
          </a:p>
        </p:txBody>
      </p:sp>
      <p:sp>
        <p:nvSpPr>
          <p:cNvPr id="12" name="Rectangle 7">
            <a:extLst>
              <a:ext uri="{FF2B5EF4-FFF2-40B4-BE49-F238E27FC236}">
                <a16:creationId xmlns:a16="http://schemas.microsoft.com/office/drawing/2014/main" id="{F591E98E-05B5-3CD7-E2A0-547F0525C85F}"/>
              </a:ext>
            </a:extLst>
          </p:cNvPr>
          <p:cNvSpPr>
            <a:spLocks noChangeArrowheads="1"/>
          </p:cNvSpPr>
          <p:nvPr/>
        </p:nvSpPr>
        <p:spPr bwMode="auto">
          <a:xfrm>
            <a:off x="327855" y="4795744"/>
            <a:ext cx="1186414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[성격의 장단점]</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저의 장점은 협업 과정에서 원활한 소통을 위해 노력한다는 점입니다. 맡은 역할에 책임을 다하고 규칙을 지키며 팀에 신뢰를 주려 합니다. 이러한 성향 덕분에 팀 프로젝트에서 갈등을 최소화하고 협력적인 분위기를 만들 수 있었습니다.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또한 “대충 넘어가지 않고 끝까지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파고든다”는</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성격이 있습니다. 과제 중 발생한 오류를 단순히 해결에 그치지 않고 원인을 끝까지 분석하여 이해하려 했고, 게임에서도 어려운 보스 패턴을 반복 도전해 결국 클리어하며 성취감을 얻었습니다.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반면, 완벽을 추구하다 보니 시간이 오래 걸린다는 단점이 있습니다. 이를 보완하기 위해 업무 우선순위를 설정하고, 주어진 상황에서 최적의 결과를 내는 습관을 기르고 있습니다.</a:t>
            </a:r>
          </a:p>
        </p:txBody>
      </p:sp>
      <p:sp>
        <p:nvSpPr>
          <p:cNvPr id="14" name="Rectangle 9">
            <a:extLst>
              <a:ext uri="{FF2B5EF4-FFF2-40B4-BE49-F238E27FC236}">
                <a16:creationId xmlns:a16="http://schemas.microsoft.com/office/drawing/2014/main" id="{79433BE4-8E0C-A6BE-2E3E-CEAB4F6129EC}"/>
              </a:ext>
            </a:extLst>
          </p:cNvPr>
          <p:cNvSpPr>
            <a:spLocks noChangeArrowheads="1"/>
          </p:cNvSpPr>
          <p:nvPr/>
        </p:nvSpPr>
        <p:spPr bwMode="auto">
          <a:xfrm>
            <a:off x="327855" y="6518280"/>
            <a:ext cx="1144896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[입사 후 포부]</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입사 후에는 “신뢰받는 전투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기획자”가</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되고 싶습니다.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첫째,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기획 의도를 명확히 설명할 수 있는 기획자</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가 되겠습니다. 저는 “왜 이렇게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기획했는가”라는</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질문을 끊임없이 던지며 기획 의도를 설계하고자 노력하고 있습니다. 이를 통해 팀원들에게 기획의 방향성을 명확히 전달하겠습니다.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둘째,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기술적 이해를 바탕으로 한 실현 가능한 기획</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을 하겠습니다. 프로그래밍 경험을 바탕으로 개발자와 원활히 소통하며, 구현 가능성과 효율성을 고려한 설계를 통해 개발 생산성을 높이겠습니다.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셋째,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유저가 몰입할 수 있는 전투 경험</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을 제공하겠습니다. 멋있는 모션과 이펙트, 컨셉에 맞는 스킬 구성을 통해 유저가 즐거움과 짜릿함을 느낄 수 있도록 기획을 발전시키겠습니다.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저는 동료와 유저 모두에게 신뢰를 주는 기획자로 성장하여 회사의 발전과 함께하는 보람을 느끼고 싶습니다.</a:t>
            </a:r>
          </a:p>
        </p:txBody>
      </p:sp>
    </p:spTree>
    <p:extLst>
      <p:ext uri="{BB962C8B-B14F-4D97-AF65-F5344CB8AC3E}">
        <p14:creationId xmlns:p14="http://schemas.microsoft.com/office/powerpoint/2010/main" val="415369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04824DC-EA87-232E-CA37-7B12983B1E26}"/>
              </a:ext>
            </a:extLst>
          </p:cNvPr>
          <p:cNvSpPr>
            <a:spLocks noChangeArrowheads="1"/>
          </p:cNvSpPr>
          <p:nvPr/>
        </p:nvSpPr>
        <p:spPr bwMode="auto">
          <a:xfrm>
            <a:off x="259080" y="767755"/>
            <a:ext cx="827341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자기소개서 항목별 한 줄 요약</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지원 동기</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다양한 캐릭터 전투를 즐긴 경험을 바탕으로, 유저에게 몰입감과 재미를 주는 전투 기획자가 되고자 지원함.</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직무 역량 및 경험</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기획 관련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학습·개발도구</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활용·프로그래밍</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경험·팀</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프로젝트를 통해 기술적 이해와 실행 가능한 기획 역량을 갖춤.</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협업 및 도전 경험</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졸업 작품 프로젝트에서 팀장으로서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(첫째) 의견 공유, (둘째) 역할 분담, (셋째) 긍정적 분위기 형성</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을 통해 목표를 달성했고, 도전을 통해 성장하는 자세를 유지함.</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성격의 장단점</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협업 시 소통과 책임감을 발휘하고, 완벽주의적 성향으로 깊이 파고들지만 우선순위 관리로 단점을 보완함.</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입사 후 포부</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기획 의도를 명확히 설명하고, 기술적 실현 가능성을 고려하며, 유저가 몰입할 수 있는 전투 경험을 제공하는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신뢰받는 전투 기획자</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로 성장하겠음.</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p:txBody>
      </p:sp>
    </p:spTree>
    <p:extLst>
      <p:ext uri="{BB962C8B-B14F-4D97-AF65-F5344CB8AC3E}">
        <p14:creationId xmlns:p14="http://schemas.microsoft.com/office/powerpoint/2010/main" val="259010294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TotalTime>
  <Words>1305</Words>
  <Application>Microsoft Office PowerPoint</Application>
  <PresentationFormat>와이드스크린</PresentationFormat>
  <Paragraphs>51</Paragraphs>
  <Slides>3</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vt:i4>
      </vt:variant>
    </vt:vector>
  </HeadingPairs>
  <TitlesOfParts>
    <vt:vector size="7" baseType="lpstr">
      <vt:lpstr>Pretendard</vt:lpstr>
      <vt:lpstr>맑은 고딕</vt:lpstr>
      <vt:lpstr>Arial</vt:lpstr>
      <vt:lpstr>Office 테마</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홍진선(2017184037)</dc:creator>
  <cp:lastModifiedBy>홍진선(2017184037)</cp:lastModifiedBy>
  <cp:revision>5</cp:revision>
  <dcterms:created xsi:type="dcterms:W3CDTF">2025-09-01T10:48:13Z</dcterms:created>
  <dcterms:modified xsi:type="dcterms:W3CDTF">2025-09-01T12:50:50Z</dcterms:modified>
</cp:coreProperties>
</file>