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6" r:id="rId5"/>
    <p:sldId id="262" r:id="rId6"/>
    <p:sldId id="263" r:id="rId7"/>
    <p:sldId id="264" r:id="rId8"/>
    <p:sldId id="257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D94"/>
    <a:srgbClr val="F0FAFE"/>
    <a:srgbClr val="F2F2F2"/>
    <a:srgbClr val="7F7F7F"/>
    <a:srgbClr val="FCF79A"/>
    <a:srgbClr val="FFFFFF"/>
    <a:srgbClr val="61C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3" autoAdjust="0"/>
  </p:normalViewPr>
  <p:slideViewPr>
    <p:cSldViewPr snapToGrid="0">
      <p:cViewPr varScale="1">
        <p:scale>
          <a:sx n="77" d="100"/>
          <a:sy n="77" d="100"/>
        </p:scale>
        <p:origin x="163" y="-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3C5E-D3E7-6CF0-0EA1-AD37BFF0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42FCC-8A95-7B2C-DA25-D5E031FAA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67274-0BCA-1E78-3DB7-FB5C8F40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0D067-7CC2-179E-DC1F-1E20555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674FB-7F6D-DC62-A103-BEEBF6F5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77408-E391-2341-08BE-6F20E7DF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7989BD-A77B-2674-AA24-728CB5C5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7BEA4-5EE2-2C7E-C035-6AF3A41B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73C33-A82A-7E4E-3C89-457931EF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4558D-C913-D4F6-38BB-7353E13B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1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8DBDE1-3CBC-DC82-1BE1-96197ACF8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EC610-00FC-F6F1-E4D1-7C2ECAA0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42976-A160-856F-3D34-005897F6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169F7-0CEC-D227-038F-D4733641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A8629-51C4-28A9-C886-FF71326E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8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2AE1-65CF-A13D-FE5A-4ABF0881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E63B0-3BAC-A284-00AA-C34C3F61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2AF8D-A940-633F-81E0-419BCDCE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A27CB-2AF3-7111-E924-3D0AB0AE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35096-53C4-5B85-6E7E-23A10C73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E29CA-228B-4B31-CBA0-1032ABD1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413FA-7B9C-8590-CE6A-E2E92C80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AA3EA-37A4-51E0-75A3-FFADA401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1D017-A53F-17DC-1B2D-2ED0D21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4E53-AF77-BD7C-ACBD-AE1F5984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0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8B017-AF97-9DB8-FF0E-6A853E9A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F313D-092B-8085-3206-9534D2584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D9354-3CC3-7DCB-B187-0E86228DD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936BB-28E8-C508-E880-EBF5A7F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46618-A93B-7773-D637-506AA6E3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F563E-412B-BCBB-3099-2034ECF0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3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1DBF-F4FA-F3F3-453E-FD196B8F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09ACE-E830-B55D-B86B-2CDC5699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A1A12-E416-8B39-4A03-F56B559D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353A59-11EB-BA4A-2077-F0EC2B4D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CB50D-B2B0-850E-1576-23F790F6F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814C5-EFA7-4117-82C3-953FAD5A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A70A40-C918-61B4-1B61-9875182B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8CFE09-8ECE-E262-D04A-A97DA6F4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2E27-7908-006E-848E-35144925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6313FE-C72E-09A3-5EAF-07FCB835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8110C-3820-1072-E6CB-1C077C3F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051B6-874D-3090-9A7F-5513086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F39C59-33CF-40BA-77FC-EBD3A649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77A3BE-F45A-3DEC-7F07-F49273B8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5BD33-64A3-2C74-B64E-7CFA561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DC8C0-7673-9084-D37F-B7EF96AA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152A2-AF0E-6348-682D-ACFD52966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CFA77-A24B-DF07-0564-66F51C2A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31708-53EF-A0C5-1D41-B5344854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BFF6A-1CAA-B8BA-4D02-1408F7C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AA5A1-22E3-C1E2-1AFF-E519AB01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FA4B4-3F2D-6E2E-CD3B-4882A590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5D207-939A-E2F8-2C45-092EC942A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CF014-26E1-4E03-E25D-906FD057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8EABA-AE85-3566-4680-6B7AE553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A3291-EA81-2641-F7A5-C9615B76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38596-73F7-22CF-4257-C2107C3F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1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4A04EC-A9A1-9F51-395A-24151F75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CFB8E-F4B8-E64D-D806-7F7D3EAE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C59B3-CD13-A1BE-64F1-7CC8AD8FF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DF8F0-391E-4C28-B3EC-FA94B0B8067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AE4F3-B775-22AF-A64D-3DBFE935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BD93F-8E28-CB46-FF32-74395DC58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D67BC4D-E77B-685D-CD92-08F15A6201E9}"/>
              </a:ext>
            </a:extLst>
          </p:cNvPr>
          <p:cNvSpPr/>
          <p:nvPr/>
        </p:nvSpPr>
        <p:spPr>
          <a:xfrm>
            <a:off x="0" y="6410632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0657C6-3E2F-4D10-B043-3D81146DF443}"/>
              </a:ext>
            </a:extLst>
          </p:cNvPr>
          <p:cNvGrpSpPr/>
          <p:nvPr/>
        </p:nvGrpSpPr>
        <p:grpSpPr>
          <a:xfrm>
            <a:off x="4593024" y="2626261"/>
            <a:ext cx="3005951" cy="1323439"/>
            <a:chOff x="4593024" y="2105561"/>
            <a:chExt cx="3005951" cy="13234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51759F-F2E0-E9AE-AD6E-4C26853626DB}"/>
                </a:ext>
              </a:extLst>
            </p:cNvPr>
            <p:cNvSpPr txBox="1"/>
            <p:nvPr/>
          </p:nvSpPr>
          <p:spPr>
            <a:xfrm>
              <a:off x="4593024" y="2105561"/>
              <a:ext cx="30059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 err="1">
                  <a:effectLst/>
                </a:rPr>
                <a:t>리트루기아</a:t>
              </a:r>
              <a:endParaRPr lang="en-US" altLang="ko-KR" sz="4400" b="1" dirty="0">
                <a:effectLst/>
              </a:endParaRPr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2400" b="1" dirty="0"/>
                <a:t>부채 스킬 기획서</a:t>
              </a:r>
              <a:endParaRPr lang="en-US" altLang="ko-KR" sz="2400" b="1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C015724-7604-4C03-A078-426C4899A347}"/>
                </a:ext>
              </a:extLst>
            </p:cNvPr>
            <p:cNvCxnSpPr>
              <a:cxnSpLocks/>
            </p:cNvCxnSpPr>
            <p:nvPr/>
          </p:nvCxnSpPr>
          <p:spPr>
            <a:xfrm>
              <a:off x="4593024" y="2881581"/>
              <a:ext cx="3005951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CA8BB35-6435-4571-86DA-47DA17A914D3}"/>
              </a:ext>
            </a:extLst>
          </p:cNvPr>
          <p:cNvSpPr txBox="1"/>
          <p:nvPr/>
        </p:nvSpPr>
        <p:spPr>
          <a:xfrm>
            <a:off x="10081011" y="5922814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작성자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홍진선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2BC887-81E6-491F-9E64-3AA1488BA13B}"/>
              </a:ext>
            </a:extLst>
          </p:cNvPr>
          <p:cNvSpPr/>
          <p:nvPr/>
        </p:nvSpPr>
        <p:spPr>
          <a:xfrm>
            <a:off x="0" y="0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E725C-AEB0-1424-40DB-C55A8D2085DD}"/>
              </a:ext>
            </a:extLst>
          </p:cNvPr>
          <p:cNvSpPr/>
          <p:nvPr/>
        </p:nvSpPr>
        <p:spPr>
          <a:xfrm>
            <a:off x="-1" y="0"/>
            <a:ext cx="264862" cy="59477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1280835" y="1593832"/>
            <a:ext cx="131157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기본 모션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스킬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464CE-3975-4676-AAF2-4C87710F1EC3}"/>
              </a:ext>
            </a:extLst>
          </p:cNvPr>
          <p:cNvSpPr txBox="1"/>
          <p:nvPr/>
        </p:nvSpPr>
        <p:spPr>
          <a:xfrm>
            <a:off x="1341589" y="2562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effectLst/>
              </a:rPr>
              <a:t>목차</a:t>
            </a:r>
            <a:endParaRPr lang="en-US" altLang="ko-KR" sz="1600" b="1" dirty="0">
              <a:effectLst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FC5E05-877F-44AE-BCEF-96FE35E6B2FA}"/>
              </a:ext>
            </a:extLst>
          </p:cNvPr>
          <p:cNvCxnSpPr>
            <a:cxnSpLocks/>
          </p:cNvCxnSpPr>
          <p:nvPr/>
        </p:nvCxnSpPr>
        <p:spPr>
          <a:xfrm flipH="1">
            <a:off x="1280835" y="594777"/>
            <a:ext cx="1090275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267681E7-B45E-AF02-DB4C-A39B1EB8C192}"/>
              </a:ext>
            </a:extLst>
          </p:cNvPr>
          <p:cNvSpPr/>
          <p:nvPr/>
        </p:nvSpPr>
        <p:spPr>
          <a:xfrm>
            <a:off x="1" y="994687"/>
            <a:ext cx="1702282" cy="404461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A6D9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6E8E44-0529-A824-B435-FBF1B4D9B11C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9B33C95-6C22-3B15-487C-2515D68D699E}"/>
              </a:ext>
            </a:extLst>
          </p:cNvPr>
          <p:cNvGrpSpPr/>
          <p:nvPr/>
        </p:nvGrpSpPr>
        <p:grpSpPr>
          <a:xfrm>
            <a:off x="8311561" y="2103425"/>
            <a:ext cx="3223077" cy="3603114"/>
            <a:chOff x="7988262" y="1669516"/>
            <a:chExt cx="3223077" cy="3603114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570AFDC-DC5E-D19F-6AF2-37DF291863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9"/>
            <a:stretch/>
          </p:blipFill>
          <p:spPr bwMode="auto">
            <a:xfrm>
              <a:off x="7988262" y="1669516"/>
              <a:ext cx="3223077" cy="329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7E05DE1-D870-A05E-8D18-9655BAB8D296}"/>
                </a:ext>
              </a:extLst>
            </p:cNvPr>
            <p:cNvGrpSpPr/>
            <p:nvPr/>
          </p:nvGrpSpPr>
          <p:grpSpPr>
            <a:xfrm>
              <a:off x="8900824" y="5057186"/>
              <a:ext cx="1246431" cy="215444"/>
              <a:chOff x="8851128" y="3127986"/>
              <a:chExt cx="1246431" cy="215444"/>
            </a:xfrm>
          </p:grpSpPr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1A3018B7-EC58-2FD6-B2A4-D9966D330AC4}"/>
                  </a:ext>
                </a:extLst>
              </p:cNvPr>
              <p:cNvSpPr/>
              <p:nvPr/>
            </p:nvSpPr>
            <p:spPr>
              <a:xfrm>
                <a:off x="8851128" y="3190057"/>
                <a:ext cx="105910" cy="91302"/>
              </a:xfrm>
              <a:prstGeom prst="triangle">
                <a:avLst/>
              </a:prstGeom>
              <a:solidFill>
                <a:srgbClr val="F2F2F2"/>
              </a:solidFill>
              <a:ln>
                <a:solidFill>
                  <a:srgbClr val="0A6D9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CC1DA8-FE06-CF15-32F0-CB5FCADBE60A}"/>
                  </a:ext>
                </a:extLst>
              </p:cNvPr>
              <p:cNvSpPr txBox="1"/>
              <p:nvPr/>
            </p:nvSpPr>
            <p:spPr>
              <a:xfrm>
                <a:off x="8960709" y="3127986"/>
                <a:ext cx="1136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>
                    <a:latin typeface="+mn-ea"/>
                  </a:rPr>
                  <a:t>‘</a:t>
                </a:r>
                <a:r>
                  <a:rPr lang="ko-KR" altLang="en-US" sz="800" b="1" dirty="0" err="1">
                    <a:latin typeface="+mn-ea"/>
                  </a:rPr>
                  <a:t>한량무</a:t>
                </a:r>
                <a:r>
                  <a:rPr lang="en-US" altLang="ko-KR" sz="800" b="1" dirty="0">
                    <a:latin typeface="+mn-ea"/>
                  </a:rPr>
                  <a:t>’ </a:t>
                </a:r>
                <a:r>
                  <a:rPr lang="ko-KR" altLang="en-US" sz="800" b="1" dirty="0">
                    <a:latin typeface="+mn-ea"/>
                  </a:rPr>
                  <a:t>예시 이미지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3644E08-1A61-F131-6FA1-BC44E1B1D6D8}"/>
              </a:ext>
            </a:extLst>
          </p:cNvPr>
          <p:cNvSpPr txBox="1"/>
          <p:nvPr/>
        </p:nvSpPr>
        <p:spPr>
          <a:xfrm>
            <a:off x="33832" y="1058417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기획 의도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656CDC-04B5-D4E1-07BF-5C8016E4E9ED}"/>
              </a:ext>
            </a:extLst>
          </p:cNvPr>
          <p:cNvGrpSpPr/>
          <p:nvPr/>
        </p:nvGrpSpPr>
        <p:grpSpPr>
          <a:xfrm>
            <a:off x="1779942" y="1074464"/>
            <a:ext cx="3299587" cy="246221"/>
            <a:chOff x="1779942" y="1074464"/>
            <a:chExt cx="3299587" cy="24622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AB7453-86FD-45BA-7C99-202710156B05}"/>
                </a:ext>
              </a:extLst>
            </p:cNvPr>
            <p:cNvSpPr txBox="1"/>
            <p:nvPr/>
          </p:nvSpPr>
          <p:spPr>
            <a:xfrm>
              <a:off x="1779942" y="1074464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 err="1">
                  <a:latin typeface="+mn-ea"/>
                </a:rPr>
                <a:t>숙련자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C22FA6-9BD7-6A9D-4AAC-10D86B3E1977}"/>
                </a:ext>
              </a:extLst>
            </p:cNvPr>
            <p:cNvSpPr txBox="1"/>
            <p:nvPr/>
          </p:nvSpPr>
          <p:spPr>
            <a:xfrm>
              <a:off x="2653721" y="1074464"/>
              <a:ext cx="12506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한국의 전통 문화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207A59-AA7A-2257-E980-C4C01843E93F}"/>
                </a:ext>
              </a:extLst>
            </p:cNvPr>
            <p:cNvSpPr txBox="1"/>
            <p:nvPr/>
          </p:nvSpPr>
          <p:spPr>
            <a:xfrm>
              <a:off x="4130230" y="1074464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무작위 대상</a:t>
              </a:r>
              <a:endParaRPr lang="en-US" altLang="ko-KR" sz="1000" b="1" dirty="0">
                <a:latin typeface="+mn-ea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38A91D3-778D-603D-51B9-2DADB22BB418}"/>
              </a:ext>
            </a:extLst>
          </p:cNvPr>
          <p:cNvGrpSpPr/>
          <p:nvPr/>
        </p:nvGrpSpPr>
        <p:grpSpPr>
          <a:xfrm>
            <a:off x="360045" y="1812509"/>
            <a:ext cx="7266432" cy="1009573"/>
            <a:chOff x="360045" y="1812509"/>
            <a:chExt cx="7266432" cy="100957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A2F7DEA-A6BD-7CD5-41E7-E27EC00E72AE}"/>
                </a:ext>
              </a:extLst>
            </p:cNvPr>
            <p:cNvSpPr/>
            <p:nvPr/>
          </p:nvSpPr>
          <p:spPr>
            <a:xfrm>
              <a:off x="360045" y="1958394"/>
              <a:ext cx="7266432" cy="863688"/>
            </a:xfrm>
            <a:prstGeom prst="roundRect">
              <a:avLst>
                <a:gd name="adj" fmla="val 7491"/>
              </a:avLst>
            </a:prstGeom>
            <a:solidFill>
              <a:schemeClr val="bg1"/>
            </a:solidFill>
            <a:ln w="12700">
              <a:solidFill>
                <a:srgbClr val="0A6D94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A3F5F5-37B4-4206-873D-A2A3981B520A}"/>
                </a:ext>
              </a:extLst>
            </p:cNvPr>
            <p:cNvSpPr txBox="1"/>
            <p:nvPr/>
          </p:nvSpPr>
          <p:spPr>
            <a:xfrm>
              <a:off x="558667" y="2128115"/>
              <a:ext cx="6869188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는 번개를 다루는 마법 무기이지만 적에게 접근하고 적의 공격을 피해야 온전한 성능을 발휘하는 무기입니다</a:t>
              </a:r>
              <a:r>
                <a:rPr lang="en-US" altLang="ko-KR" sz="1000" dirty="0">
                  <a:latin typeface="+mn-ea"/>
                </a:rPr>
                <a:t>.</a:t>
              </a:r>
              <a:endParaRPr lang="en-US" altLang="ko-KR" sz="300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하이 리스크 하이 리턴 형 무기로 게임의 전투 방식에 숙련된 유저에게 추천하는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77134-64D6-C261-9F44-7BA38028767E}"/>
                </a:ext>
              </a:extLst>
            </p:cNvPr>
            <p:cNvSpPr txBox="1"/>
            <p:nvPr/>
          </p:nvSpPr>
          <p:spPr>
            <a:xfrm>
              <a:off x="514733" y="1812509"/>
              <a:ext cx="16509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숙련된 유저를 위한 무기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D52C1A6-7D63-0C4A-0E94-092DFFD13188}"/>
              </a:ext>
            </a:extLst>
          </p:cNvPr>
          <p:cNvGrpSpPr/>
          <p:nvPr/>
        </p:nvGrpSpPr>
        <p:grpSpPr>
          <a:xfrm>
            <a:off x="360045" y="3396179"/>
            <a:ext cx="7266432" cy="1009573"/>
            <a:chOff x="360045" y="3501143"/>
            <a:chExt cx="7266432" cy="100957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556DDE0-109E-D2D8-A4A2-550133756625}"/>
                </a:ext>
              </a:extLst>
            </p:cNvPr>
            <p:cNvSpPr/>
            <p:nvPr/>
          </p:nvSpPr>
          <p:spPr>
            <a:xfrm>
              <a:off x="360045" y="3647028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2B4EC9-D56D-1F5D-76D1-085CC9090D64}"/>
                </a:ext>
              </a:extLst>
            </p:cNvPr>
            <p:cNvSpPr txBox="1"/>
            <p:nvPr/>
          </p:nvSpPr>
          <p:spPr>
            <a:xfrm>
              <a:off x="558667" y="3816749"/>
              <a:ext cx="4868640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선비가 부채를 들고 추는 전통 춤인 </a:t>
              </a: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 err="1">
                  <a:latin typeface="+mn-ea"/>
                </a:rPr>
                <a:t>한량무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에서 영감을 받아 만든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의</a:t>
              </a:r>
              <a:r>
                <a:rPr lang="en-US" altLang="ko-KR" sz="1000" dirty="0">
                  <a:latin typeface="+mn-ea"/>
                </a:rPr>
                <a:t> </a:t>
              </a:r>
              <a:r>
                <a:rPr lang="ko-KR" altLang="en-US" sz="1000" dirty="0">
                  <a:latin typeface="+mn-ea"/>
                </a:rPr>
                <a:t>스킬 모션은 조선시대 선비의 여유롭고 절제된 동작을 보여줍니다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8693F4-2E6A-B1B5-4102-560C6BB01D62}"/>
                </a:ext>
              </a:extLst>
            </p:cNvPr>
            <p:cNvSpPr txBox="1"/>
            <p:nvPr/>
          </p:nvSpPr>
          <p:spPr>
            <a:xfrm>
              <a:off x="517936" y="3501143"/>
              <a:ext cx="190994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한국의 전통을 보여주는 무기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BE59E0D-4BB5-BFEA-2F27-27BBFAA34E1D}"/>
              </a:ext>
            </a:extLst>
          </p:cNvPr>
          <p:cNvGrpSpPr/>
          <p:nvPr/>
        </p:nvGrpSpPr>
        <p:grpSpPr>
          <a:xfrm>
            <a:off x="360045" y="4979848"/>
            <a:ext cx="7266432" cy="1009573"/>
            <a:chOff x="360045" y="5159835"/>
            <a:chExt cx="7266432" cy="1009573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F798C6B-531B-9C94-47C3-52B3A23F1A3F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279B37-3A4C-2089-8080-0F1E0F7C6DFB}"/>
                </a:ext>
              </a:extLst>
            </p:cNvPr>
            <p:cNvSpPr txBox="1"/>
            <p:nvPr/>
          </p:nvSpPr>
          <p:spPr>
            <a:xfrm>
              <a:off x="558667" y="5475441"/>
              <a:ext cx="6272871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적 대상을 향해 번개가 방출되며 방출된 번개는 적 대상에게 적중 시 주변에 피해를 입히는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무작위의 대상에게 번개가 방출되므로 적이 많은 경우 </a:t>
              </a:r>
              <a:r>
                <a:rPr lang="ko-KR" altLang="en-US" sz="1000" dirty="0" err="1">
                  <a:latin typeface="+mn-ea"/>
                </a:rPr>
                <a:t>피해량이</a:t>
              </a:r>
              <a:r>
                <a:rPr lang="ko-KR" altLang="en-US" sz="1000" dirty="0">
                  <a:latin typeface="+mn-ea"/>
                </a:rPr>
                <a:t> 분산될 확률이 있습니다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F8029A-0A79-D29E-0C3F-7E7BB868FE63}"/>
                </a:ext>
              </a:extLst>
            </p:cNvPr>
            <p:cNvSpPr txBox="1"/>
            <p:nvPr/>
          </p:nvSpPr>
          <p:spPr>
            <a:xfrm>
              <a:off x="514733" y="5159835"/>
              <a:ext cx="2518498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적을 피뢰침 삼아 번개를 방출하는 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80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10790-19E8-5DD2-F1D6-8ED133F9961D}"/>
              </a:ext>
            </a:extLst>
          </p:cNvPr>
          <p:cNvSpPr txBox="1"/>
          <p:nvPr/>
        </p:nvSpPr>
        <p:spPr>
          <a:xfrm>
            <a:off x="302108" y="1964722"/>
            <a:ext cx="2024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(1)</a:t>
            </a:r>
            <a:r>
              <a:rPr lang="ko-KR" altLang="en-US" sz="1100" b="1" dirty="0">
                <a:latin typeface="+mn-ea"/>
              </a:rPr>
              <a:t> 적이 단일 대상일 때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E76B6-2087-1A27-50AE-A002B627AC92}"/>
              </a:ext>
            </a:extLst>
          </p:cNvPr>
          <p:cNvSpPr txBox="1"/>
          <p:nvPr/>
        </p:nvSpPr>
        <p:spPr>
          <a:xfrm>
            <a:off x="533925" y="2226844"/>
            <a:ext cx="5112297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적이 단일 대상일 때 해당 대상에게만 번개가 방출되어 높은 피해를 줄 수 있습니다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7971E4EB-3F89-59D5-2183-FD6EF70FD1D0}"/>
              </a:ext>
            </a:extLst>
          </p:cNvPr>
          <p:cNvSpPr/>
          <p:nvPr/>
        </p:nvSpPr>
        <p:spPr>
          <a:xfrm>
            <a:off x="1" y="994687"/>
            <a:ext cx="1702282" cy="404461"/>
          </a:xfrm>
          <a:prstGeom prst="homePlat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8C6B1-09E9-B283-5AE2-209474A34E88}"/>
              </a:ext>
            </a:extLst>
          </p:cNvPr>
          <p:cNvSpPr txBox="1"/>
          <p:nvPr/>
        </p:nvSpPr>
        <p:spPr>
          <a:xfrm>
            <a:off x="33832" y="1058417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전투의 방향성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3BC73-AFC7-A9A8-132D-00DBAD097980}"/>
              </a:ext>
            </a:extLst>
          </p:cNvPr>
          <p:cNvSpPr txBox="1"/>
          <p:nvPr/>
        </p:nvSpPr>
        <p:spPr>
          <a:xfrm>
            <a:off x="302108" y="3031214"/>
            <a:ext cx="2920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(2)</a:t>
            </a:r>
            <a:r>
              <a:rPr lang="ko-KR" altLang="en-US" sz="1100" b="1" dirty="0">
                <a:latin typeface="+mn-ea"/>
              </a:rPr>
              <a:t> 몬스터의 공격 사이 사이에 스킬을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3B04CB-FE75-8B48-14C2-4B4C26D6D612}"/>
              </a:ext>
            </a:extLst>
          </p:cNvPr>
          <p:cNvSpPr txBox="1"/>
          <p:nvPr/>
        </p:nvSpPr>
        <p:spPr>
          <a:xfrm>
            <a:off x="533925" y="3292824"/>
            <a:ext cx="3621504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선후딜이</a:t>
            </a:r>
            <a:r>
              <a:rPr lang="ko-KR" altLang="en-US" sz="1000" dirty="0">
                <a:latin typeface="+mn-ea"/>
              </a:rPr>
              <a:t> 빠른 스킬 모션으로 치고 빠지는 전투를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433684-9BF3-44C1-1275-9DF4631442C0}"/>
              </a:ext>
            </a:extLst>
          </p:cNvPr>
          <p:cNvSpPr txBox="1"/>
          <p:nvPr/>
        </p:nvSpPr>
        <p:spPr>
          <a:xfrm>
            <a:off x="1779942" y="1073807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</a:t>
            </a:r>
            <a:r>
              <a:rPr lang="ko-KR" altLang="en-US" sz="1000" b="1" dirty="0">
                <a:latin typeface="+mn-ea"/>
              </a:rPr>
              <a:t>단일 적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E55706-B664-C6A7-C74F-AACAC32639A5}"/>
              </a:ext>
            </a:extLst>
          </p:cNvPr>
          <p:cNvSpPr txBox="1"/>
          <p:nvPr/>
        </p:nvSpPr>
        <p:spPr>
          <a:xfrm>
            <a:off x="2827666" y="1073807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</a:t>
            </a:r>
            <a:r>
              <a:rPr lang="ko-KR" altLang="en-US" sz="1000" b="1" dirty="0">
                <a:latin typeface="+mn-ea"/>
              </a:rPr>
              <a:t>빠른 </a:t>
            </a:r>
            <a:r>
              <a:rPr lang="ko-KR" altLang="en-US" sz="1000" b="1" dirty="0" err="1">
                <a:latin typeface="+mn-ea"/>
              </a:rPr>
              <a:t>선후딜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ED466-4640-5654-A90B-E96928D37263}"/>
              </a:ext>
            </a:extLst>
          </p:cNvPr>
          <p:cNvSpPr txBox="1"/>
          <p:nvPr/>
        </p:nvSpPr>
        <p:spPr>
          <a:xfrm>
            <a:off x="302108" y="4097706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(3)</a:t>
            </a:r>
            <a:r>
              <a:rPr lang="ko-KR" altLang="en-US" sz="1100" b="1" dirty="0">
                <a:latin typeface="+mn-ea"/>
              </a:rPr>
              <a:t> 근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중거리 전투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70028B-7063-45C3-A8F7-E00F1127F054}"/>
              </a:ext>
            </a:extLst>
          </p:cNvPr>
          <p:cNvSpPr txBox="1"/>
          <p:nvPr/>
        </p:nvSpPr>
        <p:spPr>
          <a:xfrm>
            <a:off x="533925" y="4359316"/>
            <a:ext cx="3621504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선후딜이</a:t>
            </a:r>
            <a:r>
              <a:rPr lang="ko-KR" altLang="en-US" sz="1000" dirty="0">
                <a:latin typeface="+mn-ea"/>
              </a:rPr>
              <a:t> 빠른 스킬 모션으로 치고 빠지는 전투를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44A91C-A705-C757-D485-5B6D929DF9AC}"/>
              </a:ext>
            </a:extLst>
          </p:cNvPr>
          <p:cNvSpPr txBox="1"/>
          <p:nvPr/>
        </p:nvSpPr>
        <p:spPr>
          <a:xfrm>
            <a:off x="5978048" y="129572"/>
            <a:ext cx="6205545" cy="744921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무기를 피뢰침 삼아 번개를 방출 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원거리로 갈수록 번개가 여러 갈래로 흩어진다</a:t>
            </a:r>
            <a:r>
              <a:rPr lang="en-US" altLang="ko-KR" sz="1000" dirty="0">
                <a:latin typeface="+mn-ea"/>
              </a:rPr>
              <a:t>.)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근거리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>
                <a:latin typeface="+mn-ea"/>
              </a:rPr>
              <a:t>번개가 한 갈래로 뭉쳐 있어 관통 효과를 준다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원거리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스킬의 사정거리 끝</a:t>
            </a:r>
            <a:r>
              <a:rPr lang="en-US" altLang="ko-KR" sz="1000" dirty="0">
                <a:latin typeface="+mn-ea"/>
              </a:rPr>
              <a:t>): </a:t>
            </a:r>
            <a:r>
              <a:rPr lang="ko-KR" altLang="en-US" sz="1000" dirty="0">
                <a:latin typeface="+mn-ea"/>
              </a:rPr>
              <a:t>번개가 여러 갈래로 흩어져 광역으로 피해를 입힌다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방출된 번개의 효과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근거리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 err="1">
                <a:latin typeface="+mn-ea"/>
              </a:rPr>
              <a:t>피해량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100% </a:t>
            </a:r>
            <a:r>
              <a:rPr lang="ko-KR" altLang="en-US" sz="1000" dirty="0">
                <a:latin typeface="+mn-ea"/>
              </a:rPr>
              <a:t>적용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관통 효과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방어력 일부 무시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감전 상태의 적에게 </a:t>
            </a:r>
            <a:r>
              <a:rPr lang="en-US" altLang="ko-KR" sz="1000" dirty="0">
                <a:latin typeface="+mn-ea"/>
              </a:rPr>
              <a:t>20%</a:t>
            </a:r>
            <a:r>
              <a:rPr lang="ko-KR" altLang="en-US" sz="1000" dirty="0">
                <a:latin typeface="+mn-ea"/>
              </a:rPr>
              <a:t> 증가된 효과로 적용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원거리</a:t>
            </a:r>
            <a:r>
              <a:rPr lang="en-US" altLang="ko-KR" sz="1000" dirty="0">
                <a:latin typeface="+mn-ea"/>
              </a:rPr>
              <a:t>: </a:t>
            </a:r>
            <a:r>
              <a:rPr lang="ko-KR" altLang="en-US" sz="1000" dirty="0" err="1">
                <a:latin typeface="+mn-ea"/>
              </a:rPr>
              <a:t>피해량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20%</a:t>
            </a:r>
            <a:r>
              <a:rPr lang="ko-KR" altLang="en-US" sz="1000" dirty="0">
                <a:latin typeface="+mn-ea"/>
              </a:rPr>
              <a:t>만 적용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적중된 적 감전 부여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>
                <a:latin typeface="+mn-ea"/>
              </a:rPr>
              <a:t>&gt; </a:t>
            </a:r>
            <a:r>
              <a:rPr lang="ko-KR" altLang="en-US" sz="1000" dirty="0">
                <a:latin typeface="+mn-ea"/>
              </a:rPr>
              <a:t>이 경우 스킬 사용성이 불편함</a:t>
            </a:r>
            <a:r>
              <a:rPr lang="en-US" altLang="ko-KR" sz="1000" dirty="0">
                <a:latin typeface="+mn-ea"/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감전을 부여하기 위해 스킬의 사정거리 끝을 어림짐작에 공격해야 함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그리고 대상을 지정하는 스킬이 아니므로 근거리</a:t>
            </a:r>
            <a:r>
              <a:rPr lang="en-US" altLang="ko-KR" sz="1000" dirty="0">
                <a:latin typeface="+mn-ea"/>
              </a:rPr>
              <a:t>/</a:t>
            </a:r>
            <a:r>
              <a:rPr lang="ko-KR" altLang="en-US" sz="1000" dirty="0">
                <a:latin typeface="+mn-ea"/>
              </a:rPr>
              <a:t>원거리 구분이 애매함</a:t>
            </a:r>
            <a:r>
              <a:rPr lang="en-US" altLang="ko-KR" sz="1000" dirty="0">
                <a:latin typeface="+mn-ea"/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롤의 </a:t>
            </a:r>
            <a:r>
              <a:rPr lang="ko-KR" altLang="en-US" sz="1000" dirty="0" err="1">
                <a:latin typeface="+mn-ea"/>
              </a:rPr>
              <a:t>스웨인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Q </a:t>
            </a:r>
            <a:r>
              <a:rPr lang="ko-KR" altLang="en-US" sz="1000" dirty="0">
                <a:latin typeface="+mn-ea"/>
              </a:rPr>
              <a:t>처럼 퍼지는 스킬</a:t>
            </a:r>
            <a:r>
              <a:rPr lang="en-US" altLang="ko-KR" sz="1000" dirty="0">
                <a:latin typeface="+mn-ea"/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아이디어 </a:t>
            </a:r>
            <a:r>
              <a:rPr lang="en-US" altLang="ko-KR" sz="1000" dirty="0">
                <a:latin typeface="+mn-ea"/>
              </a:rPr>
              <a:t>1)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방출된 번개는 처음 적중한 적 주변으로 퍼져 나간다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처음 적중 </a:t>
            </a:r>
            <a:r>
              <a:rPr lang="en-US" altLang="ko-KR" sz="1000" dirty="0">
                <a:latin typeface="+mn-ea"/>
              </a:rPr>
              <a:t>100% </a:t>
            </a:r>
            <a:r>
              <a:rPr lang="ko-KR" altLang="en-US" sz="1000" dirty="0">
                <a:latin typeface="+mn-ea"/>
              </a:rPr>
              <a:t>피해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그 다음 </a:t>
            </a:r>
            <a:r>
              <a:rPr lang="ko-KR" altLang="en-US" sz="1000" dirty="0" err="1">
                <a:latin typeface="+mn-ea"/>
              </a:rPr>
              <a:t>퍼져나간</a:t>
            </a:r>
            <a:r>
              <a:rPr lang="ko-KR" altLang="en-US" sz="1000" dirty="0">
                <a:latin typeface="+mn-ea"/>
              </a:rPr>
              <a:t> 수 만큼 감소</a:t>
            </a:r>
            <a:r>
              <a:rPr lang="en-US" altLang="ko-KR" sz="1000" dirty="0">
                <a:latin typeface="+mn-ea"/>
              </a:rPr>
              <a:t>??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아이디어 </a:t>
            </a:r>
            <a:r>
              <a:rPr lang="en-US" altLang="ko-KR" sz="1000" dirty="0">
                <a:latin typeface="+mn-ea"/>
              </a:rPr>
              <a:t>2)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공격을 적중하면 번개를 충전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공격에 맞으면 충전된 번개를 방출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번개가 일정 량 이상 충전되면 방출되며 큰 피해</a:t>
            </a:r>
            <a:r>
              <a:rPr lang="en-US" altLang="ko-KR" sz="1000" dirty="0">
                <a:latin typeface="+mn-ea"/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아이디어 </a:t>
            </a:r>
            <a:r>
              <a:rPr lang="en-US" altLang="ko-KR" sz="1000" dirty="0">
                <a:latin typeface="+mn-ea"/>
              </a:rPr>
              <a:t>3)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번개는 매개체가 있으면 </a:t>
            </a:r>
            <a:r>
              <a:rPr lang="ko-KR" altLang="en-US" sz="1000" dirty="0" err="1">
                <a:latin typeface="+mn-ea"/>
              </a:rPr>
              <a:t>퍼져나간다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몬스터가 매개체</a:t>
            </a:r>
            <a:r>
              <a:rPr lang="en-US" altLang="ko-KR" sz="1000" dirty="0">
                <a:latin typeface="+mn-ea"/>
              </a:rPr>
              <a:t>? -&gt; </a:t>
            </a:r>
            <a:r>
              <a:rPr lang="ko-KR" altLang="en-US" sz="1000" dirty="0">
                <a:latin typeface="+mn-ea"/>
              </a:rPr>
              <a:t>그러면 적이 많을 수록 </a:t>
            </a:r>
            <a:r>
              <a:rPr lang="ko-KR" altLang="en-US" sz="1000" dirty="0" err="1">
                <a:latin typeface="+mn-ea"/>
              </a:rPr>
              <a:t>좋은건데</a:t>
            </a:r>
            <a:r>
              <a:rPr lang="en-US" altLang="ko-KR" sz="1000" dirty="0">
                <a:latin typeface="+mn-ea"/>
              </a:rPr>
              <a:t>…..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아이디어 </a:t>
            </a:r>
            <a:r>
              <a:rPr lang="en-US" altLang="ko-KR" sz="1000" dirty="0">
                <a:latin typeface="+mn-ea"/>
              </a:rPr>
              <a:t>4)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지금의 컨셉 유지 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>
                <a:latin typeface="+mn-ea"/>
              </a:rPr>
              <a:t>적을 피뢰침 삼아</a:t>
            </a:r>
            <a:r>
              <a:rPr lang="en-US" altLang="ko-KR" sz="1000" dirty="0">
                <a:latin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단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적을 피뢰침 삼기 위해 스킬 중 부채의 뼈대를 뽑아서 적에게 꽂아버리는 스킬이 있음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부채에 번개를 모으고 적에게 </a:t>
            </a:r>
            <a:r>
              <a:rPr lang="ko-KR" altLang="en-US" sz="1000" dirty="0" err="1">
                <a:latin typeface="+mn-ea"/>
              </a:rPr>
              <a:t>꽂혀있는</a:t>
            </a:r>
            <a:r>
              <a:rPr lang="ko-KR" altLang="en-US" sz="1000" dirty="0">
                <a:latin typeface="+mn-ea"/>
              </a:rPr>
              <a:t> 부채의 일부분을 피뢰침 삼아 번개를 방출한다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단일 대상에게 중복으로 꽂을 수 있음</a:t>
            </a:r>
            <a:r>
              <a:rPr lang="en-US" altLang="ko-KR" sz="1000">
                <a:latin typeface="+mn-ea"/>
              </a:rPr>
              <a:t>.</a:t>
            </a:r>
            <a:r>
              <a:rPr lang="en-US" altLang="ko-KR" sz="1000" dirty="0">
                <a:latin typeface="+mn-ea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B8CB10-01A4-BF26-0B65-7A97E54DA2A1}"/>
              </a:ext>
            </a:extLst>
          </p:cNvPr>
          <p:cNvSpPr txBox="1"/>
          <p:nvPr/>
        </p:nvSpPr>
        <p:spPr>
          <a:xfrm>
            <a:off x="533925" y="5306628"/>
            <a:ext cx="4108817" cy="98591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중요한 것</a:t>
            </a:r>
            <a:endParaRPr lang="en-US" altLang="ko-KR" sz="100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atin typeface="+mn-ea"/>
              </a:rPr>
              <a:t>단일 대상일 때 높은 피해</a:t>
            </a:r>
            <a:endParaRPr lang="en-US" altLang="ko-KR" sz="100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atin typeface="+mn-ea"/>
              </a:rPr>
              <a:t>적에게 근접하고 적의 공격을 피해야 최대의 효율이 나오는 무기</a:t>
            </a:r>
            <a:endParaRPr lang="en-US" altLang="ko-KR" sz="100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atin typeface="+mn-ea"/>
              </a:rPr>
              <a:t>숙련자를 위한 무기</a:t>
            </a:r>
            <a:endParaRPr lang="en-US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388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2183943" y="25149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F3E9B-C7E6-43EC-87B7-D383431B5912}"/>
              </a:ext>
            </a:extLst>
          </p:cNvPr>
          <p:cNvSpPr txBox="1">
            <a:spLocks/>
          </p:cNvSpPr>
          <p:nvPr/>
        </p:nvSpPr>
        <p:spPr>
          <a:xfrm>
            <a:off x="10502114" y="353329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effectLst/>
              </a:rPr>
              <a:t>리트루기아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ffectLst/>
              </a:rPr>
              <a:t> 부채 스킬 기획서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990E30F-D94B-416F-8775-D7EEC6FFC20B}"/>
              </a:ext>
            </a:extLst>
          </p:cNvPr>
          <p:cNvSpPr>
            <a:spLocks/>
          </p:cNvSpPr>
          <p:nvPr/>
        </p:nvSpPr>
        <p:spPr>
          <a:xfrm>
            <a:off x="1830501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A8965C-7A09-4C80-B841-C27F87EFD02E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AE9C57D5-1110-4CE4-8882-9328422602C9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A86603-4753-4FBE-A8C7-8B2A2DE4583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6175AC9-E352-4D51-9964-F341A95EA371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463AFC40-7263-479E-95C3-2BB8B21A1A5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2170C7-5C6E-4584-AF47-F1CCF25EFF68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4D455AA-57B7-4B7C-806E-13AC02EB2AC3}"/>
              </a:ext>
            </a:extLst>
          </p:cNvPr>
          <p:cNvGrpSpPr>
            <a:grpSpLocks/>
          </p:cNvGrpSpPr>
          <p:nvPr/>
        </p:nvGrpSpPr>
        <p:grpSpPr>
          <a:xfrm>
            <a:off x="309738" y="181080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D37558E0-E3A6-4749-8D0C-A9142AAA7220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91B6D8-461C-40B8-8801-A7114EDD072C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기획 의도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1F631D-38BE-4D28-B764-73856FE1FD1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" y="594777"/>
            <a:ext cx="18995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CDE5DF0-6259-40AE-A730-230714AFAE19}"/>
              </a:ext>
            </a:extLst>
          </p:cNvPr>
          <p:cNvCxnSpPr>
            <a:cxnSpLocks/>
            <a:endCxn id="17" idx="4"/>
          </p:cNvCxnSpPr>
          <p:nvPr/>
        </p:nvCxnSpPr>
        <p:spPr>
          <a:xfrm flipH="1">
            <a:off x="3299732" y="594777"/>
            <a:ext cx="889226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68A73D-F628-6218-3B16-AAAC03BED8E8}"/>
              </a:ext>
            </a:extLst>
          </p:cNvPr>
          <p:cNvGrpSpPr>
            <a:grpSpLocks/>
          </p:cNvGrpSpPr>
          <p:nvPr/>
        </p:nvGrpSpPr>
        <p:grpSpPr>
          <a:xfrm>
            <a:off x="11805028" y="78962"/>
            <a:ext cx="307840" cy="263869"/>
            <a:chOff x="1302299" y="2529509"/>
            <a:chExt cx="800080" cy="685799"/>
          </a:xfrm>
          <a:solidFill>
            <a:schemeClr val="accent4">
              <a:lumMod val="50000"/>
            </a:schemeClr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6D38AD3-54E2-0829-E7E3-6079D930A1B5}"/>
                </a:ext>
              </a:extLst>
            </p:cNvPr>
            <p:cNvSpPr>
              <a:spLocks/>
            </p:cNvSpPr>
            <p:nvPr/>
          </p:nvSpPr>
          <p:spPr>
            <a:xfrm>
              <a:off x="1302299" y="2529509"/>
              <a:ext cx="800080" cy="417509"/>
            </a:xfrm>
            <a:custGeom>
              <a:avLst/>
              <a:gdLst>
                <a:gd name="connsiteX0" fmla="*/ 400031 w 800080"/>
                <a:gd name="connsiteY0" fmla="*/ 78581 h 417509"/>
                <a:gd name="connsiteX1" fmla="*/ 400050 w 800080"/>
                <a:gd name="connsiteY1" fmla="*/ 78581 h 417509"/>
                <a:gd name="connsiteX2" fmla="*/ 756837 w 800080"/>
                <a:gd name="connsiteY2" fmla="*/ 417509 h 417509"/>
                <a:gd name="connsiteX3" fmla="*/ 800081 w 800080"/>
                <a:gd name="connsiteY3" fmla="*/ 380552 h 417509"/>
                <a:gd name="connsiteX4" fmla="*/ 400050 w 800080"/>
                <a:gd name="connsiteY4" fmla="*/ 0 h 417509"/>
                <a:gd name="connsiteX5" fmla="*/ 400031 w 800080"/>
                <a:gd name="connsiteY5" fmla="*/ 0 h 417509"/>
                <a:gd name="connsiteX6" fmla="*/ 0 w 800080"/>
                <a:gd name="connsiteY6" fmla="*/ 380552 h 417509"/>
                <a:gd name="connsiteX7" fmla="*/ 43244 w 800080"/>
                <a:gd name="connsiteY7" fmla="*/ 417509 h 417509"/>
                <a:gd name="connsiteX8" fmla="*/ 400031 w 800080"/>
                <a:gd name="connsiteY8" fmla="*/ 78581 h 41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080" h="417509">
                  <a:moveTo>
                    <a:pt x="400031" y="78581"/>
                  </a:moveTo>
                  <a:lnTo>
                    <a:pt x="400050" y="78581"/>
                  </a:lnTo>
                  <a:lnTo>
                    <a:pt x="756837" y="417509"/>
                  </a:lnTo>
                  <a:lnTo>
                    <a:pt x="800081" y="380552"/>
                  </a:lnTo>
                  <a:lnTo>
                    <a:pt x="400050" y="0"/>
                  </a:lnTo>
                  <a:lnTo>
                    <a:pt x="400031" y="0"/>
                  </a:lnTo>
                  <a:lnTo>
                    <a:pt x="0" y="380552"/>
                  </a:lnTo>
                  <a:lnTo>
                    <a:pt x="43244" y="417509"/>
                  </a:lnTo>
                  <a:lnTo>
                    <a:pt x="400031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4496306-3D32-4C0E-EBED-DFE136D5B986}"/>
                </a:ext>
              </a:extLst>
            </p:cNvPr>
            <p:cNvSpPr>
              <a:spLocks/>
            </p:cNvSpPr>
            <p:nvPr/>
          </p:nvSpPr>
          <p:spPr>
            <a:xfrm>
              <a:off x="1416580" y="2660630"/>
              <a:ext cx="571499" cy="554678"/>
            </a:xfrm>
            <a:custGeom>
              <a:avLst/>
              <a:gdLst>
                <a:gd name="connsiteX0" fmla="*/ 0 w 571499"/>
                <a:gd name="connsiteY0" fmla="*/ 271453 h 554678"/>
                <a:gd name="connsiteX1" fmla="*/ 0 w 571499"/>
                <a:gd name="connsiteY1" fmla="*/ 554679 h 554678"/>
                <a:gd name="connsiteX2" fmla="*/ 228600 w 571499"/>
                <a:gd name="connsiteY2" fmla="*/ 554679 h 554678"/>
                <a:gd name="connsiteX3" fmla="*/ 228600 w 571499"/>
                <a:gd name="connsiteY3" fmla="*/ 316554 h 554678"/>
                <a:gd name="connsiteX4" fmla="*/ 342900 w 571499"/>
                <a:gd name="connsiteY4" fmla="*/ 316554 h 554678"/>
                <a:gd name="connsiteX5" fmla="*/ 342900 w 571499"/>
                <a:gd name="connsiteY5" fmla="*/ 554679 h 554678"/>
                <a:gd name="connsiteX6" fmla="*/ 571500 w 571499"/>
                <a:gd name="connsiteY6" fmla="*/ 554679 h 554678"/>
                <a:gd name="connsiteX7" fmla="*/ 571500 w 571499"/>
                <a:gd name="connsiteY7" fmla="*/ 271443 h 554678"/>
                <a:gd name="connsiteX8" fmla="*/ 285760 w 571499"/>
                <a:gd name="connsiteY8" fmla="*/ 0 h 554678"/>
                <a:gd name="connsiteX9" fmla="*/ 0 w 571499"/>
                <a:gd name="connsiteY9" fmla="*/ 271453 h 5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499" h="554678">
                  <a:moveTo>
                    <a:pt x="0" y="271453"/>
                  </a:moveTo>
                  <a:lnTo>
                    <a:pt x="0" y="554679"/>
                  </a:lnTo>
                  <a:lnTo>
                    <a:pt x="228600" y="554679"/>
                  </a:lnTo>
                  <a:lnTo>
                    <a:pt x="228600" y="316554"/>
                  </a:lnTo>
                  <a:lnTo>
                    <a:pt x="342900" y="316554"/>
                  </a:lnTo>
                  <a:lnTo>
                    <a:pt x="342900" y="554679"/>
                  </a:lnTo>
                  <a:lnTo>
                    <a:pt x="571500" y="554679"/>
                  </a:lnTo>
                  <a:lnTo>
                    <a:pt x="571500" y="271443"/>
                  </a:lnTo>
                  <a:lnTo>
                    <a:pt x="285760" y="0"/>
                  </a:lnTo>
                  <a:lnTo>
                    <a:pt x="0" y="2714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5A165C-2503-EBD6-28DB-8C6694BB3518}"/>
              </a:ext>
            </a:extLst>
          </p:cNvPr>
          <p:cNvSpPr txBox="1"/>
          <p:nvPr/>
        </p:nvSpPr>
        <p:spPr>
          <a:xfrm>
            <a:off x="309738" y="99373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 컨셉</a:t>
            </a:r>
            <a:r>
              <a:rPr lang="en-US" altLang="ko-KR" dirty="0"/>
              <a:t>: </a:t>
            </a:r>
            <a:r>
              <a:rPr lang="ko-KR" altLang="en-US" dirty="0"/>
              <a:t>흰색 바탕에 검은 그림이 그려진 동양풍 </a:t>
            </a:r>
            <a:r>
              <a:rPr lang="ko-KR" altLang="en-US" dirty="0" err="1"/>
              <a:t>접부채</a:t>
            </a:r>
            <a:endParaRPr lang="en-US" altLang="ko-KR" dirty="0"/>
          </a:p>
        </p:txBody>
      </p:sp>
      <p:sp>
        <p:nvSpPr>
          <p:cNvPr id="2" name="직사각형 1">
            <a:hlinkClick r:id="rId2" action="ppaction://hlinksldjump"/>
            <a:extLst>
              <a:ext uri="{FF2B5EF4-FFF2-40B4-BE49-F238E27FC236}">
                <a16:creationId xmlns:a16="http://schemas.microsoft.com/office/drawing/2014/main" id="{B270C82A-E7C5-8294-07C1-1511C5A1065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6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CAFB43-7AD5-0661-4B70-96162F00C38E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" y="594777"/>
              <a:ext cx="3497005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H="1">
              <a:off x="4897181" y="594777"/>
              <a:ext cx="7294819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F924D7-D7ED-E2D5-3321-09A7230D1B4E}"/>
                </a:ext>
              </a:extLst>
            </p:cNvPr>
            <p:cNvSpPr txBox="1">
              <a:spLocks/>
            </p:cNvSpPr>
            <p:nvPr/>
          </p:nvSpPr>
          <p:spPr>
            <a:xfrm>
              <a:off x="3777642" y="251815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기본 모션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CBCF6D6-9F03-6288-D310-A802A44C6423}"/>
                </a:ext>
              </a:extLst>
            </p:cNvPr>
            <p:cNvGrpSpPr>
              <a:grpSpLocks/>
            </p:cNvGrpSpPr>
            <p:nvPr/>
          </p:nvGrpSpPr>
          <p:grpSpPr>
            <a:xfrm>
              <a:off x="5104149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4" name="평행 사변형 3">
                <a:extLst>
                  <a:ext uri="{FF2B5EF4-FFF2-40B4-BE49-F238E27FC236}">
                    <a16:creationId xmlns:a16="http://schemas.microsoft.com/office/drawing/2014/main" id="{5C6BAC50-AF2B-6389-CB26-F638C8E475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8DCC59-CC73-B255-1DB1-ED3E4D91FC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7728" y="200289"/>
                <a:ext cx="441146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스킬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C7FAFBE-F2FF-28E8-750C-44088111DE0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9C7AFE41-186B-FE14-D784-2589A6D86D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050C69-3ED4-D001-7ED5-3B7588C4A8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2E41A29-173E-E241-6C76-EA14BE98537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0" name="평행 사변형 9">
                <a:extLst>
                  <a:ext uri="{FF2B5EF4-FFF2-40B4-BE49-F238E27FC236}">
                    <a16:creationId xmlns:a16="http://schemas.microsoft.com/office/drawing/2014/main" id="{8A41A1C9-9B60-9889-DE7E-2786571A81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509991-551C-EA21-CD38-E14417E679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6935F8B-B1CF-99DB-2B8A-54C647F87467}"/>
                </a:ext>
              </a:extLst>
            </p:cNvPr>
            <p:cNvSpPr>
              <a:spLocks/>
            </p:cNvSpPr>
            <p:nvPr/>
          </p:nvSpPr>
          <p:spPr>
            <a:xfrm>
              <a:off x="3427950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4D49B79-4681-74EB-5064-4CA8D548898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FB1E7C53-6C0B-7838-20C1-C4C99FB0BF5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04220FE2-CDA7-6019-D85A-837B80A587D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0D5042EB-0A56-6176-4866-242164CC9F28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3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886628-0C5C-563D-F518-E791F38D44B5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1" y="594777"/>
              <a:ext cx="5094454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/>
              <a:endCxn id="22" idx="4"/>
            </p:cNvCxnSpPr>
            <p:nvPr/>
          </p:nvCxnSpPr>
          <p:spPr>
            <a:xfrm flipH="1">
              <a:off x="6494630" y="594777"/>
              <a:ext cx="5697370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F924D7-D7ED-E2D5-3321-09A7230D1B4E}"/>
                </a:ext>
              </a:extLst>
            </p:cNvPr>
            <p:cNvSpPr txBox="1">
              <a:spLocks/>
            </p:cNvSpPr>
            <p:nvPr/>
          </p:nvSpPr>
          <p:spPr>
            <a:xfrm>
              <a:off x="5590538" y="25181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스킬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A330401-B587-FE31-C514-0700F3B186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506012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12234C37-BBFA-9F0E-A283-08DDAC4DC6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96456E-F31F-DCA5-5C1C-18F26511D7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기본 모션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3E7D6C1-EC5B-9588-EF9E-BDE68463110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7" name="평행 사변형 16">
                <a:extLst>
                  <a:ext uri="{FF2B5EF4-FFF2-40B4-BE49-F238E27FC236}">
                    <a16:creationId xmlns:a16="http://schemas.microsoft.com/office/drawing/2014/main" id="{48283FEA-0834-29A5-4C14-E98055DB9E6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B3411-F1BD-715A-5ADC-68ABA5BD16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AF713F3-5586-B9FF-1743-1832EEEC9DB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0C6B6428-2819-AF1B-D62E-AEAFED9912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28BCD6-9BBE-7FCE-2C1B-7BA32C7BE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8468CBD-1318-623E-031A-8C2CF1D312CD}"/>
                </a:ext>
              </a:extLst>
            </p:cNvPr>
            <p:cNvSpPr>
              <a:spLocks/>
            </p:cNvSpPr>
            <p:nvPr/>
          </p:nvSpPr>
          <p:spPr>
            <a:xfrm>
              <a:off x="5025399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4328F72-14D1-035F-B1B8-F05D43C52E4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B26BAF2-67C9-4090-81EB-7FDA4FBD77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AFE2DE71-E514-8C45-3B6A-18E03BDA1F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C963332B-3A8F-D8D3-BF80-334F0B579A70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4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인간의 얼굴, 사람, 의류, 만화 영화이(가) 표시된 사진&#10;&#10;자동 생성된 설명">
            <a:extLst>
              <a:ext uri="{FF2B5EF4-FFF2-40B4-BE49-F238E27FC236}">
                <a16:creationId xmlns:a16="http://schemas.microsoft.com/office/drawing/2014/main" id="{3B5E2E16-F74D-4438-922B-72BA09083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426" y="2067232"/>
            <a:ext cx="5210175" cy="4343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A03C0C-B1CF-99D7-D005-13A9A3F87E05}"/>
              </a:ext>
            </a:extLst>
          </p:cNvPr>
          <p:cNvSpPr txBox="1"/>
          <p:nvPr/>
        </p:nvSpPr>
        <p:spPr>
          <a:xfrm>
            <a:off x="0" y="-954712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 컨셉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동작 컨셉</a:t>
            </a:r>
            <a:r>
              <a:rPr lang="en-US" altLang="ko-KR" dirty="0"/>
              <a:t>: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50607C-465B-40A3-A726-26166CBCC382}"/>
              </a:ext>
            </a:extLst>
          </p:cNvPr>
          <p:cNvGrpSpPr/>
          <p:nvPr/>
        </p:nvGrpSpPr>
        <p:grpSpPr>
          <a:xfrm>
            <a:off x="0" y="187949"/>
            <a:ext cx="7316426" cy="4277733"/>
            <a:chOff x="0" y="187949"/>
            <a:chExt cx="7316426" cy="42777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91723C-9AF8-73CD-0334-ED2548E83F28}"/>
                </a:ext>
              </a:extLst>
            </p:cNvPr>
            <p:cNvSpPr txBox="1"/>
            <p:nvPr/>
          </p:nvSpPr>
          <p:spPr>
            <a:xfrm>
              <a:off x="0" y="866903"/>
              <a:ext cx="62728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근거리 마법사 </a:t>
              </a:r>
              <a:r>
                <a:rPr lang="en-US" altLang="ko-KR" dirty="0"/>
                <a:t>: 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마법사는 원거리에서만 싸운다</a:t>
              </a:r>
              <a:r>
                <a:rPr lang="en-US" altLang="ko-KR" dirty="0"/>
                <a:t>? No!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몸에 보호막을 두르고 근접해서 싸우는 스타일의 마법사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F0E280-38BD-A78D-5B1B-7DE8D2803B1D}"/>
                </a:ext>
              </a:extLst>
            </p:cNvPr>
            <p:cNvSpPr txBox="1"/>
            <p:nvPr/>
          </p:nvSpPr>
          <p:spPr>
            <a:xfrm>
              <a:off x="0" y="2115320"/>
              <a:ext cx="68675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숙련된 유저를 위한 무기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하이리스크</a:t>
              </a:r>
              <a:r>
                <a:rPr lang="ko-KR" altLang="en-US" dirty="0"/>
                <a:t> 하이리턴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무기에 체력 보정이 없어 체력이 낮다</a:t>
              </a:r>
              <a:r>
                <a:rPr lang="en-US" altLang="ko-KR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적에게 달라붙고 적의 공격을 피해야 온전한 효과를 발휘한다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574DF8-A2A3-F7DE-E1CC-BCBD5189DC6A}"/>
                </a:ext>
              </a:extLst>
            </p:cNvPr>
            <p:cNvSpPr txBox="1"/>
            <p:nvPr/>
          </p:nvSpPr>
          <p:spPr>
            <a:xfrm>
              <a:off x="0" y="3542352"/>
              <a:ext cx="73164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전통적인 부채</a:t>
              </a:r>
              <a:r>
                <a:rPr lang="en-US" altLang="ko-KR" dirty="0"/>
                <a:t>, </a:t>
              </a:r>
              <a:r>
                <a:rPr lang="ko-KR" altLang="en-US" dirty="0"/>
                <a:t>선비를 나타내는 무기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여유롭고 절제된 동작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선비가 부채를 들고 추는 전통 춤 </a:t>
              </a:r>
              <a:r>
                <a:rPr lang="en-US" altLang="ko-KR" dirty="0"/>
                <a:t>‘</a:t>
              </a:r>
              <a:r>
                <a:rPr lang="ko-KR" altLang="en-US" dirty="0" err="1"/>
                <a:t>한량무</a:t>
              </a:r>
              <a:r>
                <a:rPr lang="en-US" altLang="ko-KR" dirty="0"/>
                <a:t>’</a:t>
              </a:r>
              <a:r>
                <a:rPr lang="ko-KR" altLang="en-US" dirty="0"/>
                <a:t>에서 모티브를 받은 무기</a:t>
              </a:r>
              <a:endParaRPr lang="en-US" altLang="ko-KR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E9EA92-47DC-FD80-65A8-723046170DFC}"/>
                </a:ext>
              </a:extLst>
            </p:cNvPr>
            <p:cNvSpPr txBox="1"/>
            <p:nvPr/>
          </p:nvSpPr>
          <p:spPr>
            <a:xfrm>
              <a:off x="0" y="18794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 의도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17400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9EA797-D46C-6CB8-B640-8C324BC3F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38324"/>
              </p:ext>
            </p:extLst>
          </p:nvPr>
        </p:nvGraphicFramePr>
        <p:xfrm>
          <a:off x="155404" y="2161089"/>
          <a:ext cx="11940140" cy="4015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13639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763929">
                  <a:extLst>
                    <a:ext uri="{9D8B030D-6E8A-4147-A177-3AD203B41FA5}">
                      <a16:colId xmlns:a16="http://schemas.microsoft.com/office/drawing/2014/main" val="1986683167"/>
                    </a:ext>
                  </a:extLst>
                </a:gridCol>
                <a:gridCol w="10162572">
                  <a:extLst>
                    <a:ext uri="{9D8B030D-6E8A-4147-A177-3AD203B41FA5}">
                      <a16:colId xmlns:a16="http://schemas.microsoft.com/office/drawing/2014/main" val="1596263472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이름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등급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설명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847628624"/>
                  </a:ext>
                </a:extLst>
              </a:tr>
              <a:tr h="120036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일반 공격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r>
                        <a:rPr lang="ko-KR" sz="1000" dirty="0">
                          <a:effectLst/>
                        </a:rPr>
                        <a:t>번의 연계형 공격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오른발을 앞으로 내밀면서 바깥쪽에서 안쪽으로 손을 휘두른다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손을 휘두르면서 부채를 접어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오른발을 뒤로 빼면서 부채를 </a:t>
                      </a:r>
                      <a:r>
                        <a:rPr lang="ko-KR" sz="1000" dirty="0" err="1">
                          <a:effectLst/>
                        </a:rPr>
                        <a:t>몸쪽으로</a:t>
                      </a:r>
                      <a:r>
                        <a:rPr lang="ko-KR" sz="1000" dirty="0">
                          <a:effectLst/>
                        </a:rPr>
                        <a:t> 끌어당기고 번개를 부채에 </a:t>
                      </a:r>
                      <a:r>
                        <a:rPr lang="ko-KR" sz="1000" dirty="0" err="1">
                          <a:effectLst/>
                        </a:rPr>
                        <a:t>끌어모으며</a:t>
                      </a:r>
                      <a:r>
                        <a:rPr lang="ko-KR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부채를 정면으로 펼치며 번개를 방출해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774201791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스위칭 스킬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접혀 있는 부채를 꺼내며 하늘을 향해 펼친다</a:t>
                      </a:r>
                      <a:r>
                        <a:rPr lang="en-US" sz="1000" dirty="0">
                          <a:effectLst/>
                        </a:rPr>
                        <a:t>. 10</a:t>
                      </a:r>
                      <a:r>
                        <a:rPr lang="ko-KR" sz="1000" dirty="0">
                          <a:effectLst/>
                        </a:rPr>
                        <a:t>초 동안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초마다 </a:t>
                      </a:r>
                      <a:r>
                        <a:rPr lang="ko-KR" sz="1000" dirty="0" err="1">
                          <a:effectLst/>
                        </a:rPr>
                        <a:t>랜덤한</a:t>
                      </a:r>
                      <a:r>
                        <a:rPr lang="ko-KR" sz="1000" dirty="0">
                          <a:effectLst/>
                        </a:rPr>
                        <a:t> 적에게 하늘에서 번개를 떨어트려 피해를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회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56170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1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접으며 오른손을 위로 뻗는다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번개가 캐릭터에게 내려친다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번개가 내려칠 때 주변에 피해를 입힌다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캐릭터의 몸 주변에 일정량의 데미지를 흡수하는 번개 보호막을 형성한다</a:t>
                      </a:r>
                      <a:r>
                        <a:rPr lang="en-US" sz="1000" dirty="0">
                          <a:effectLst/>
                        </a:rPr>
                        <a:t>. (5</a:t>
                      </a:r>
                      <a:r>
                        <a:rPr lang="ko-KR" sz="1000" dirty="0">
                          <a:effectLst/>
                        </a:rPr>
                        <a:t>초 지속</a:t>
                      </a:r>
                      <a:r>
                        <a:rPr lang="en-US" sz="1000" dirty="0">
                          <a:effectLst/>
                        </a:rPr>
                        <a:t>) </a:t>
                      </a:r>
                      <a:r>
                        <a:rPr lang="ko-KR" sz="1000" dirty="0">
                          <a:effectLst/>
                        </a:rPr>
                        <a:t>보호막이 적의 공격에 의해 제거되지 않고 지속시간이 지나 사라질 때 주변으로 번개를 방출하며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회 공격한다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4131342945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2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B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왼손을 앞으로 뻗고 부채를 왼손에 가져가며 손바닥을 치듯이 접는다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왼손의 손바닥 위에 번개 구체가 두개 형성된다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부채를 펼치며 손을 내리고 아래에서 위로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ko-KR" sz="1000" dirty="0">
                          <a:effectLst/>
                        </a:rPr>
                        <a:t>안에서 밖으로 부채를 총 두 번 휘둘러 번개를 방출한다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3565765023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3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접은 후 몸을 한 바퀴 회전하며 하늘을 향해 펼친다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전방의 하늘에 원형의 부채 모양으로 번개가 형성되고 회전하며 하늘의 번개를 담는다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부채를 수직으로 내리는 동작을 따라 거대한 번개가 한 번 내리친다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3168661115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4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접으며 오른손을 허리 뒤의 왼손위에 포갠다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번개를 온 몸에 </a:t>
                      </a:r>
                      <a:r>
                        <a:rPr lang="ko-KR" sz="1000" dirty="0" err="1">
                          <a:effectLst/>
                        </a:rPr>
                        <a:t>끌어모은다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천천히 세 걸음 전진한다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걸음마다 몸에 담긴 번개가 </a:t>
                      </a:r>
                      <a:r>
                        <a:rPr lang="ko-KR" sz="1000" dirty="0" err="1">
                          <a:effectLst/>
                        </a:rPr>
                        <a:t>퍼져나가</a:t>
                      </a:r>
                      <a:r>
                        <a:rPr lang="ko-KR" sz="1000" dirty="0">
                          <a:effectLst/>
                        </a:rPr>
                        <a:t> 주변의 적에게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848545980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A72F0025-9A08-CDCB-1731-419954514003}"/>
              </a:ext>
            </a:extLst>
          </p:cNvPr>
          <p:cNvGrpSpPr/>
          <p:nvPr/>
        </p:nvGrpSpPr>
        <p:grpSpPr>
          <a:xfrm>
            <a:off x="7503248" y="343219"/>
            <a:ext cx="3000375" cy="1511300"/>
            <a:chOff x="0" y="0"/>
            <a:chExt cx="3000375" cy="1511935"/>
          </a:xfrm>
        </p:grpSpPr>
        <p:pic>
          <p:nvPicPr>
            <p:cNvPr id="6" name="그림 5" descr="손부채, 장식 부채, 야외, 팬이(가) 표시된 사진&#10;&#10;자동 생성된 설명">
              <a:extLst>
                <a:ext uri="{FF2B5EF4-FFF2-40B4-BE49-F238E27FC236}">
                  <a16:creationId xmlns:a16="http://schemas.microsoft.com/office/drawing/2014/main" id="{FABC51C5-34B1-E0F4-C33C-3847E959A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" y="0"/>
              <a:ext cx="2095500" cy="12947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">
              <a:extLst>
                <a:ext uri="{FF2B5EF4-FFF2-40B4-BE49-F238E27FC236}">
                  <a16:creationId xmlns:a16="http://schemas.microsoft.com/office/drawing/2014/main" id="{AF9D1F49-7BE7-E346-DA5D-B0EF379F227A}"/>
                </a:ext>
              </a:extLst>
            </p:cNvPr>
            <p:cNvSpPr txBox="1"/>
            <p:nvPr/>
          </p:nvSpPr>
          <p:spPr>
            <a:xfrm>
              <a:off x="0" y="1190625"/>
              <a:ext cx="3000375" cy="32131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latinLnBrk="1">
                <a:spcAft>
                  <a:spcPts val="800"/>
                </a:spcAft>
              </a:pPr>
              <a:r>
                <a:rPr lang="ko-KR" sz="1000" b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흰색과 검은색이 조화를 이루는 접부채 모양의 무기</a:t>
              </a:r>
              <a:endParaRPr lang="ko-KR" sz="1000" b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endParaRPr>
            </a:p>
          </p:txBody>
        </p:sp>
      </p:grpSp>
      <p:pic>
        <p:nvPicPr>
          <p:cNvPr id="2052" name="그림 1">
            <a:extLst>
              <a:ext uri="{FF2B5EF4-FFF2-40B4-BE49-F238E27FC236}">
                <a16:creationId xmlns:a16="http://schemas.microsoft.com/office/drawing/2014/main" id="{E6908F0B-D612-F8EE-8A9F-6F38B9981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623" y="14789"/>
            <a:ext cx="1443038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D2DF4994-CBF1-E0ED-569B-66EAA0CF2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59" y="4198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[</a:t>
            </a: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부채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]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공격 속도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보통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번개를 다루는 마법 무기이다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28C918-52E8-95B1-1D55-D15EE7606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59" y="10290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전투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IDLE: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왼손은 주먹을 쥔 상태로 등뒤에 둔다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오른손으로 부채를 펼쳐 가볍게 흔든다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7AC8CD8-7E17-4FC6-ADD2-C9CF2CADE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99" y="16771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7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858</Words>
  <Application>Microsoft Office PowerPoint</Application>
  <PresentationFormat>와이드스크린</PresentationFormat>
  <Paragraphs>143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홍진선(2017184037)</dc:creator>
  <cp:lastModifiedBy>홍진선(2017184037)</cp:lastModifiedBy>
  <cp:revision>24</cp:revision>
  <dcterms:created xsi:type="dcterms:W3CDTF">2024-09-03T06:29:58Z</dcterms:created>
  <dcterms:modified xsi:type="dcterms:W3CDTF">2024-09-23T09:03:18Z</dcterms:modified>
</cp:coreProperties>
</file>