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2" r:id="rId6"/>
    <p:sldId id="260" r:id="rId7"/>
    <p:sldId id="257" r:id="rId8"/>
    <p:sldId id="268" r:id="rId9"/>
    <p:sldId id="278" r:id="rId10"/>
    <p:sldId id="267" r:id="rId11"/>
    <p:sldId id="269" r:id="rId12"/>
    <p:sldId id="270" r:id="rId13"/>
    <p:sldId id="271" r:id="rId14"/>
    <p:sldId id="277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93" autoAdjust="0"/>
  </p:normalViewPr>
  <p:slideViewPr>
    <p:cSldViewPr snapToGrid="0">
      <p:cViewPr varScale="1">
        <p:scale>
          <a:sx n="74" d="100"/>
          <a:sy n="74" d="100"/>
        </p:scale>
        <p:origin x="93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4261E7-EF92-449E-8A46-EFB6A98CA029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E5525-2E79-46B1-9659-CD72060C6C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40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E5525-2E79-46B1-9659-CD72060C6C3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74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3E5525-2E79-46B1-9659-CD72060C6C3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90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03C5E-D3E7-6CF0-0EA1-AD37BFF08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642FCC-8A95-7B2C-DA25-D5E031FAA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A67274-0BCA-1E78-3DB7-FB5C8F40A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30D067-7CC2-179E-DC1F-1E2055564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4674FB-7F6D-DC62-A103-BEEBF6F5C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8947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D77408-E391-2341-08BE-6F20E7DF5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7989BD-A77B-2674-AA24-728CB5C5E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47BEA4-5EE2-2C7E-C035-6AF3A41B3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273C33-A82A-7E4E-3C89-457931EF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84558D-C913-D4F6-38BB-7353E13B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91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48DBDE1-3CBC-DC82-1BE1-96197ACF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CEC610-00FC-F6F1-E4D1-7C2ECAA0F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42976-A160-856F-3D34-005897F62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1169F7-0CEC-D227-038F-D4733641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A8629-51C4-28A9-C886-FF71326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881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3A2AE1-65CF-A13D-FE5A-4ABF0881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6E63B0-3BAC-A284-00AA-C34C3F619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2AF8D-A940-633F-81E0-419BCDCE1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A27CB-2AF3-7111-E924-3D0AB0AE2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235096-53C4-5B85-6E7E-23A10C73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007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E29CA-228B-4B31-CBA0-1032ABD1E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413FA-7B9C-8590-CE6A-E2E92C80C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AA3EA-37A4-51E0-75A3-FFADA4017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01D017-A53F-17DC-1B2D-2ED0D218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1E4E53-AF77-BD7C-ACBD-AE1F5984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605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8B017-AF97-9DB8-FF0E-6A853E9A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F313D-092B-8085-3206-9534D2584D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8D9354-3CC3-7DCB-B187-0E86228DD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936BB-28E8-C508-E880-EBF5A7FAE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146618-A93B-7773-D637-506AA6E3E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1F563E-412B-BCBB-3099-2034ECF00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1835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201DBF-F4FA-F3F3-453E-FD196B8FF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B09ACE-E830-B55D-B86B-2CDC5699B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1A1A12-E416-8B39-4A03-F56B559DD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353A59-11EB-BA4A-2077-F0EC2B4D1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ACB50D-B2B0-850E-1576-23F790F6F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814C5-EFA7-4117-82C3-953FAD5A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A70A40-C918-61B4-1B61-9875182B6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A8CFE09-8ECE-E262-D04A-A97DA6F48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917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A2E27-7908-006E-848E-351449253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6313FE-C72E-09A3-5EAF-07FCB8351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08110C-3820-1072-E6CB-1C077C3FA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E051B6-874D-3090-9A7F-551308673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607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EF39C59-33CF-40BA-77FC-EBD3A6498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77A3BE-F45A-3DEC-7F07-F49273B83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95BD33-64A3-2C74-B64E-7CFA561F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DC8C0-7673-9084-D37F-B7EF96AA7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9152A2-AF0E-6348-682D-ACFD52966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8CFA77-A24B-DF07-0564-66F51C2A4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331708-53EF-A0C5-1D41-B53448544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FBFF6A-1CAA-B8BA-4D02-1408F7CF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FAA5A1-22E3-C1E2-1AFF-E519AB010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1054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FA4B4-3F2D-6E2E-CD3B-4882A590F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B05D207-939A-E2F8-2C45-092EC942A6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2CF014-26E1-4E03-E25D-906FD0573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68EABA-AE85-3566-4680-6B7AE553D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CA3291-EA81-2641-F7A5-C9615B769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38596-73F7-22CF-4257-C2107C3F9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318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4A04EC-A9A1-9F51-395A-24151F7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CCFB8E-F4B8-E64D-D806-7F7D3EAE6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C59B3-CD13-A1BE-64F1-7CC8AD8FF0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ADF8F0-391E-4C28-B3EC-FA94B0B80675}" type="datetimeFigureOut">
              <a:rPr lang="ko-KR" altLang="en-US" smtClean="0"/>
              <a:t>2024-11-05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AE4F3-B775-22AF-A64D-3DBFE9351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FBD93F-8E28-CB46-FF32-74395DC589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A1099D-BF21-4918-A7CB-3CB4F777AD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959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2D67BC4D-E77B-685D-CD92-08F15A6201E9}"/>
              </a:ext>
            </a:extLst>
          </p:cNvPr>
          <p:cNvSpPr/>
          <p:nvPr/>
        </p:nvSpPr>
        <p:spPr>
          <a:xfrm>
            <a:off x="0" y="6410632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00657C6-3E2F-4D10-B043-3D81146DF443}"/>
              </a:ext>
            </a:extLst>
          </p:cNvPr>
          <p:cNvGrpSpPr/>
          <p:nvPr/>
        </p:nvGrpSpPr>
        <p:grpSpPr>
          <a:xfrm>
            <a:off x="4593024" y="2626261"/>
            <a:ext cx="3005951" cy="1323439"/>
            <a:chOff x="4593024" y="2105561"/>
            <a:chExt cx="3005951" cy="132343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E51759F-F2E0-E9AE-AD6E-4C26853626DB}"/>
                </a:ext>
              </a:extLst>
            </p:cNvPr>
            <p:cNvSpPr txBox="1"/>
            <p:nvPr/>
          </p:nvSpPr>
          <p:spPr>
            <a:xfrm>
              <a:off x="4593024" y="2105561"/>
              <a:ext cx="300595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400" b="1" dirty="0" err="1">
                  <a:effectLst/>
                </a:rPr>
                <a:t>리트루기아</a:t>
              </a:r>
              <a:endParaRPr lang="en-US" altLang="ko-KR" sz="4400" b="1" dirty="0">
                <a:effectLst/>
              </a:endParaRPr>
            </a:p>
            <a:p>
              <a:pPr algn="ctr"/>
              <a:endParaRPr lang="en-US" altLang="ko-KR" sz="1200" b="1" dirty="0"/>
            </a:p>
            <a:p>
              <a:pPr algn="ctr"/>
              <a:r>
                <a:rPr lang="ko-KR" altLang="en-US" sz="2400" b="1" dirty="0"/>
                <a:t>부채 스킬 기획서</a:t>
              </a:r>
              <a:endParaRPr lang="en-US" altLang="ko-KR" sz="2400" b="1" dirty="0"/>
            </a:p>
          </p:txBody>
        </p: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C015724-7604-4C03-A078-426C4899A347}"/>
                </a:ext>
              </a:extLst>
            </p:cNvPr>
            <p:cNvCxnSpPr>
              <a:cxnSpLocks/>
            </p:cNvCxnSpPr>
            <p:nvPr/>
          </p:nvCxnSpPr>
          <p:spPr>
            <a:xfrm>
              <a:off x="4593024" y="2881581"/>
              <a:ext cx="3005951" cy="0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CA8BB35-6435-4571-86DA-47DA17A914D3}"/>
              </a:ext>
            </a:extLst>
          </p:cNvPr>
          <p:cNvSpPr txBox="1"/>
          <p:nvPr/>
        </p:nvSpPr>
        <p:spPr>
          <a:xfrm>
            <a:off x="10081011" y="5922814"/>
            <a:ext cx="13644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/>
              <a:t>작성자</a:t>
            </a:r>
            <a:r>
              <a:rPr lang="en-US" altLang="ko-KR" sz="1400" dirty="0"/>
              <a:t>: </a:t>
            </a:r>
            <a:r>
              <a:rPr lang="ko-KR" altLang="en-US" sz="1400" dirty="0"/>
              <a:t>홍진선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2BC887-81E6-491F-9E64-3AA1488BA13B}"/>
              </a:ext>
            </a:extLst>
          </p:cNvPr>
          <p:cNvSpPr/>
          <p:nvPr/>
        </p:nvSpPr>
        <p:spPr>
          <a:xfrm>
            <a:off x="0" y="0"/>
            <a:ext cx="12192000" cy="447368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654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C10790-19E8-5DD2-F1D6-8ED133F9961D}"/>
              </a:ext>
            </a:extLst>
          </p:cNvPr>
          <p:cNvSpPr txBox="1"/>
          <p:nvPr/>
        </p:nvSpPr>
        <p:spPr>
          <a:xfrm>
            <a:off x="302108" y="1964722"/>
            <a:ext cx="2024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(1)</a:t>
            </a:r>
            <a:r>
              <a:rPr lang="ko-KR" altLang="en-US" sz="1100" b="1" dirty="0">
                <a:latin typeface="+mn-ea"/>
              </a:rPr>
              <a:t> 적이 단일 대상일 때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E76B6-2087-1A27-50AE-A002B627AC92}"/>
              </a:ext>
            </a:extLst>
          </p:cNvPr>
          <p:cNvSpPr txBox="1"/>
          <p:nvPr/>
        </p:nvSpPr>
        <p:spPr>
          <a:xfrm>
            <a:off x="533925" y="2226844"/>
            <a:ext cx="5112297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적이 단일 대상일 때 해당 대상에게만 번개가 방출되어 높은 피해를 줄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DB440A-F4D1-F573-DF16-3682FF7810B7}"/>
              </a:ext>
            </a:extLst>
          </p:cNvPr>
          <p:cNvSpPr txBox="1"/>
          <p:nvPr/>
        </p:nvSpPr>
        <p:spPr>
          <a:xfrm>
            <a:off x="302108" y="3167390"/>
            <a:ext cx="26388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(2)</a:t>
            </a:r>
            <a:r>
              <a:rPr lang="ko-KR" altLang="en-US" sz="1100" b="1" dirty="0">
                <a:latin typeface="+mn-ea"/>
              </a:rPr>
              <a:t> 광역 공격 위주의 무기와 함께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889C47-690F-D451-ED4F-36F4DC344ED2}"/>
              </a:ext>
            </a:extLst>
          </p:cNvPr>
          <p:cNvSpPr txBox="1"/>
          <p:nvPr/>
        </p:nvSpPr>
        <p:spPr>
          <a:xfrm>
            <a:off x="533925" y="3429000"/>
            <a:ext cx="7494359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다수의 적과 전투 시 광역 공격 위주의 무기로 약한 몬스터를 우선 처치한 후 부채로 </a:t>
            </a:r>
            <a:r>
              <a:rPr lang="ko-KR" altLang="en-US" sz="1000" dirty="0" err="1">
                <a:latin typeface="+mn-ea"/>
              </a:rPr>
              <a:t>스위칭하면</a:t>
            </a:r>
            <a:r>
              <a:rPr lang="ko-KR" altLang="en-US" sz="1000" dirty="0">
                <a:latin typeface="+mn-ea"/>
              </a:rPr>
              <a:t> 높은 효율을 낼 수 있습니다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7971E4EB-3F89-59D5-2183-FD6EF70FD1D0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C6B1-09E9-B283-5AE2-209474A34E88}"/>
              </a:ext>
            </a:extLst>
          </p:cNvPr>
          <p:cNvSpPr txBox="1"/>
          <p:nvPr/>
        </p:nvSpPr>
        <p:spPr>
          <a:xfrm>
            <a:off x="33832" y="1058417"/>
            <a:ext cx="1346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2. </a:t>
            </a:r>
            <a:r>
              <a:rPr lang="ko-KR" altLang="en-US" sz="1200" b="1" dirty="0">
                <a:latin typeface="+mn-ea"/>
              </a:rPr>
              <a:t>전투의 방향성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53BC73-AFC7-A9A8-132D-00DBAD097980}"/>
              </a:ext>
            </a:extLst>
          </p:cNvPr>
          <p:cNvSpPr txBox="1"/>
          <p:nvPr/>
        </p:nvSpPr>
        <p:spPr>
          <a:xfrm>
            <a:off x="302108" y="4505530"/>
            <a:ext cx="29209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+mn-ea"/>
              </a:rPr>
              <a:t>(3)</a:t>
            </a:r>
            <a:r>
              <a:rPr lang="ko-KR" altLang="en-US" sz="1100" b="1" dirty="0">
                <a:latin typeface="+mn-ea"/>
              </a:rPr>
              <a:t> 몬스터의 공격 사이 사이에 스킬을 사용</a:t>
            </a:r>
            <a:endParaRPr lang="en-US" altLang="ko-KR" sz="11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43B04CB-FE75-8B48-14C2-4B4C26D6D612}"/>
              </a:ext>
            </a:extLst>
          </p:cNvPr>
          <p:cNvSpPr txBox="1"/>
          <p:nvPr/>
        </p:nvSpPr>
        <p:spPr>
          <a:xfrm>
            <a:off x="533925" y="4767140"/>
            <a:ext cx="3493264" cy="29341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 err="1">
                <a:latin typeface="+mn-ea"/>
              </a:rPr>
              <a:t>선후딜이</a:t>
            </a:r>
            <a:r>
              <a:rPr lang="ko-KR" altLang="en-US" sz="1000" dirty="0">
                <a:latin typeface="+mn-ea"/>
              </a:rPr>
              <a:t> 빠른 스킬 모션으로 치고 빠지는 전투 스타일</a:t>
            </a:r>
            <a:endParaRPr lang="en-US" altLang="ko-KR" sz="100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433684-9BF3-44C1-1275-9DF4631442C0}"/>
              </a:ext>
            </a:extLst>
          </p:cNvPr>
          <p:cNvSpPr txBox="1"/>
          <p:nvPr/>
        </p:nvSpPr>
        <p:spPr>
          <a:xfrm>
            <a:off x="1779942" y="1073807"/>
            <a:ext cx="6928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단일 적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46FAA1-0E64-F1AC-72B2-A05B1D83C914}"/>
              </a:ext>
            </a:extLst>
          </p:cNvPr>
          <p:cNvSpPr txBox="1"/>
          <p:nvPr/>
        </p:nvSpPr>
        <p:spPr>
          <a:xfrm>
            <a:off x="2707975" y="1073807"/>
            <a:ext cx="19816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광역 공격 위주의 무기와 조합</a:t>
            </a:r>
            <a:endParaRPr lang="en-US" altLang="ko-KR" sz="1000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E55706-B664-C6A7-C74F-AACAC32639A5}"/>
              </a:ext>
            </a:extLst>
          </p:cNvPr>
          <p:cNvSpPr txBox="1"/>
          <p:nvPr/>
        </p:nvSpPr>
        <p:spPr>
          <a:xfrm>
            <a:off x="4924823" y="1073807"/>
            <a:ext cx="9492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</a:rPr>
              <a:t>#</a:t>
            </a:r>
            <a:r>
              <a:rPr lang="ko-KR" altLang="en-US" sz="1000" b="1" dirty="0">
                <a:latin typeface="+mn-ea"/>
              </a:rPr>
              <a:t>빠른 </a:t>
            </a:r>
            <a:r>
              <a:rPr lang="ko-KR" altLang="en-US" sz="1000" b="1" dirty="0" err="1">
                <a:latin typeface="+mn-ea"/>
              </a:rPr>
              <a:t>선후딜</a:t>
            </a:r>
            <a:endParaRPr lang="en-US" altLang="ko-KR" sz="1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5186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F9D2B9D-7608-8DD6-6B0D-CD6A04D0635A}"/>
              </a:ext>
            </a:extLst>
          </p:cNvPr>
          <p:cNvCxnSpPr/>
          <p:nvPr/>
        </p:nvCxnSpPr>
        <p:spPr>
          <a:xfrm>
            <a:off x="2550645" y="135000"/>
            <a:ext cx="0" cy="658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3456EBC-B74B-2024-ED37-7613DA8F2D21}"/>
              </a:ext>
            </a:extLst>
          </p:cNvPr>
          <p:cNvSpPr txBox="1"/>
          <p:nvPr/>
        </p:nvSpPr>
        <p:spPr>
          <a:xfrm>
            <a:off x="4526280" y="5875754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18.3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F2D15C5-B12D-4557-72B4-8AE89AB3EF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1" t="5284" r="28499" b="3401"/>
          <a:stretch/>
        </p:blipFill>
        <p:spPr bwMode="auto">
          <a:xfrm>
            <a:off x="260013" y="135000"/>
            <a:ext cx="2290632" cy="65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2F7B4CA-74F3-077E-AEB0-595179D8EC5D}"/>
              </a:ext>
            </a:extLst>
          </p:cNvPr>
          <p:cNvCxnSpPr>
            <a:cxnSpLocks/>
          </p:cNvCxnSpPr>
          <p:nvPr/>
        </p:nvCxnSpPr>
        <p:spPr>
          <a:xfrm>
            <a:off x="5793534" y="342264"/>
            <a:ext cx="0" cy="10800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CC590496-5D36-3188-7628-B1C061D2AF0E}"/>
              </a:ext>
            </a:extLst>
          </p:cNvPr>
          <p:cNvSpPr/>
          <p:nvPr/>
        </p:nvSpPr>
        <p:spPr>
          <a:xfrm>
            <a:off x="4191671" y="135000"/>
            <a:ext cx="848848" cy="84884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자유형: 도형 48">
            <a:extLst>
              <a:ext uri="{FF2B5EF4-FFF2-40B4-BE49-F238E27FC236}">
                <a16:creationId xmlns:a16="http://schemas.microsoft.com/office/drawing/2014/main" id="{F0028259-F659-6AA4-F11C-A396B8366A46}"/>
              </a:ext>
            </a:extLst>
          </p:cNvPr>
          <p:cNvSpPr/>
          <p:nvPr/>
        </p:nvSpPr>
        <p:spPr>
          <a:xfrm>
            <a:off x="3860349" y="984649"/>
            <a:ext cx="1511491" cy="5566622"/>
          </a:xfrm>
          <a:custGeom>
            <a:avLst/>
            <a:gdLst>
              <a:gd name="connsiteX0" fmla="*/ 251921 w 1511491"/>
              <a:gd name="connsiteY0" fmla="*/ 0 h 5566622"/>
              <a:gd name="connsiteX1" fmla="*/ 1259571 w 1511491"/>
              <a:gd name="connsiteY1" fmla="*/ 0 h 5566622"/>
              <a:gd name="connsiteX2" fmla="*/ 1511491 w 1511491"/>
              <a:gd name="connsiteY2" fmla="*/ 251920 h 5566622"/>
              <a:gd name="connsiteX3" fmla="*/ 1511491 w 1511491"/>
              <a:gd name="connsiteY3" fmla="*/ 2228356 h 5566622"/>
              <a:gd name="connsiteX4" fmla="*/ 1511491 w 1511491"/>
              <a:gd name="connsiteY4" fmla="*/ 2521018 h 5566622"/>
              <a:gd name="connsiteX5" fmla="*/ 1511491 w 1511491"/>
              <a:gd name="connsiteY5" fmla="*/ 5455629 h 5566622"/>
              <a:gd name="connsiteX6" fmla="*/ 1400500 w 1511491"/>
              <a:gd name="connsiteY6" fmla="*/ 5566620 h 5566622"/>
              <a:gd name="connsiteX7" fmla="*/ 956552 w 1511491"/>
              <a:gd name="connsiteY7" fmla="*/ 5566620 h 5566622"/>
              <a:gd name="connsiteX8" fmla="*/ 845561 w 1511491"/>
              <a:gd name="connsiteY8" fmla="*/ 5455629 h 5566622"/>
              <a:gd name="connsiteX9" fmla="*/ 845561 w 1511491"/>
              <a:gd name="connsiteY9" fmla="*/ 2772938 h 5566622"/>
              <a:gd name="connsiteX10" fmla="*/ 665930 w 1511491"/>
              <a:gd name="connsiteY10" fmla="*/ 2772938 h 5566622"/>
              <a:gd name="connsiteX11" fmla="*/ 665930 w 1511491"/>
              <a:gd name="connsiteY11" fmla="*/ 5455631 h 5566622"/>
              <a:gd name="connsiteX12" fmla="*/ 554939 w 1511491"/>
              <a:gd name="connsiteY12" fmla="*/ 5566622 h 5566622"/>
              <a:gd name="connsiteX13" fmla="*/ 110991 w 1511491"/>
              <a:gd name="connsiteY13" fmla="*/ 5566622 h 5566622"/>
              <a:gd name="connsiteX14" fmla="*/ 0 w 1511491"/>
              <a:gd name="connsiteY14" fmla="*/ 5455631 h 5566622"/>
              <a:gd name="connsiteX15" fmla="*/ 0 w 1511491"/>
              <a:gd name="connsiteY15" fmla="*/ 2228357 h 5566622"/>
              <a:gd name="connsiteX16" fmla="*/ 1 w 1511491"/>
              <a:gd name="connsiteY16" fmla="*/ 2228352 h 5566622"/>
              <a:gd name="connsiteX17" fmla="*/ 1 w 1511491"/>
              <a:gd name="connsiteY17" fmla="*/ 251920 h 5566622"/>
              <a:gd name="connsiteX18" fmla="*/ 251921 w 1511491"/>
              <a:gd name="connsiteY18" fmla="*/ 0 h 5566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511491" h="5566622">
                <a:moveTo>
                  <a:pt x="251921" y="0"/>
                </a:moveTo>
                <a:lnTo>
                  <a:pt x="1259571" y="0"/>
                </a:lnTo>
                <a:cubicBezTo>
                  <a:pt x="1398703" y="0"/>
                  <a:pt x="1511491" y="112788"/>
                  <a:pt x="1511491" y="251920"/>
                </a:cubicBezTo>
                <a:lnTo>
                  <a:pt x="1511491" y="2228356"/>
                </a:lnTo>
                <a:lnTo>
                  <a:pt x="1511491" y="2521018"/>
                </a:lnTo>
                <a:lnTo>
                  <a:pt x="1511491" y="5455629"/>
                </a:lnTo>
                <a:cubicBezTo>
                  <a:pt x="1511491" y="5516928"/>
                  <a:pt x="1461799" y="5566620"/>
                  <a:pt x="1400500" y="5566620"/>
                </a:cubicBezTo>
                <a:lnTo>
                  <a:pt x="956552" y="5566620"/>
                </a:lnTo>
                <a:cubicBezTo>
                  <a:pt x="895253" y="5566620"/>
                  <a:pt x="845561" y="5516928"/>
                  <a:pt x="845561" y="5455629"/>
                </a:cubicBezTo>
                <a:lnTo>
                  <a:pt x="845561" y="2772938"/>
                </a:lnTo>
                <a:lnTo>
                  <a:pt x="665930" y="2772938"/>
                </a:lnTo>
                <a:lnTo>
                  <a:pt x="665930" y="5455631"/>
                </a:lnTo>
                <a:cubicBezTo>
                  <a:pt x="665930" y="5516930"/>
                  <a:pt x="616238" y="5566622"/>
                  <a:pt x="554939" y="5566622"/>
                </a:cubicBezTo>
                <a:lnTo>
                  <a:pt x="110991" y="5566622"/>
                </a:lnTo>
                <a:cubicBezTo>
                  <a:pt x="49692" y="5566622"/>
                  <a:pt x="0" y="5516930"/>
                  <a:pt x="0" y="5455631"/>
                </a:cubicBezTo>
                <a:lnTo>
                  <a:pt x="0" y="2228357"/>
                </a:lnTo>
                <a:lnTo>
                  <a:pt x="1" y="2228352"/>
                </a:lnTo>
                <a:lnTo>
                  <a:pt x="1" y="251920"/>
                </a:lnTo>
                <a:cubicBezTo>
                  <a:pt x="1" y="112788"/>
                  <a:pt x="112789" y="0"/>
                  <a:pt x="251921" y="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cxnSp>
        <p:nvCxnSpPr>
          <p:cNvPr id="1029" name="직선 연결선 1028">
            <a:extLst>
              <a:ext uri="{FF2B5EF4-FFF2-40B4-BE49-F238E27FC236}">
                <a16:creationId xmlns:a16="http://schemas.microsoft.com/office/drawing/2014/main" id="{59C571EF-F426-36C7-5F4F-131B23FCAC78}"/>
              </a:ext>
            </a:extLst>
          </p:cNvPr>
          <p:cNvCxnSpPr>
            <a:cxnSpLocks/>
          </p:cNvCxnSpPr>
          <p:nvPr/>
        </p:nvCxnSpPr>
        <p:spPr>
          <a:xfrm flipH="1">
            <a:off x="14813996" y="2956560"/>
            <a:ext cx="1244655" cy="0"/>
          </a:xfrm>
          <a:prstGeom prst="line">
            <a:avLst/>
          </a:prstGeom>
          <a:ln w="63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36" name="그룹 1035">
            <a:extLst>
              <a:ext uri="{FF2B5EF4-FFF2-40B4-BE49-F238E27FC236}">
                <a16:creationId xmlns:a16="http://schemas.microsoft.com/office/drawing/2014/main" id="{E4308815-10A3-87FC-9428-702C21C4B142}"/>
              </a:ext>
            </a:extLst>
          </p:cNvPr>
          <p:cNvGrpSpPr/>
          <p:nvPr/>
        </p:nvGrpSpPr>
        <p:grpSpPr>
          <a:xfrm>
            <a:off x="7231973" y="-36729"/>
            <a:ext cx="5765973" cy="6588000"/>
            <a:chOff x="7231973" y="-36729"/>
            <a:chExt cx="5765973" cy="6588000"/>
          </a:xfrm>
        </p:grpSpPr>
        <p:pic>
          <p:nvPicPr>
            <p:cNvPr id="58" name="그림 5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AFD253F-7FF9-8F5D-A33B-4C44D2351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9021" y="-36729"/>
              <a:ext cx="3153830" cy="6588000"/>
            </a:xfrm>
            <a:prstGeom prst="rect">
              <a:avLst/>
            </a:prstGeom>
          </p:spPr>
        </p:pic>
        <p:grpSp>
          <p:nvGrpSpPr>
            <p:cNvPr id="1035" name="그룹 1034">
              <a:extLst>
                <a:ext uri="{FF2B5EF4-FFF2-40B4-BE49-F238E27FC236}">
                  <a16:creationId xmlns:a16="http://schemas.microsoft.com/office/drawing/2014/main" id="{E572470F-F77A-4C85-2A9E-6ED124F2C9E7}"/>
                </a:ext>
              </a:extLst>
            </p:cNvPr>
            <p:cNvGrpSpPr/>
            <p:nvPr/>
          </p:nvGrpSpPr>
          <p:grpSpPr>
            <a:xfrm>
              <a:off x="7231973" y="2533666"/>
              <a:ext cx="2653579" cy="1080000"/>
              <a:chOff x="6816134" y="135000"/>
              <a:chExt cx="2653579" cy="1080000"/>
            </a:xfrm>
          </p:grpSpPr>
          <p:pic>
            <p:nvPicPr>
              <p:cNvPr id="11" name="그림 10" descr="흑백, 야외, 바퀴이(가) 표시된 사진&#10;&#10;중간 신뢰도로 자동 생성된 설명">
                <a:extLst>
                  <a:ext uri="{FF2B5EF4-FFF2-40B4-BE49-F238E27FC236}">
                    <a16:creationId xmlns:a16="http://schemas.microsoft.com/office/drawing/2014/main" id="{C55B38F8-830F-7452-4C14-65A69A3DE4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39" b="30342"/>
              <a:stretch/>
            </p:blipFill>
            <p:spPr>
              <a:xfrm>
                <a:off x="7517056" y="135000"/>
                <a:ext cx="1952657" cy="1079998"/>
              </a:xfrm>
              <a:prstGeom prst="rect">
                <a:avLst/>
              </a:prstGeom>
            </p:spPr>
          </p:pic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E33CAA68-770C-3E06-7B68-9E2122315A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83526" y="135000"/>
                <a:ext cx="0" cy="108000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직선 연결선 58">
                <a:extLst>
                  <a:ext uri="{FF2B5EF4-FFF2-40B4-BE49-F238E27FC236}">
                    <a16:creationId xmlns:a16="http://schemas.microsoft.com/office/drawing/2014/main" id="{85945A6B-3AB0-51AF-04F0-A6B7DB2FC14A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>
                <a:off x="7283527" y="135000"/>
                <a:ext cx="1209858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직선 연결선 61">
                <a:extLst>
                  <a:ext uri="{FF2B5EF4-FFF2-40B4-BE49-F238E27FC236}">
                    <a16:creationId xmlns:a16="http://schemas.microsoft.com/office/drawing/2014/main" id="{9F739ACF-B7FA-2F0D-9140-58CCA6AF8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283526" y="1215000"/>
                <a:ext cx="1244655" cy="0"/>
              </a:xfrm>
              <a:prstGeom prst="line">
                <a:avLst/>
              </a:prstGeom>
              <a:ln w="6350">
                <a:prstDash val="sysDot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4" name="TextBox 1023">
                <a:extLst>
                  <a:ext uri="{FF2B5EF4-FFF2-40B4-BE49-F238E27FC236}">
                    <a16:creationId xmlns:a16="http://schemas.microsoft.com/office/drawing/2014/main" id="{27F98F4F-4258-D6D7-CCD7-95A08CAB4381}"/>
                  </a:ext>
                </a:extLst>
              </p:cNvPr>
              <p:cNvSpPr txBox="1"/>
              <p:nvPr/>
            </p:nvSpPr>
            <p:spPr>
              <a:xfrm>
                <a:off x="6816134" y="490333"/>
                <a:ext cx="4379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/>
                  <a:t>30</a:t>
                </a:r>
                <a:endParaRPr lang="ko-KR" altLang="en-US" dirty="0"/>
              </a:p>
            </p:txBody>
          </p:sp>
        </p:grp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BABAEE72-EC18-A76E-F7F9-0D36C2BE9EA5}"/>
                </a:ext>
              </a:extLst>
            </p:cNvPr>
            <p:cNvCxnSpPr>
              <a:cxnSpLocks/>
            </p:cNvCxnSpPr>
            <p:nvPr/>
          </p:nvCxnSpPr>
          <p:spPr>
            <a:xfrm>
              <a:off x="12433368" y="-36729"/>
              <a:ext cx="0" cy="65880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0D2BAB79-4578-E10E-EAA5-492DFE7877A1}"/>
                </a:ext>
              </a:extLst>
            </p:cNvPr>
            <p:cNvSpPr txBox="1"/>
            <p:nvPr/>
          </p:nvSpPr>
          <p:spPr>
            <a:xfrm>
              <a:off x="12433368" y="3429000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183</a:t>
              </a:r>
              <a:endParaRPr lang="ko-KR" altLang="en-US" dirty="0"/>
            </a:p>
          </p:txBody>
        </p:sp>
        <p:cxnSp>
          <p:nvCxnSpPr>
            <p:cNvPr id="1032" name="직선 연결선 1031">
              <a:extLst>
                <a:ext uri="{FF2B5EF4-FFF2-40B4-BE49-F238E27FC236}">
                  <a16:creationId xmlns:a16="http://schemas.microsoft.com/office/drawing/2014/main" id="{F23A6E9F-7AE5-0978-6E9D-0ADF4CB17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6551271"/>
              <a:ext cx="2293945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34" name="직선 연결선 1033">
              <a:extLst>
                <a:ext uri="{FF2B5EF4-FFF2-40B4-BE49-F238E27FC236}">
                  <a16:creationId xmlns:a16="http://schemas.microsoft.com/office/drawing/2014/main" id="{9D7DBA6D-64AF-A06C-ABC5-C9AF038212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39423" y="-36729"/>
              <a:ext cx="2293945" cy="0"/>
            </a:xfrm>
            <a:prstGeom prst="line">
              <a:avLst/>
            </a:prstGeom>
            <a:ln w="63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0638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2" name="Picture 14">
            <a:extLst>
              <a:ext uri="{FF2B5EF4-FFF2-40B4-BE49-F238E27FC236}">
                <a16:creationId xmlns:a16="http://schemas.microsoft.com/office/drawing/2014/main" id="{03DECCB6-2B3F-A01B-C007-476D0DFC4E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46" t="2936" r="30857" b="55654"/>
          <a:stretch/>
        </p:blipFill>
        <p:spPr bwMode="auto">
          <a:xfrm rot="16200000">
            <a:off x="2931645" y="351002"/>
            <a:ext cx="1421429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FC90FCAB-8351-02B7-8607-38F2CDFE26B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659" r="60832"/>
          <a:stretch/>
        </p:blipFill>
        <p:spPr bwMode="auto">
          <a:xfrm rot="16200000">
            <a:off x="3194492" y="1413846"/>
            <a:ext cx="1045702" cy="298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443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97A5C0-6102-858F-A0D8-5CD515DC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EA765E-FE17-AEC6-4E58-9167AF57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19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1E12-3F74-BF4A-8C1A-0413FF34A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11470B-38B7-D8CB-734B-7EC99C46533C}"/>
              </a:ext>
            </a:extLst>
          </p:cNvPr>
          <p:cNvSpPr/>
          <p:nvPr/>
        </p:nvSpPr>
        <p:spPr>
          <a:xfrm>
            <a:off x="0" y="591"/>
            <a:ext cx="12192000" cy="438126"/>
          </a:xfrm>
          <a:prstGeom prst="rect">
            <a:avLst/>
          </a:prstGeom>
          <a:solidFill>
            <a:schemeClr val="dk1">
              <a:alpha val="66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dirty="0">
              <a:solidFill>
                <a:schemeClr val="bg1"/>
              </a:solidFill>
              <a:latin typeface="페이퍼로지 6 SemiBold" pitchFamily="2" charset="-127"/>
              <a:ea typeface="페이퍼로지 6 SemiBold" pitchFamily="2" charset="-127"/>
              <a:cs typeface="Pretendard Variable SemiBold" panose="020000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308305-9082-4BDC-2880-B8F5BB62AC6D}"/>
              </a:ext>
            </a:extLst>
          </p:cNvPr>
          <p:cNvSpPr txBox="1"/>
          <p:nvPr/>
        </p:nvSpPr>
        <p:spPr>
          <a:xfrm>
            <a:off x="210640" y="34988"/>
            <a:ext cx="591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페이퍼로지 7 Bold" pitchFamily="2" charset="-127"/>
                <a:ea typeface="페이퍼로지 7 Bold" pitchFamily="2" charset="-127"/>
                <a:cs typeface="Pretendard Variable Black" panose="02000003000000020004" pitchFamily="2" charset="-127"/>
              </a:rPr>
              <a:t>목차</a:t>
            </a:r>
            <a:endParaRPr lang="en-US" altLang="ko-KR" dirty="0">
              <a:solidFill>
                <a:schemeClr val="bg1"/>
              </a:solidFill>
              <a:latin typeface="페이퍼로지 7 Bold" pitchFamily="2" charset="-127"/>
              <a:ea typeface="페이퍼로지 7 Bold" pitchFamily="2" charset="-127"/>
              <a:cs typeface="Pretendard Variable Black" panose="02000003000000020004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53EE8EB3-8488-1192-B55B-AA806A2B2451}"/>
              </a:ext>
            </a:extLst>
          </p:cNvPr>
          <p:cNvGrpSpPr/>
          <p:nvPr/>
        </p:nvGrpSpPr>
        <p:grpSpPr>
          <a:xfrm>
            <a:off x="12485302" y="895719"/>
            <a:ext cx="819455" cy="952235"/>
            <a:chOff x="10091710" y="2581892"/>
            <a:chExt cx="819455" cy="95223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ED254B-81F5-3EB0-CF5A-6D1DBF3AE32C}"/>
                </a:ext>
              </a:extLst>
            </p:cNvPr>
            <p:cNvSpPr txBox="1"/>
            <p:nvPr/>
          </p:nvSpPr>
          <p:spPr>
            <a:xfrm>
              <a:off x="10320298" y="2581892"/>
              <a:ext cx="36227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ko-KR" altLang="en-US" sz="1600" dirty="0">
                  <a:effectLst/>
                  <a:latin typeface="페이퍼로지 7 Bold" pitchFamily="2" charset="-127"/>
                  <a:ea typeface="페이퍼로지 7 Bold" pitchFamily="2" charset="-127"/>
                  <a:cs typeface="Pretendard Variable Black" panose="02000003000000020004" pitchFamily="2" charset="-127"/>
                </a:rPr>
                <a:t>볼드</a:t>
              </a:r>
              <a:endParaRPr lang="en-US" altLang="ko-KR" sz="1600" dirty="0">
                <a:effectLst/>
                <a:latin typeface="페이퍼로지 7 Bold" pitchFamily="2" charset="-127"/>
                <a:ea typeface="페이퍼로지 7 Bold" pitchFamily="2" charset="-127"/>
                <a:cs typeface="Pretendard Variable Black" panose="02000003000000020004" pitchFamily="2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8325CD9-53B4-16FA-0C1E-A1E60EE9AFE1}"/>
                </a:ext>
              </a:extLst>
            </p:cNvPr>
            <p:cNvSpPr txBox="1"/>
            <p:nvPr/>
          </p:nvSpPr>
          <p:spPr>
            <a:xfrm>
              <a:off x="10091710" y="2904121"/>
              <a:ext cx="819455" cy="307777"/>
            </a:xfrm>
            <a:prstGeom prst="rect">
              <a:avLst/>
            </a:prstGeom>
            <a:noFill/>
          </p:spPr>
          <p:txBody>
            <a:bodyPr wrap="none" anchor="ctr" anchorCtr="0">
              <a:spAutoFit/>
            </a:bodyPr>
            <a:lstStyle/>
            <a:p>
              <a:pPr algn="ctr"/>
              <a:r>
                <a:rPr lang="ko-KR" altLang="en-US" sz="1400" dirty="0" err="1">
                  <a:latin typeface="페이퍼로지 6 SemiBold" pitchFamily="2" charset="-127"/>
                  <a:ea typeface="페이퍼로지 6 SemiBold" pitchFamily="2" charset="-127"/>
                  <a:cs typeface="Pretendard Variable SemiBold" panose="02000003000000020004" pitchFamily="2" charset="-127"/>
                </a:rPr>
                <a:t>세미볼드</a:t>
              </a:r>
              <a:endParaRPr lang="en-US" altLang="ko-KR" sz="1400" dirty="0">
                <a:latin typeface="페이퍼로지 6 SemiBold" pitchFamily="2" charset="-127"/>
                <a:ea typeface="페이퍼로지 6 SemiBold" pitchFamily="2" charset="-127"/>
                <a:cs typeface="Pretendard Variable SemiBold" panose="02000003000000020004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AC66C9-FC7D-21EE-5BD2-FA8B0077C320}"/>
                </a:ext>
              </a:extLst>
            </p:cNvPr>
            <p:cNvSpPr txBox="1"/>
            <p:nvPr/>
          </p:nvSpPr>
          <p:spPr>
            <a:xfrm>
              <a:off x="10240789" y="3287906"/>
              <a:ext cx="521297" cy="246221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ko-KR" altLang="en-US" sz="1000" dirty="0" err="1">
                  <a:effectLst/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rPr>
                <a:t>미디움</a:t>
              </a:r>
              <a:endParaRPr lang="en-US" altLang="ko-KR" sz="1000" dirty="0">
                <a:effectLst/>
                <a:latin typeface="페이퍼로지 5 Medium" pitchFamily="2" charset="-127"/>
                <a:ea typeface="페이퍼로지 5 Medium" pitchFamily="2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622E5B7-AEFE-371F-6073-F2677A0556BD}"/>
              </a:ext>
            </a:extLst>
          </p:cNvPr>
          <p:cNvSpPr txBox="1"/>
          <p:nvPr/>
        </p:nvSpPr>
        <p:spPr>
          <a:xfrm>
            <a:off x="10953515" y="96543"/>
            <a:ext cx="10278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페이퍼로지 5 Medium" pitchFamily="2" charset="-127"/>
                <a:ea typeface="페이퍼로지 5 Medium" pitchFamily="2" charset="-127"/>
                <a:cs typeface="Pretendard Variable Medium" panose="02000003000000020004" pitchFamily="2" charset="-127"/>
              </a:rPr>
              <a:t>부채 스킬 기획서</a:t>
            </a:r>
            <a:endParaRPr lang="en-US" altLang="ko-KR" sz="1000" dirty="0">
              <a:solidFill>
                <a:schemeClr val="bg1"/>
              </a:solidFill>
              <a:latin typeface="페이퍼로지 5 Medium" pitchFamily="2" charset="-127"/>
              <a:ea typeface="페이퍼로지 5 Medium" pitchFamily="2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E775C9FC-1EF2-4018-85A4-0D718A6C9E00}"/>
              </a:ext>
            </a:extLst>
          </p:cNvPr>
          <p:cNvGrpSpPr/>
          <p:nvPr/>
        </p:nvGrpSpPr>
        <p:grpSpPr>
          <a:xfrm>
            <a:off x="1065159" y="2045260"/>
            <a:ext cx="10061683" cy="3223104"/>
            <a:chOff x="985893" y="1689138"/>
            <a:chExt cx="10061683" cy="3223104"/>
          </a:xfrm>
        </p:grpSpPr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DB68034-416F-5114-E548-852DBA9C5382}"/>
                </a:ext>
              </a:extLst>
            </p:cNvPr>
            <p:cNvGrpSpPr/>
            <p:nvPr/>
          </p:nvGrpSpPr>
          <p:grpSpPr>
            <a:xfrm>
              <a:off x="6232593" y="1689138"/>
              <a:ext cx="2191634" cy="3223104"/>
              <a:chOff x="6162103" y="1689138"/>
              <a:chExt cx="2191634" cy="3223104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0545439-8B9A-6170-F679-97D91A405068}"/>
                  </a:ext>
                </a:extLst>
              </p:cNvPr>
              <p:cNvSpPr txBox="1"/>
              <p:nvPr/>
            </p:nvSpPr>
            <p:spPr>
              <a:xfrm>
                <a:off x="6764035" y="3770070"/>
                <a:ext cx="98777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arenBoth"/>
                </a:pPr>
                <a:r>
                  <a:rPr lang="ko-KR" altLang="en-US" sz="1200" dirty="0">
                    <a:latin typeface="페이퍼로지 5 Medium" pitchFamily="2" charset="-127"/>
                    <a:ea typeface="페이퍼로지 5 Medium" pitchFamily="2" charset="-127"/>
                    <a:cs typeface="Pretendard Variable Medium" panose="02000003000000020004" pitchFamily="2" charset="-127"/>
                  </a:rPr>
                  <a:t>평화 상태</a:t>
                </a: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r>
                  <a:rPr lang="ko-KR" altLang="en-US" sz="1200" dirty="0">
                    <a:latin typeface="페이퍼로지 5 Medium" pitchFamily="2" charset="-127"/>
                    <a:ea typeface="페이퍼로지 5 Medium" pitchFamily="2" charset="-127"/>
                    <a:cs typeface="Pretendard Variable Medium" panose="02000003000000020004" pitchFamily="2" charset="-127"/>
                  </a:rPr>
                  <a:t>전투 상태</a:t>
                </a: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r>
                  <a:rPr lang="ko-KR" altLang="en-US" sz="1200" dirty="0">
                    <a:latin typeface="페이퍼로지 5 Medium" pitchFamily="2" charset="-127"/>
                    <a:ea typeface="페이퍼로지 5 Medium" pitchFamily="2" charset="-127"/>
                    <a:cs typeface="Pretendard Variable Medium" panose="02000003000000020004" pitchFamily="2" charset="-127"/>
                  </a:rPr>
                  <a:t>전환 모션</a:t>
                </a: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43D57F3F-787B-81C1-2369-337D981BAD5F}"/>
                  </a:ext>
                </a:extLst>
              </p:cNvPr>
              <p:cNvGrpSpPr/>
              <p:nvPr/>
            </p:nvGrpSpPr>
            <p:grpSpPr>
              <a:xfrm>
                <a:off x="6162103" y="1689138"/>
                <a:ext cx="2191634" cy="3223104"/>
                <a:chOff x="944461" y="1689138"/>
                <a:chExt cx="2191634" cy="3223104"/>
              </a:xfrm>
            </p:grpSpPr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CA5FBE87-803B-2F7E-2BE7-2C46024719B3}"/>
                    </a:ext>
                  </a:extLst>
                </p:cNvPr>
                <p:cNvSpPr/>
                <p:nvPr/>
              </p:nvSpPr>
              <p:spPr>
                <a:xfrm>
                  <a:off x="944461" y="1847954"/>
                  <a:ext cx="2191634" cy="3064288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9B483131-ED66-DE40-E787-53BC089A2F35}"/>
                    </a:ext>
                  </a:extLst>
                </p:cNvPr>
                <p:cNvSpPr/>
                <p:nvPr/>
              </p:nvSpPr>
              <p:spPr>
                <a:xfrm>
                  <a:off x="1881462" y="1689138"/>
                  <a:ext cx="317632" cy="317632"/>
                </a:xfrm>
                <a:prstGeom prst="rect">
                  <a:avLst/>
                </a:prstGeom>
                <a:solidFill>
                  <a:srgbClr val="0B76A0"/>
                </a:solidFill>
                <a:ln w="6350">
                  <a:solidFill>
                    <a:srgbClr val="57575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1200" dirty="0">
                      <a:latin typeface="페이퍼로지 9 Black" pitchFamily="2" charset="-127"/>
                      <a:ea typeface="페이퍼로지 9 Black" pitchFamily="2" charset="-127"/>
                    </a:rPr>
                    <a:t>3</a:t>
                  </a:r>
                  <a:endParaRPr lang="ko-KR" altLang="en-US" sz="1200" dirty="0">
                    <a:latin typeface="페이퍼로지 9 Black" pitchFamily="2" charset="-127"/>
                    <a:ea typeface="페이퍼로지 9 Black" pitchFamily="2" charset="-127"/>
                  </a:endParaRPr>
                </a:p>
              </p:txBody>
            </p:sp>
          </p:grp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B2D47585-DDBE-FA6B-61AE-67188582ABA4}"/>
                  </a:ext>
                </a:extLst>
              </p:cNvPr>
              <p:cNvSpPr/>
              <p:nvPr/>
            </p:nvSpPr>
            <p:spPr>
              <a:xfrm>
                <a:off x="6800720" y="2150625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B76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7A9F680-94A3-87AB-A42F-9A866DBCB59D}"/>
                  </a:ext>
                </a:extLst>
              </p:cNvPr>
              <p:cNvSpPr txBox="1"/>
              <p:nvPr/>
            </p:nvSpPr>
            <p:spPr>
              <a:xfrm>
                <a:off x="6819794" y="3208881"/>
                <a:ext cx="876252" cy="307777"/>
              </a:xfrm>
              <a:prstGeom prst="rect">
                <a:avLst/>
              </a:prstGeom>
              <a:noFill/>
            </p:spPr>
            <p:txBody>
              <a:bodyPr wrap="none" lIns="108000" rtlCol="0" anchor="ctr" anchorCtr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페이퍼로지 6 SemiBold" pitchFamily="2" charset="-127"/>
                    <a:ea typeface="페이퍼로지 6 SemiBold" pitchFamily="2" charset="-127"/>
                    <a:cs typeface="Pretendard Variable SemiBold" panose="02000003000000020004" pitchFamily="2" charset="-127"/>
                  </a:rPr>
                  <a:t>기본 모션</a:t>
                </a:r>
                <a:endParaRPr lang="en-US" altLang="ko-KR" sz="1400" dirty="0">
                  <a:latin typeface="페이퍼로지 6 SemiBold" pitchFamily="2" charset="-127"/>
                  <a:ea typeface="페이퍼로지 6 SemiBold" pitchFamily="2" charset="-127"/>
                  <a:cs typeface="Pretendard Variable SemiBold" panose="02000003000000020004" pitchFamily="2" charset="-127"/>
                </a:endParaRPr>
              </a:p>
            </p:txBody>
          </p: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BC7E525C-F7D0-0F82-960F-3597892D5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600" y="3577030"/>
                <a:ext cx="1818640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71000">
                      <a:schemeClr val="bg1">
                        <a:lumMod val="50000"/>
                        <a:alpha val="70000"/>
                      </a:schemeClr>
                    </a:gs>
                    <a:gs pos="85000">
                      <a:schemeClr val="bg1">
                        <a:lumMod val="50000"/>
                        <a:alpha val="1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F8AF1DBA-7D03-D4E5-372C-ED5AA72B0057}"/>
                </a:ext>
              </a:extLst>
            </p:cNvPr>
            <p:cNvGrpSpPr/>
            <p:nvPr/>
          </p:nvGrpSpPr>
          <p:grpSpPr>
            <a:xfrm>
              <a:off x="3609243" y="1689138"/>
              <a:ext cx="2191634" cy="3223104"/>
              <a:chOff x="3620858" y="1689138"/>
              <a:chExt cx="2191634" cy="3223104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3FE1194-3CBC-FDFA-F6D0-81459A16A914}"/>
                  </a:ext>
                </a:extLst>
              </p:cNvPr>
              <p:cNvSpPr txBox="1"/>
              <p:nvPr/>
            </p:nvSpPr>
            <p:spPr>
              <a:xfrm>
                <a:off x="3987148" y="3770070"/>
                <a:ext cx="145905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arenBoth"/>
                </a:pPr>
                <a:r>
                  <a:rPr lang="ko-KR" altLang="en-US" sz="1200" dirty="0">
                    <a:latin typeface="페이퍼로지 5 Medium" pitchFamily="2" charset="-127"/>
                    <a:ea typeface="페이퍼로지 5 Medium" pitchFamily="2" charset="-127"/>
                    <a:cs typeface="Pretendard Variable Medium" panose="02000003000000020004" pitchFamily="2" charset="-127"/>
                  </a:rPr>
                  <a:t>무기 컨셉 및 특징</a:t>
                </a: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r>
                  <a:rPr lang="ko-KR" altLang="en-US" sz="1200" dirty="0">
                    <a:latin typeface="페이퍼로지 5 Medium" pitchFamily="2" charset="-127"/>
                    <a:ea typeface="페이퍼로지 5 Medium" pitchFamily="2" charset="-127"/>
                    <a:cs typeface="Pretendard Variable Medium" panose="02000003000000020004" pitchFamily="2" charset="-127"/>
                  </a:rPr>
                  <a:t>이펙트 컨셉</a:t>
                </a: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686FE97-9FE1-2EF5-A4C8-95F1AA812697}"/>
                  </a:ext>
                </a:extLst>
              </p:cNvPr>
              <p:cNvGrpSpPr/>
              <p:nvPr/>
            </p:nvGrpSpPr>
            <p:grpSpPr>
              <a:xfrm>
                <a:off x="3620858" y="1689138"/>
                <a:ext cx="2191634" cy="3223104"/>
                <a:chOff x="944461" y="1689138"/>
                <a:chExt cx="2191634" cy="3223104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A71D490E-3078-2813-BCFD-E48BD5868E8A}"/>
                    </a:ext>
                  </a:extLst>
                </p:cNvPr>
                <p:cNvSpPr/>
                <p:nvPr/>
              </p:nvSpPr>
              <p:spPr>
                <a:xfrm>
                  <a:off x="944461" y="1847954"/>
                  <a:ext cx="2191634" cy="3064288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C757F8A4-703F-379D-F665-3818C9DF0D26}"/>
                    </a:ext>
                  </a:extLst>
                </p:cNvPr>
                <p:cNvSpPr/>
                <p:nvPr/>
              </p:nvSpPr>
              <p:spPr>
                <a:xfrm>
                  <a:off x="1881462" y="1689138"/>
                  <a:ext cx="317632" cy="317632"/>
                </a:xfrm>
                <a:prstGeom prst="rect">
                  <a:avLst/>
                </a:prstGeom>
                <a:solidFill>
                  <a:srgbClr val="0B76A0"/>
                </a:solidFill>
                <a:ln w="6350">
                  <a:solidFill>
                    <a:srgbClr val="57575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1200" dirty="0">
                      <a:latin typeface="페이퍼로지 9 Black" pitchFamily="2" charset="-127"/>
                      <a:ea typeface="페이퍼로지 9 Black" pitchFamily="2" charset="-127"/>
                    </a:rPr>
                    <a:t>2</a:t>
                  </a:r>
                  <a:endParaRPr lang="ko-KR" altLang="en-US" sz="1200" dirty="0">
                    <a:latin typeface="페이퍼로지 9 Black" pitchFamily="2" charset="-127"/>
                    <a:ea typeface="페이퍼로지 9 Black" pitchFamily="2" charset="-127"/>
                  </a:endParaRPr>
                </a:p>
              </p:txBody>
            </p:sp>
          </p:grp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406446EC-A6BE-24BC-1536-3DC8E9C1BF26}"/>
                  </a:ext>
                </a:extLst>
              </p:cNvPr>
              <p:cNvSpPr/>
              <p:nvPr/>
            </p:nvSpPr>
            <p:spPr>
              <a:xfrm>
                <a:off x="4259475" y="2150625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B76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9A216091-4076-8C15-C746-5300FF88A1B5}"/>
                  </a:ext>
                </a:extLst>
              </p:cNvPr>
              <p:cNvSpPr txBox="1"/>
              <p:nvPr/>
            </p:nvSpPr>
            <p:spPr>
              <a:xfrm>
                <a:off x="4278549" y="3208881"/>
                <a:ext cx="876252" cy="307777"/>
              </a:xfrm>
              <a:prstGeom prst="rect">
                <a:avLst/>
              </a:prstGeom>
              <a:noFill/>
            </p:spPr>
            <p:txBody>
              <a:bodyPr wrap="none" lIns="108000" rtlCol="0" anchor="ctr" anchorCtr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페이퍼로지 6 SemiBold" pitchFamily="2" charset="-127"/>
                    <a:ea typeface="페이퍼로지 6 SemiBold" pitchFamily="2" charset="-127"/>
                    <a:cs typeface="Pretendard Variable SemiBold" panose="02000003000000020004" pitchFamily="2" charset="-127"/>
                  </a:rPr>
                  <a:t>무기 소개</a:t>
                </a:r>
                <a:endParaRPr lang="en-US" altLang="ko-KR" sz="1400" dirty="0">
                  <a:latin typeface="페이퍼로지 6 SemiBold" pitchFamily="2" charset="-127"/>
                  <a:ea typeface="페이퍼로지 6 SemiBold" pitchFamily="2" charset="-127"/>
                  <a:cs typeface="Pretendard Variable SemiBold" panose="02000003000000020004" pitchFamily="2" charset="-127"/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063CE7A3-9743-82FE-BE97-E75D9AAE70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07355" y="3577030"/>
                <a:ext cx="1818640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71000">
                      <a:schemeClr val="bg1">
                        <a:lumMod val="50000"/>
                        <a:alpha val="70000"/>
                      </a:schemeClr>
                    </a:gs>
                    <a:gs pos="85000">
                      <a:schemeClr val="bg1">
                        <a:lumMod val="50000"/>
                        <a:alpha val="1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FB8781B2-7996-1F78-FEE4-1602F9E1E320}"/>
                </a:ext>
              </a:extLst>
            </p:cNvPr>
            <p:cNvGrpSpPr/>
            <p:nvPr/>
          </p:nvGrpSpPr>
          <p:grpSpPr>
            <a:xfrm>
              <a:off x="985893" y="1689138"/>
              <a:ext cx="2191634" cy="3223104"/>
              <a:chOff x="985893" y="1689138"/>
              <a:chExt cx="2191634" cy="3223104"/>
            </a:xfrm>
          </p:grpSpPr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B9D821BD-7777-7C18-2EA0-D65B00007183}"/>
                  </a:ext>
                </a:extLst>
              </p:cNvPr>
              <p:cNvSpPr txBox="1"/>
              <p:nvPr/>
            </p:nvSpPr>
            <p:spPr>
              <a:xfrm>
                <a:off x="1453173" y="3770070"/>
                <a:ext cx="12570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arenBoth"/>
                </a:pPr>
                <a:r>
                  <a:rPr lang="ko-KR" altLang="en-US" sz="1200" dirty="0">
                    <a:latin typeface="페이퍼로지 5 Medium" pitchFamily="2" charset="-127"/>
                    <a:ea typeface="페이퍼로지 5 Medium" pitchFamily="2" charset="-127"/>
                    <a:cs typeface="Pretendard Variable Medium" panose="02000003000000020004" pitchFamily="2" charset="-127"/>
                  </a:rPr>
                  <a:t>기획 의도</a:t>
                </a: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r>
                  <a:rPr lang="ko-KR" altLang="en-US" sz="1200" dirty="0">
                    <a:latin typeface="페이퍼로지 5 Medium" pitchFamily="2" charset="-127"/>
                    <a:ea typeface="페이퍼로지 5 Medium" pitchFamily="2" charset="-127"/>
                    <a:cs typeface="Pretendard Variable Medium" panose="02000003000000020004" pitchFamily="2" charset="-127"/>
                  </a:rPr>
                  <a:t>전투의 방향성</a:t>
                </a: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84" name="그룹 83">
                <a:extLst>
                  <a:ext uri="{FF2B5EF4-FFF2-40B4-BE49-F238E27FC236}">
                    <a16:creationId xmlns:a16="http://schemas.microsoft.com/office/drawing/2014/main" id="{13808FB2-2C49-74E4-DA1D-68B85552B326}"/>
                  </a:ext>
                </a:extLst>
              </p:cNvPr>
              <p:cNvGrpSpPr/>
              <p:nvPr/>
            </p:nvGrpSpPr>
            <p:grpSpPr>
              <a:xfrm>
                <a:off x="985893" y="1689138"/>
                <a:ext cx="2191634" cy="3223104"/>
                <a:chOff x="944461" y="1689138"/>
                <a:chExt cx="2191634" cy="3223104"/>
              </a:xfrm>
            </p:grpSpPr>
            <p:sp>
              <p:nvSpPr>
                <p:cNvPr id="88" name="사각형: 둥근 모서리 87">
                  <a:extLst>
                    <a:ext uri="{FF2B5EF4-FFF2-40B4-BE49-F238E27FC236}">
                      <a16:creationId xmlns:a16="http://schemas.microsoft.com/office/drawing/2014/main" id="{C2E4506B-9520-D04C-DF09-D70E62616519}"/>
                    </a:ext>
                  </a:extLst>
                </p:cNvPr>
                <p:cNvSpPr/>
                <p:nvPr/>
              </p:nvSpPr>
              <p:spPr>
                <a:xfrm>
                  <a:off x="944461" y="1847954"/>
                  <a:ext cx="2191634" cy="3064288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3E688F8D-5660-6F13-668D-3F2CBF92BBA8}"/>
                    </a:ext>
                  </a:extLst>
                </p:cNvPr>
                <p:cNvSpPr/>
                <p:nvPr/>
              </p:nvSpPr>
              <p:spPr>
                <a:xfrm>
                  <a:off x="1881462" y="1689138"/>
                  <a:ext cx="317632" cy="317632"/>
                </a:xfrm>
                <a:prstGeom prst="rect">
                  <a:avLst/>
                </a:prstGeom>
                <a:solidFill>
                  <a:srgbClr val="0B76A0"/>
                </a:solidFill>
                <a:ln w="6350">
                  <a:solidFill>
                    <a:srgbClr val="57575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1200" dirty="0">
                      <a:latin typeface="페이퍼로지 9 Black" pitchFamily="2" charset="-127"/>
                      <a:ea typeface="페이퍼로지 9 Black" pitchFamily="2" charset="-127"/>
                    </a:rPr>
                    <a:t>1</a:t>
                  </a:r>
                  <a:endParaRPr lang="ko-KR" altLang="en-US" sz="1200" dirty="0">
                    <a:latin typeface="페이퍼로지 9 Black" pitchFamily="2" charset="-127"/>
                    <a:ea typeface="페이퍼로지 9 Black" pitchFamily="2" charset="-127"/>
                  </a:endParaRPr>
                </a:p>
              </p:txBody>
            </p:sp>
          </p:grp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A693BB5E-007F-8393-5AE5-FE9AC2591A7C}"/>
                  </a:ext>
                </a:extLst>
              </p:cNvPr>
              <p:cNvSpPr/>
              <p:nvPr/>
            </p:nvSpPr>
            <p:spPr>
              <a:xfrm>
                <a:off x="1624510" y="2150625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B76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4A71C3C-534E-A775-2CD4-A159B98C5646}"/>
                  </a:ext>
                </a:extLst>
              </p:cNvPr>
              <p:cNvSpPr txBox="1"/>
              <p:nvPr/>
            </p:nvSpPr>
            <p:spPr>
              <a:xfrm>
                <a:off x="1822319" y="3208881"/>
                <a:ext cx="518782" cy="307777"/>
              </a:xfrm>
              <a:prstGeom prst="rect">
                <a:avLst/>
              </a:prstGeom>
              <a:noFill/>
            </p:spPr>
            <p:txBody>
              <a:bodyPr wrap="none" lIns="108000" rtlCol="0" anchor="ctr" anchorCtr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페이퍼로지 6 SemiBold" pitchFamily="2" charset="-127"/>
                    <a:ea typeface="페이퍼로지 6 SemiBold" pitchFamily="2" charset="-127"/>
                    <a:cs typeface="Pretendard Variable SemiBold" panose="02000003000000020004" pitchFamily="2" charset="-127"/>
                  </a:rPr>
                  <a:t>개요</a:t>
                </a:r>
                <a:endParaRPr lang="en-US" altLang="ko-KR" sz="1400" dirty="0">
                  <a:latin typeface="페이퍼로지 6 SemiBold" pitchFamily="2" charset="-127"/>
                  <a:ea typeface="페이퍼로지 6 SemiBold" pitchFamily="2" charset="-127"/>
                  <a:cs typeface="Pretendard Variable SemiBold" panose="02000003000000020004" pitchFamily="2" charset="-127"/>
                </a:endParaRPr>
              </a:p>
            </p:txBody>
          </p:sp>
          <p:cxnSp>
            <p:nvCxnSpPr>
              <p:cNvPr id="87" name="직선 연결선 86">
                <a:extLst>
                  <a:ext uri="{FF2B5EF4-FFF2-40B4-BE49-F238E27FC236}">
                    <a16:creationId xmlns:a16="http://schemas.microsoft.com/office/drawing/2014/main" id="{5111B11B-411B-52EA-DED7-B4ADDAA367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2390" y="3577030"/>
                <a:ext cx="1818640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71000">
                      <a:schemeClr val="bg1">
                        <a:lumMod val="50000"/>
                        <a:alpha val="70000"/>
                      </a:schemeClr>
                    </a:gs>
                    <a:gs pos="85000">
                      <a:schemeClr val="bg1">
                        <a:lumMod val="50000"/>
                        <a:alpha val="1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>
              <a:extLst>
                <a:ext uri="{FF2B5EF4-FFF2-40B4-BE49-F238E27FC236}">
                  <a16:creationId xmlns:a16="http://schemas.microsoft.com/office/drawing/2014/main" id="{CDF0F6FC-F8F2-8CCE-B755-3029050C598B}"/>
                </a:ext>
              </a:extLst>
            </p:cNvPr>
            <p:cNvGrpSpPr/>
            <p:nvPr/>
          </p:nvGrpSpPr>
          <p:grpSpPr>
            <a:xfrm>
              <a:off x="8855942" y="1689138"/>
              <a:ext cx="2191634" cy="3223104"/>
              <a:chOff x="6162103" y="1689138"/>
              <a:chExt cx="2191634" cy="322310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E56C59E5-87C9-2CAC-0D90-1430DC944FAD}"/>
                  </a:ext>
                </a:extLst>
              </p:cNvPr>
              <p:cNvSpPr txBox="1"/>
              <p:nvPr/>
            </p:nvSpPr>
            <p:spPr>
              <a:xfrm>
                <a:off x="6764035" y="3770070"/>
                <a:ext cx="98777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28600" indent="-228600">
                  <a:buAutoNum type="arabicParenBoth"/>
                </a:pPr>
                <a:r>
                  <a:rPr lang="ko-KR" altLang="en-US" sz="1200" dirty="0">
                    <a:latin typeface="페이퍼로지 5 Medium" pitchFamily="2" charset="-127"/>
                    <a:ea typeface="페이퍼로지 5 Medium" pitchFamily="2" charset="-127"/>
                    <a:cs typeface="Pretendard Variable Medium" panose="02000003000000020004" pitchFamily="2" charset="-127"/>
                  </a:rPr>
                  <a:t>기본 공격</a:t>
                </a: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  <a:p>
                <a:pPr marL="228600" indent="-228600">
                  <a:buAutoNum type="arabicParenBoth"/>
                </a:pPr>
                <a:r>
                  <a:rPr lang="ko-KR" altLang="en-US" sz="1200" dirty="0">
                    <a:latin typeface="페이퍼로지 5 Medium" pitchFamily="2" charset="-127"/>
                    <a:ea typeface="페이퍼로지 5 Medium" pitchFamily="2" charset="-127"/>
                    <a:cs typeface="Pretendard Variable Medium" panose="02000003000000020004" pitchFamily="2" charset="-127"/>
                  </a:rPr>
                  <a:t>스킬</a:t>
                </a:r>
                <a:endParaRPr lang="en-US" altLang="ko-KR" sz="1200" dirty="0">
                  <a:latin typeface="페이퍼로지 5 Medium" pitchFamily="2" charset="-127"/>
                  <a:ea typeface="페이퍼로지 5 Medium" pitchFamily="2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93" name="그룹 92">
                <a:extLst>
                  <a:ext uri="{FF2B5EF4-FFF2-40B4-BE49-F238E27FC236}">
                    <a16:creationId xmlns:a16="http://schemas.microsoft.com/office/drawing/2014/main" id="{D79410B0-E5B6-2C1B-9550-C2B065334BE9}"/>
                  </a:ext>
                </a:extLst>
              </p:cNvPr>
              <p:cNvGrpSpPr/>
              <p:nvPr/>
            </p:nvGrpSpPr>
            <p:grpSpPr>
              <a:xfrm>
                <a:off x="6162103" y="1689138"/>
                <a:ext cx="2191634" cy="3223104"/>
                <a:chOff x="944461" y="1689138"/>
                <a:chExt cx="2191634" cy="3223104"/>
              </a:xfrm>
            </p:grpSpPr>
            <p:sp>
              <p:nvSpPr>
                <p:cNvPr id="97" name="사각형: 둥근 모서리 96">
                  <a:extLst>
                    <a:ext uri="{FF2B5EF4-FFF2-40B4-BE49-F238E27FC236}">
                      <a16:creationId xmlns:a16="http://schemas.microsoft.com/office/drawing/2014/main" id="{3436BF80-D221-B51C-E1FD-7D62245C8526}"/>
                    </a:ext>
                  </a:extLst>
                </p:cNvPr>
                <p:cNvSpPr/>
                <p:nvPr/>
              </p:nvSpPr>
              <p:spPr>
                <a:xfrm>
                  <a:off x="944461" y="1847954"/>
                  <a:ext cx="2191634" cy="3064288"/>
                </a:xfrm>
                <a:prstGeom prst="roundRect">
                  <a:avLst/>
                </a:prstGeom>
                <a:noFill/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14999959-1B2C-6FA4-DFD5-8ECD37CFAA42}"/>
                    </a:ext>
                  </a:extLst>
                </p:cNvPr>
                <p:cNvSpPr/>
                <p:nvPr/>
              </p:nvSpPr>
              <p:spPr>
                <a:xfrm>
                  <a:off x="1881462" y="1689138"/>
                  <a:ext cx="317632" cy="317632"/>
                </a:xfrm>
                <a:prstGeom prst="rect">
                  <a:avLst/>
                </a:prstGeom>
                <a:solidFill>
                  <a:srgbClr val="0B76A0"/>
                </a:solidFill>
                <a:ln w="6350">
                  <a:solidFill>
                    <a:srgbClr val="57575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1200" dirty="0">
                      <a:latin typeface="페이퍼로지 9 Black" pitchFamily="2" charset="-127"/>
                      <a:ea typeface="페이퍼로지 9 Black" pitchFamily="2" charset="-127"/>
                    </a:rPr>
                    <a:t>4</a:t>
                  </a:r>
                  <a:endParaRPr lang="ko-KR" altLang="en-US" sz="1200" dirty="0">
                    <a:latin typeface="페이퍼로지 9 Black" pitchFamily="2" charset="-127"/>
                    <a:ea typeface="페이퍼로지 9 Black" pitchFamily="2" charset="-127"/>
                  </a:endParaRPr>
                </a:p>
              </p:txBody>
            </p:sp>
          </p:grpSp>
          <p:sp>
            <p:nvSpPr>
              <p:cNvPr id="94" name="타원 93">
                <a:extLst>
                  <a:ext uri="{FF2B5EF4-FFF2-40B4-BE49-F238E27FC236}">
                    <a16:creationId xmlns:a16="http://schemas.microsoft.com/office/drawing/2014/main" id="{2B06A827-54B6-532C-28BB-D3A4B0C15C11}"/>
                  </a:ext>
                </a:extLst>
              </p:cNvPr>
              <p:cNvSpPr/>
              <p:nvPr/>
            </p:nvSpPr>
            <p:spPr>
              <a:xfrm>
                <a:off x="6800720" y="2150625"/>
                <a:ext cx="914400" cy="91440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rgbClr val="0B76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F09BB53-4E15-1CF1-F0FA-89C455022FA5}"/>
                  </a:ext>
                </a:extLst>
              </p:cNvPr>
              <p:cNvSpPr txBox="1"/>
              <p:nvPr/>
            </p:nvSpPr>
            <p:spPr>
              <a:xfrm>
                <a:off x="6998530" y="3208881"/>
                <a:ext cx="518782" cy="307777"/>
              </a:xfrm>
              <a:prstGeom prst="rect">
                <a:avLst/>
              </a:prstGeom>
              <a:noFill/>
            </p:spPr>
            <p:txBody>
              <a:bodyPr wrap="none" lIns="108000" rtlCol="0" anchor="ctr" anchorCtr="0">
                <a:spAutoFit/>
              </a:bodyPr>
              <a:lstStyle/>
              <a:p>
                <a:pPr algn="ctr"/>
                <a:r>
                  <a:rPr lang="ko-KR" altLang="en-US" sz="1400" dirty="0">
                    <a:latin typeface="페이퍼로지 6 SemiBold" pitchFamily="2" charset="-127"/>
                    <a:ea typeface="페이퍼로지 6 SemiBold" pitchFamily="2" charset="-127"/>
                    <a:cs typeface="Pretendard Variable SemiBold" panose="02000003000000020004" pitchFamily="2" charset="-127"/>
                  </a:rPr>
                  <a:t>스킬</a:t>
                </a:r>
                <a:endParaRPr lang="en-US" altLang="ko-KR" sz="1400" dirty="0">
                  <a:latin typeface="페이퍼로지 6 SemiBold" pitchFamily="2" charset="-127"/>
                  <a:ea typeface="페이퍼로지 6 SemiBold" pitchFamily="2" charset="-127"/>
                  <a:cs typeface="Pretendard Variable SemiBold" panose="02000003000000020004" pitchFamily="2" charset="-127"/>
                </a:endParaRPr>
              </a:p>
            </p:txBody>
          </p: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130BC146-6546-AA8E-AAF6-5E61377355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8600" y="3577030"/>
                <a:ext cx="1818640" cy="0"/>
              </a:xfrm>
              <a:prstGeom prst="line">
                <a:avLst/>
              </a:prstGeom>
              <a:ln w="6350">
                <a:gradFill flip="none" rotWithShape="1">
                  <a:gsLst>
                    <a:gs pos="0">
                      <a:schemeClr val="bg1">
                        <a:lumMod val="50000"/>
                      </a:schemeClr>
                    </a:gs>
                    <a:gs pos="71000">
                      <a:schemeClr val="bg1">
                        <a:lumMod val="50000"/>
                        <a:alpha val="70000"/>
                      </a:schemeClr>
                    </a:gs>
                    <a:gs pos="85000">
                      <a:schemeClr val="bg1">
                        <a:lumMod val="50000"/>
                        <a:alpha val="10000"/>
                      </a:schemeClr>
                    </a:gs>
                    <a:gs pos="100000">
                      <a:schemeClr val="bg1">
                        <a:lumMod val="50000"/>
                        <a:alpha val="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20E825B-87EB-5C42-8E16-48660D661FE5}"/>
              </a:ext>
            </a:extLst>
          </p:cNvPr>
          <p:cNvSpPr/>
          <p:nvPr/>
        </p:nvSpPr>
        <p:spPr>
          <a:xfrm>
            <a:off x="210640" y="575317"/>
            <a:ext cx="11770720" cy="616299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3961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-1" y="0"/>
            <a:ext cx="258555" cy="88582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1238250" y="1603771"/>
            <a:ext cx="1311578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기획 의도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무기 소개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기본 모션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endParaRPr lang="en-US" altLang="ko-KR" sz="1400" b="1" dirty="0"/>
          </a:p>
          <a:p>
            <a:pPr marL="342900" indent="-342900">
              <a:buAutoNum type="arabicPeriod"/>
            </a:pPr>
            <a:r>
              <a:rPr lang="ko-KR" altLang="en-US" sz="1400" b="1" dirty="0">
                <a:effectLst/>
              </a:rPr>
              <a:t>스킬</a:t>
            </a:r>
            <a:endParaRPr lang="en-US" altLang="ko-KR" sz="1400" b="1" dirty="0">
              <a:effectLst/>
            </a:endParaRPr>
          </a:p>
          <a:p>
            <a:pPr marL="342900" indent="-342900">
              <a:buAutoNum type="arabicPeriod"/>
            </a:pPr>
            <a:endParaRPr lang="en-US" altLang="ko-KR" sz="1400" b="1" dirty="0">
              <a:effectLst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E1ECC16-5FBA-45B5-BEE8-81BBEC74BB6C}"/>
              </a:ext>
            </a:extLst>
          </p:cNvPr>
          <p:cNvCxnSpPr>
            <a:cxnSpLocks/>
          </p:cNvCxnSpPr>
          <p:nvPr/>
        </p:nvCxnSpPr>
        <p:spPr>
          <a:xfrm>
            <a:off x="685800" y="463748"/>
            <a:ext cx="115062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CA464CE-3975-4676-AAF2-4C87710F1EC3}"/>
              </a:ext>
            </a:extLst>
          </p:cNvPr>
          <p:cNvSpPr txBox="1"/>
          <p:nvPr/>
        </p:nvSpPr>
        <p:spPr>
          <a:xfrm>
            <a:off x="685800" y="125194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885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68E725C-AEB0-1424-40DB-C55A8D2085DD}"/>
              </a:ext>
            </a:extLst>
          </p:cNvPr>
          <p:cNvSpPr/>
          <p:nvPr/>
        </p:nvSpPr>
        <p:spPr>
          <a:xfrm>
            <a:off x="0" y="0"/>
            <a:ext cx="990600" cy="685799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92AB60E-D922-41C4-9445-9BD226BA869C}"/>
              </a:ext>
            </a:extLst>
          </p:cNvPr>
          <p:cNvCxnSpPr>
            <a:cxnSpLocks/>
          </p:cNvCxnSpPr>
          <p:nvPr/>
        </p:nvCxnSpPr>
        <p:spPr>
          <a:xfrm>
            <a:off x="1238250" y="549473"/>
            <a:ext cx="1095375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33E4B6-A674-4C0F-A14A-1E9CC055F85D}"/>
              </a:ext>
            </a:extLst>
          </p:cNvPr>
          <p:cNvSpPr txBox="1"/>
          <p:nvPr/>
        </p:nvSpPr>
        <p:spPr>
          <a:xfrm>
            <a:off x="1238250" y="210919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b="1" dirty="0">
                <a:effectLst/>
              </a:rPr>
              <a:t>목차</a:t>
            </a:r>
            <a:endParaRPr lang="en-US" altLang="ko-KR" sz="16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1227" y="1052034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  <a:effectLst/>
              </a:rPr>
              <a:t>기획 의도</a:t>
            </a:r>
            <a:endParaRPr lang="en-US" altLang="ko-KR" sz="1100" b="1" dirty="0">
              <a:solidFill>
                <a:schemeClr val="bg1"/>
              </a:solidFill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119281" y="1633059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무기 소개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119281" y="2160502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기본 모션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269963" y="2687945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65000"/>
                  </a:schemeClr>
                </a:solidFill>
                <a:effectLst/>
              </a:rPr>
              <a:t>스킬</a:t>
            </a:r>
            <a:endParaRPr lang="en-US" altLang="ko-KR" sz="1000" b="1" dirty="0">
              <a:solidFill>
                <a:schemeClr val="bg1">
                  <a:lumMod val="65000"/>
                </a:schemeClr>
              </a:solidFill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119281" y="873323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119281" y="1454348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D6FFF1AB-A95B-4D61-A377-4D9F4FC4DADF}"/>
              </a:ext>
            </a:extLst>
          </p:cNvPr>
          <p:cNvSpPr/>
          <p:nvPr/>
        </p:nvSpPr>
        <p:spPr>
          <a:xfrm rot="5400000">
            <a:off x="980288" y="1118395"/>
            <a:ext cx="149516" cy="128893"/>
          </a:xfrm>
          <a:prstGeom prst="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062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그룹 38">
            <a:extLst>
              <a:ext uri="{FF2B5EF4-FFF2-40B4-BE49-F238E27FC236}">
                <a16:creationId xmlns:a16="http://schemas.microsoft.com/office/drawing/2014/main" id="{BE462C16-647A-4654-BAAD-E1E185C21C8A}"/>
              </a:ext>
            </a:extLst>
          </p:cNvPr>
          <p:cNvGrpSpPr/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0" name="평행 사변형 39">
              <a:extLst>
                <a:ext uri="{FF2B5EF4-FFF2-40B4-BE49-F238E27FC236}">
                  <a16:creationId xmlns:a16="http://schemas.microsoft.com/office/drawing/2014/main" id="{0F8893D5-0553-4495-A851-0B30F7B4AC95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8B7B0BE-665C-4841-8817-CAB2FC8986F9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CB121BD-FD4A-48CB-BFBF-5D69FA4A8020}"/>
              </a:ext>
            </a:extLst>
          </p:cNvPr>
          <p:cNvGrpSpPr/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3" name="평행 사변형 42">
              <a:extLst>
                <a:ext uri="{FF2B5EF4-FFF2-40B4-BE49-F238E27FC236}">
                  <a16:creationId xmlns:a16="http://schemas.microsoft.com/office/drawing/2014/main" id="{78C8BF71-120B-437D-A03E-13E82343285F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2B044CB-2255-460F-B762-407666EA357C}"/>
                </a:ext>
              </a:extLst>
            </p:cNvPr>
            <p:cNvSpPr txBox="1"/>
            <p:nvPr/>
          </p:nvSpPr>
          <p:spPr>
            <a:xfrm>
              <a:off x="4957728" y="200289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E13E09CD-5BD7-4A90-BCB2-40B73F4C4B50}"/>
              </a:ext>
            </a:extLst>
          </p:cNvPr>
          <p:cNvGrpSpPr/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6" name="평행 사변형 45">
              <a:extLst>
                <a:ext uri="{FF2B5EF4-FFF2-40B4-BE49-F238E27FC236}">
                  <a16:creationId xmlns:a16="http://schemas.microsoft.com/office/drawing/2014/main" id="{522589AF-83D4-4E3C-80DA-0206B66183FA}"/>
                </a:ext>
              </a:extLst>
            </p:cNvPr>
            <p:cNvSpPr/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753D5DB-C982-4042-85CA-4D4863487BF8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FA9691-9043-4468-98E2-D9E8C58E9694}"/>
              </a:ext>
            </a:extLst>
          </p:cNvPr>
          <p:cNvGrpSpPr/>
          <p:nvPr/>
        </p:nvGrpSpPr>
        <p:grpSpPr>
          <a:xfrm>
            <a:off x="309738" y="181080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9" name="평행 사변형 48">
              <a:extLst>
                <a:ext uri="{FF2B5EF4-FFF2-40B4-BE49-F238E27FC236}">
                  <a16:creationId xmlns:a16="http://schemas.microsoft.com/office/drawing/2014/main" id="{F9EB921F-78C1-4CE5-BDA4-BCB73C97E0FA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5C94056-69A2-415C-AD04-0A35F8094D84}"/>
                </a:ext>
              </a:extLst>
            </p:cNvPr>
            <p:cNvSpPr txBox="1"/>
            <p:nvPr/>
          </p:nvSpPr>
          <p:spPr>
            <a:xfrm>
              <a:off x="4791817" y="200289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</a:rPr>
                <a:t>기획 의도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0804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AC427E7-B3F8-4D80-8215-3B3F7D1D3660}"/>
              </a:ext>
            </a:extLst>
          </p:cNvPr>
          <p:cNvSpPr/>
          <p:nvPr/>
        </p:nvSpPr>
        <p:spPr>
          <a:xfrm>
            <a:off x="1830501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5535B32B-7D12-49CF-B77A-920694DF23E5}"/>
              </a:ext>
            </a:extLst>
          </p:cNvPr>
          <p:cNvSpPr/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4CA792D1-7E83-4AD6-A1D0-AEC9F18764BA}"/>
              </a:ext>
            </a:extLst>
          </p:cNvPr>
          <p:cNvSpPr/>
          <p:nvPr/>
        </p:nvSpPr>
        <p:spPr>
          <a:xfrm>
            <a:off x="3427950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619C074D-FAE1-4E11-BD72-2ADB382B9C06}"/>
              </a:ext>
            </a:extLst>
          </p:cNvPr>
          <p:cNvSpPr/>
          <p:nvPr/>
        </p:nvSpPr>
        <p:spPr>
          <a:xfrm>
            <a:off x="5025399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AFE318E-3D5B-3127-5177-AEA1A08F6D01}"/>
              </a:ext>
            </a:extLst>
          </p:cNvPr>
          <p:cNvSpPr/>
          <p:nvPr/>
        </p:nvSpPr>
        <p:spPr>
          <a:xfrm>
            <a:off x="302108" y="907611"/>
            <a:ext cx="3862800" cy="56985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5970926-123D-EFB3-13DF-8471FA4320A0}"/>
              </a:ext>
            </a:extLst>
          </p:cNvPr>
          <p:cNvSpPr/>
          <p:nvPr/>
        </p:nvSpPr>
        <p:spPr>
          <a:xfrm>
            <a:off x="4169023" y="907611"/>
            <a:ext cx="3862800" cy="569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F2611A-4EAB-2E59-D55D-E113CA329B42}"/>
              </a:ext>
            </a:extLst>
          </p:cNvPr>
          <p:cNvSpPr/>
          <p:nvPr/>
        </p:nvSpPr>
        <p:spPr>
          <a:xfrm>
            <a:off x="8027092" y="907611"/>
            <a:ext cx="3862800" cy="5698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01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021F749F-C9A6-47EE-94D2-FBA9D4133328}"/>
              </a:ext>
            </a:extLst>
          </p:cNvPr>
          <p:cNvGrpSpPr/>
          <p:nvPr/>
        </p:nvGrpSpPr>
        <p:grpSpPr>
          <a:xfrm>
            <a:off x="3466236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3" name="평행 사변형 22">
              <a:extLst>
                <a:ext uri="{FF2B5EF4-FFF2-40B4-BE49-F238E27FC236}">
                  <a16:creationId xmlns:a16="http://schemas.microsoft.com/office/drawing/2014/main" id="{8284BBF4-34EA-410C-9281-33784B2AD6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D4EC6D-88EE-4368-8A47-CCCD91955150}"/>
                </a:ext>
              </a:extLst>
            </p:cNvPr>
            <p:cNvSpPr txBox="1"/>
            <p:nvPr/>
          </p:nvSpPr>
          <p:spPr>
            <a:xfrm>
              <a:off x="4791816" y="185675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9864666F-E23B-4AB8-A366-C91563DED82F}"/>
              </a:ext>
            </a:extLst>
          </p:cNvPr>
          <p:cNvGrpSpPr/>
          <p:nvPr/>
        </p:nvGrpSpPr>
        <p:grpSpPr>
          <a:xfrm>
            <a:off x="5062310" y="113413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26" name="평행 사변형 25">
              <a:extLst>
                <a:ext uri="{FF2B5EF4-FFF2-40B4-BE49-F238E27FC236}">
                  <a16:creationId xmlns:a16="http://schemas.microsoft.com/office/drawing/2014/main" id="{70EEEAC6-B9B2-49DC-91D0-65CABB6B2AC3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CAA7C61-036E-49B8-B9D2-B04EEE8FCCAC}"/>
                </a:ext>
              </a:extLst>
            </p:cNvPr>
            <p:cNvSpPr txBox="1"/>
            <p:nvPr/>
          </p:nvSpPr>
          <p:spPr>
            <a:xfrm>
              <a:off x="4791816" y="185675"/>
              <a:ext cx="466794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BCB33C99-2527-4B26-988E-94516409B509}"/>
              </a:ext>
            </a:extLst>
          </p:cNvPr>
          <p:cNvGrpSpPr/>
          <p:nvPr/>
        </p:nvGrpSpPr>
        <p:grpSpPr>
          <a:xfrm>
            <a:off x="1870162" y="113413"/>
            <a:ext cx="1600200" cy="403081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19" name="평행 사변형 18">
              <a:extLst>
                <a:ext uri="{FF2B5EF4-FFF2-40B4-BE49-F238E27FC236}">
                  <a16:creationId xmlns:a16="http://schemas.microsoft.com/office/drawing/2014/main" id="{13E21CF1-DC50-4CDC-A8CF-2555ABF98C8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05D5DAB-4DBC-4216-9DCC-6C6D71ED9B2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C39179F9-C670-49DD-9B63-20EFFDAAB0AF}"/>
              </a:ext>
            </a:extLst>
          </p:cNvPr>
          <p:cNvSpPr txBox="1"/>
          <p:nvPr/>
        </p:nvSpPr>
        <p:spPr>
          <a:xfrm>
            <a:off x="670754" y="16583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1D125-2F60-40C5-B6BF-F5DC1826693C}"/>
              </a:ext>
            </a:extLst>
          </p:cNvPr>
          <p:cNvSpPr txBox="1"/>
          <p:nvPr/>
        </p:nvSpPr>
        <p:spPr>
          <a:xfrm>
            <a:off x="9493685" y="2661545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BF44CB-A414-44EE-87C1-C489C734C90A}"/>
              </a:ext>
            </a:extLst>
          </p:cNvPr>
          <p:cNvSpPr txBox="1"/>
          <p:nvPr/>
        </p:nvSpPr>
        <p:spPr>
          <a:xfrm>
            <a:off x="9521739" y="3242570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무기 소개</a:t>
            </a:r>
            <a:endParaRPr lang="en-US" altLang="ko-KR" sz="1000" b="1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6A57D0-E6B5-4552-A279-1610B56E8803}"/>
              </a:ext>
            </a:extLst>
          </p:cNvPr>
          <p:cNvSpPr txBox="1"/>
          <p:nvPr/>
        </p:nvSpPr>
        <p:spPr>
          <a:xfrm>
            <a:off x="9521739" y="3770013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기본 모션</a:t>
            </a:r>
            <a:endParaRPr lang="en-US" altLang="ko-KR" sz="1000" b="1" dirty="0"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D18F12-AE26-4198-BCFD-81306531E2C2}"/>
              </a:ext>
            </a:extLst>
          </p:cNvPr>
          <p:cNvSpPr txBox="1"/>
          <p:nvPr/>
        </p:nvSpPr>
        <p:spPr>
          <a:xfrm>
            <a:off x="9672421" y="4297456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effectLst/>
              </a:rPr>
              <a:t>스킬</a:t>
            </a:r>
            <a:endParaRPr lang="en-US" altLang="ko-KR" sz="1000" b="1" dirty="0">
              <a:effectLst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1F6696BB-56C9-4E40-9E9E-E977249ACEB8}"/>
              </a:ext>
            </a:extLst>
          </p:cNvPr>
          <p:cNvCxnSpPr/>
          <p:nvPr/>
        </p:nvCxnSpPr>
        <p:spPr>
          <a:xfrm>
            <a:off x="9521739" y="2482834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6042A0-C975-4E55-9461-1D805EAF5415}"/>
              </a:ext>
            </a:extLst>
          </p:cNvPr>
          <p:cNvCxnSpPr/>
          <p:nvPr/>
        </p:nvCxnSpPr>
        <p:spPr>
          <a:xfrm>
            <a:off x="9521739" y="3063859"/>
            <a:ext cx="742511" cy="0"/>
          </a:xfrm>
          <a:prstGeom prst="line">
            <a:avLst/>
          </a:prstGeom>
          <a:ln w="9525">
            <a:solidFill>
              <a:schemeClr val="accent4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62F3E9B-C7E6-43EC-87B7-D383431B5912}"/>
              </a:ext>
            </a:extLst>
          </p:cNvPr>
          <p:cNvSpPr txBox="1"/>
          <p:nvPr/>
        </p:nvSpPr>
        <p:spPr>
          <a:xfrm>
            <a:off x="10502114" y="185674"/>
            <a:ext cx="16898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 err="1">
                <a:solidFill>
                  <a:schemeClr val="bg1">
                    <a:lumMod val="50000"/>
                  </a:schemeClr>
                </a:solidFill>
                <a:effectLst/>
              </a:rPr>
              <a:t>리트루기아</a:t>
            </a:r>
            <a:r>
              <a:rPr lang="ko-KR" altLang="en-US" sz="900" b="1" dirty="0">
                <a:solidFill>
                  <a:schemeClr val="bg1">
                    <a:lumMod val="50000"/>
                  </a:schemeClr>
                </a:solidFill>
                <a:effectLst/>
              </a:rPr>
              <a:t> 부채 스킬 기획서</a:t>
            </a:r>
            <a:endParaRPr lang="en-US" altLang="ko-KR" sz="900" b="1" dirty="0">
              <a:solidFill>
                <a:schemeClr val="bg1">
                  <a:lumMod val="50000"/>
                </a:schemeClr>
              </a:solidFill>
              <a:effectLst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8D046ABB-7905-4D42-8EAD-9604F6927FA9}"/>
              </a:ext>
            </a:extLst>
          </p:cNvPr>
          <p:cNvCxnSpPr>
            <a:cxnSpLocks/>
          </p:cNvCxnSpPr>
          <p:nvPr/>
        </p:nvCxnSpPr>
        <p:spPr>
          <a:xfrm flipV="1">
            <a:off x="329947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A4358F49-EDAE-465F-B333-5FA4963DC7EA}"/>
              </a:ext>
            </a:extLst>
          </p:cNvPr>
          <p:cNvCxnSpPr>
            <a:cxnSpLocks/>
          </p:cNvCxnSpPr>
          <p:nvPr/>
        </p:nvCxnSpPr>
        <p:spPr>
          <a:xfrm flipH="1">
            <a:off x="528662" y="861093"/>
            <a:ext cx="1341501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0A4CC65B-AB0A-4AA2-9BEF-10E0BED2D0C4}"/>
              </a:ext>
            </a:extLst>
          </p:cNvPr>
          <p:cNvCxnSpPr>
            <a:cxnSpLocks/>
          </p:cNvCxnSpPr>
          <p:nvPr/>
        </p:nvCxnSpPr>
        <p:spPr>
          <a:xfrm flipH="1">
            <a:off x="1671448" y="861093"/>
            <a:ext cx="198715" cy="403081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자유형: 도형 62">
            <a:extLst>
              <a:ext uri="{FF2B5EF4-FFF2-40B4-BE49-F238E27FC236}">
                <a16:creationId xmlns:a16="http://schemas.microsoft.com/office/drawing/2014/main" id="{AE461188-D4F9-46A1-B218-D74F651B0F83}"/>
              </a:ext>
            </a:extLst>
          </p:cNvPr>
          <p:cNvSpPr/>
          <p:nvPr/>
        </p:nvSpPr>
        <p:spPr>
          <a:xfrm>
            <a:off x="0" y="2163419"/>
            <a:ext cx="12183592" cy="397291"/>
          </a:xfrm>
          <a:custGeom>
            <a:avLst/>
            <a:gdLst>
              <a:gd name="connsiteX0" fmla="*/ 0 w 12189898"/>
              <a:gd name="connsiteY0" fmla="*/ 397291 h 397291"/>
              <a:gd name="connsiteX1" fmla="*/ 327923 w 12189898"/>
              <a:gd name="connsiteY1" fmla="*/ 397291 h 397291"/>
              <a:gd name="connsiteX2" fmla="*/ 529721 w 12189898"/>
              <a:gd name="connsiteY2" fmla="*/ 0 h 397291"/>
              <a:gd name="connsiteX3" fmla="*/ 1879249 w 12189898"/>
              <a:gd name="connsiteY3" fmla="*/ 0 h 397291"/>
              <a:gd name="connsiteX4" fmla="*/ 1690063 w 12189898"/>
              <a:gd name="connsiteY4" fmla="*/ 397291 h 397291"/>
              <a:gd name="connsiteX5" fmla="*/ 12189898 w 12189898"/>
              <a:gd name="connsiteY5" fmla="*/ 397291 h 397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89898" h="397291">
                <a:moveTo>
                  <a:pt x="0" y="397291"/>
                </a:moveTo>
                <a:lnTo>
                  <a:pt x="327923" y="397291"/>
                </a:lnTo>
                <a:lnTo>
                  <a:pt x="529721" y="0"/>
                </a:lnTo>
                <a:lnTo>
                  <a:pt x="1879249" y="0"/>
                </a:lnTo>
                <a:lnTo>
                  <a:pt x="1690063" y="397291"/>
                </a:lnTo>
                <a:lnTo>
                  <a:pt x="12189898" y="397291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7E6C2113-EF9C-4479-94E1-8E17A68CF62A}"/>
              </a:ext>
            </a:extLst>
          </p:cNvPr>
          <p:cNvCxnSpPr>
            <a:cxnSpLocks/>
            <a:stCxn id="71" idx="3"/>
          </p:cNvCxnSpPr>
          <p:nvPr/>
        </p:nvCxnSpPr>
        <p:spPr>
          <a:xfrm flipH="1">
            <a:off x="1" y="5486298"/>
            <a:ext cx="329946" cy="107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CE43754-4016-4CE3-A0D7-20BECFE99831}"/>
              </a:ext>
            </a:extLst>
          </p:cNvPr>
          <p:cNvCxnSpPr>
            <a:cxnSpLocks/>
            <a:endCxn id="71" idx="2"/>
          </p:cNvCxnSpPr>
          <p:nvPr/>
        </p:nvCxnSpPr>
        <p:spPr>
          <a:xfrm flipH="1">
            <a:off x="1671448" y="5486298"/>
            <a:ext cx="10520552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자유형: 도형 70">
            <a:extLst>
              <a:ext uri="{FF2B5EF4-FFF2-40B4-BE49-F238E27FC236}">
                <a16:creationId xmlns:a16="http://schemas.microsoft.com/office/drawing/2014/main" id="{96F27597-ADB4-4D0F-8A4F-CF5DD0607BF9}"/>
              </a:ext>
            </a:extLst>
          </p:cNvPr>
          <p:cNvSpPr/>
          <p:nvPr/>
        </p:nvSpPr>
        <p:spPr>
          <a:xfrm>
            <a:off x="329947" y="5083217"/>
            <a:ext cx="1540216" cy="403081"/>
          </a:xfrm>
          <a:custGeom>
            <a:avLst/>
            <a:gdLst>
              <a:gd name="connsiteX0" fmla="*/ 198715 w 1540216"/>
              <a:gd name="connsiteY0" fmla="*/ 0 h 403081"/>
              <a:gd name="connsiteX1" fmla="*/ 1540216 w 1540216"/>
              <a:gd name="connsiteY1" fmla="*/ 0 h 403081"/>
              <a:gd name="connsiteX2" fmla="*/ 1341501 w 1540216"/>
              <a:gd name="connsiteY2" fmla="*/ 403081 h 403081"/>
              <a:gd name="connsiteX3" fmla="*/ 0 w 1540216"/>
              <a:gd name="connsiteY3" fmla="*/ 403081 h 403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40216" h="403081">
                <a:moveTo>
                  <a:pt x="198715" y="0"/>
                </a:moveTo>
                <a:lnTo>
                  <a:pt x="1540216" y="0"/>
                </a:lnTo>
                <a:lnTo>
                  <a:pt x="1341501" y="403081"/>
                </a:lnTo>
                <a:lnTo>
                  <a:pt x="0" y="403081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FF896C8-5A30-4748-B041-0668F9C495EA}"/>
              </a:ext>
            </a:extLst>
          </p:cNvPr>
          <p:cNvSpPr txBox="1"/>
          <p:nvPr/>
        </p:nvSpPr>
        <p:spPr>
          <a:xfrm>
            <a:off x="670754" y="5151958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effectLst/>
              </a:rPr>
              <a:t>기획 의도</a:t>
            </a:r>
            <a:endParaRPr lang="en-US" altLang="ko-KR" sz="1100" b="1" dirty="0">
              <a:effectLst/>
            </a:endParaRPr>
          </a:p>
        </p:txBody>
      </p:sp>
      <p:sp>
        <p:nvSpPr>
          <p:cNvPr id="73" name="평행 사변형 72">
            <a:extLst>
              <a:ext uri="{FF2B5EF4-FFF2-40B4-BE49-F238E27FC236}">
                <a16:creationId xmlns:a16="http://schemas.microsoft.com/office/drawing/2014/main" id="{BA127460-E972-411A-B468-37F08FB66A7A}"/>
              </a:ext>
            </a:extLst>
          </p:cNvPr>
          <p:cNvSpPr/>
          <p:nvPr/>
        </p:nvSpPr>
        <p:spPr>
          <a:xfrm>
            <a:off x="309333" y="5447486"/>
            <a:ext cx="1364400" cy="110873"/>
          </a:xfrm>
          <a:prstGeom prst="parallelogram">
            <a:avLst>
              <a:gd name="adj" fmla="val 4974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83023264-BC48-4C5B-ADF8-2219D4B119F0}"/>
              </a:ext>
            </a:extLst>
          </p:cNvPr>
          <p:cNvGrpSpPr/>
          <p:nvPr/>
        </p:nvGrpSpPr>
        <p:grpSpPr>
          <a:xfrm>
            <a:off x="300442" y="2700216"/>
            <a:ext cx="1600200" cy="403081"/>
            <a:chOff x="4391025" y="108202"/>
            <a:chExt cx="1600200" cy="524755"/>
          </a:xfrm>
          <a:solidFill>
            <a:schemeClr val="accent4">
              <a:lumMod val="20000"/>
              <a:lumOff val="80000"/>
            </a:schemeClr>
          </a:solidFill>
        </p:grpSpPr>
        <p:sp>
          <p:nvSpPr>
            <p:cNvPr id="98" name="평행 사변형 97">
              <a:extLst>
                <a:ext uri="{FF2B5EF4-FFF2-40B4-BE49-F238E27FC236}">
                  <a16:creationId xmlns:a16="http://schemas.microsoft.com/office/drawing/2014/main" id="{DFB31536-6F8C-400A-BA71-C822C5F5B3A4}"/>
                </a:ext>
              </a:extLst>
            </p:cNvPr>
            <p:cNvSpPr/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6FA5880-5E10-4F31-A516-308DFDDABB57}"/>
                </a:ext>
              </a:extLst>
            </p:cNvPr>
            <p:cNvSpPr txBox="1"/>
            <p:nvPr/>
          </p:nvSpPr>
          <p:spPr>
            <a:xfrm>
              <a:off x="4791816" y="185674"/>
              <a:ext cx="798617" cy="34058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1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1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/>
          <p:nvPr/>
        </p:nvSpPr>
        <p:spPr>
          <a:xfrm>
            <a:off x="233052" y="963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058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058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9383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인간의 얼굴, 사람, 의류, 만화 영화이(가) 표시된 사진&#10;&#10;자동 생성된 설명">
            <a:extLst>
              <a:ext uri="{FF2B5EF4-FFF2-40B4-BE49-F238E27FC236}">
                <a16:creationId xmlns:a16="http://schemas.microsoft.com/office/drawing/2014/main" id="{3B5E2E16-F74D-4438-922B-72BA09083F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310" y="2067232"/>
            <a:ext cx="5210175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009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A2F7DEA-A6BD-7CD5-41E7-E27EC00E72AE}"/>
              </a:ext>
            </a:extLst>
          </p:cNvPr>
          <p:cNvSpPr/>
          <p:nvPr/>
        </p:nvSpPr>
        <p:spPr>
          <a:xfrm>
            <a:off x="360045" y="1958394"/>
            <a:ext cx="7266432" cy="863688"/>
          </a:xfrm>
          <a:prstGeom prst="roundRect">
            <a:avLst>
              <a:gd name="adj" fmla="val 7491"/>
            </a:avLst>
          </a:prstGeom>
          <a:noFill/>
          <a:ln w="1270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267681E7-B45E-AF02-DB4C-A39B1EB8C192}"/>
              </a:ext>
            </a:extLst>
          </p:cNvPr>
          <p:cNvSpPr/>
          <p:nvPr/>
        </p:nvSpPr>
        <p:spPr>
          <a:xfrm>
            <a:off x="1" y="994687"/>
            <a:ext cx="1702282" cy="404461"/>
          </a:xfrm>
          <a:prstGeom prst="homePlate">
            <a:avLst/>
          </a:prstGeom>
          <a:solidFill>
            <a:schemeClr val="bg1"/>
          </a:solidFill>
          <a:ln w="19050">
            <a:solidFill>
              <a:srgbClr val="0A6D9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2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DCEB1F-3189-FF51-4A8B-36E9505F3DCB}"/>
              </a:ext>
            </a:extLst>
          </p:cNvPr>
          <p:cNvGrpSpPr/>
          <p:nvPr/>
        </p:nvGrpSpPr>
        <p:grpSpPr>
          <a:xfrm>
            <a:off x="302108" y="3426233"/>
            <a:ext cx="6286680" cy="829768"/>
            <a:chOff x="302108" y="2121313"/>
            <a:chExt cx="6286680" cy="829768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5E7D55-106D-25AC-5DED-6F97D6078AD5}"/>
                </a:ext>
              </a:extLst>
            </p:cNvPr>
            <p:cNvSpPr txBox="1"/>
            <p:nvPr/>
          </p:nvSpPr>
          <p:spPr>
            <a:xfrm>
              <a:off x="302108" y="2121313"/>
              <a:ext cx="225734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A6D94"/>
                  </a:solidFill>
                  <a:latin typeface="+mn-ea"/>
                </a:rPr>
                <a:t>(2)</a:t>
              </a:r>
              <a:r>
                <a:rPr lang="ko-KR" altLang="en-US" sz="1100" b="1" dirty="0">
                  <a:solidFill>
                    <a:srgbClr val="0A6D94"/>
                  </a:solidFill>
                  <a:latin typeface="+mn-ea"/>
                </a:rPr>
                <a:t> 한국의 전통을 보여주는 무기</a:t>
              </a:r>
              <a:endParaRPr lang="en-US" altLang="ko-KR" sz="1100" b="1" dirty="0">
                <a:solidFill>
                  <a:srgbClr val="0A6D94"/>
                </a:solidFill>
                <a:latin typeface="+mn-ea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D588CC-A40E-406A-2F83-2D2B45DA01F9}"/>
                </a:ext>
              </a:extLst>
            </p:cNvPr>
            <p:cNvSpPr txBox="1"/>
            <p:nvPr/>
          </p:nvSpPr>
          <p:spPr>
            <a:xfrm>
              <a:off x="533925" y="2426835"/>
              <a:ext cx="60548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여유롭고 절제된 동작에 역동성이 일부 가미된 모션들은 선비가 춤을 추는 듯한 느낌을 선사합니다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7988262" y="1855979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A51771-1897-BC95-5867-9A0AE544D124}"/>
              </a:ext>
            </a:extLst>
          </p:cNvPr>
          <p:cNvGrpSpPr/>
          <p:nvPr/>
        </p:nvGrpSpPr>
        <p:grpSpPr>
          <a:xfrm>
            <a:off x="302108" y="5010884"/>
            <a:ext cx="6509498" cy="830281"/>
            <a:chOff x="302108" y="3040547"/>
            <a:chExt cx="6509498" cy="83028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3AF054B-A5CE-D9BA-5F12-6A3837F895A4}"/>
                </a:ext>
              </a:extLst>
            </p:cNvPr>
            <p:cNvSpPr txBox="1"/>
            <p:nvPr/>
          </p:nvSpPr>
          <p:spPr>
            <a:xfrm>
              <a:off x="302108" y="3040547"/>
              <a:ext cx="292099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 dirty="0">
                  <a:solidFill>
                    <a:srgbClr val="0A6D94"/>
                  </a:solidFill>
                  <a:latin typeface="+mn-ea"/>
                </a:rPr>
                <a:t>(3)</a:t>
              </a:r>
              <a:r>
                <a:rPr lang="ko-KR" altLang="en-US" sz="1100" b="1" dirty="0">
                  <a:solidFill>
                    <a:srgbClr val="0A6D94"/>
                  </a:solidFill>
                  <a:latin typeface="+mn-ea"/>
                </a:rPr>
                <a:t> 적을 피뢰침 삼아 번개를 방출하는 무기</a:t>
              </a:r>
              <a:endParaRPr lang="en-US" altLang="ko-KR" sz="1100" b="1" dirty="0">
                <a:solidFill>
                  <a:srgbClr val="0A6D94"/>
                </a:solidFill>
                <a:latin typeface="+mn-ea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131C1F-B915-C83E-7C33-3CA6A83D937B}"/>
                </a:ext>
              </a:extLst>
            </p:cNvPr>
            <p:cNvSpPr txBox="1"/>
            <p:nvPr/>
          </p:nvSpPr>
          <p:spPr>
            <a:xfrm>
              <a:off x="533925" y="3346582"/>
              <a:ext cx="627768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적 대상을 향해 번개가 방출되며 방출된 번개는 적 대상에게 적중 시 주변에 피해를 입히는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무작위의 대상에게 번개가 방출되므로 적이 많은 경우 </a:t>
              </a:r>
              <a:r>
                <a:rPr lang="ko-KR" altLang="en-US" sz="1000" dirty="0" err="1">
                  <a:latin typeface="+mn-ea"/>
                </a:rPr>
                <a:t>피해량이</a:t>
              </a:r>
              <a:r>
                <a:rPr lang="ko-KR" altLang="en-US" sz="1000" dirty="0">
                  <a:latin typeface="+mn-ea"/>
                </a:rPr>
                <a:t> 분산될 확률이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3644E08-1A61-F131-6FA1-BC44E1B1D6D8}"/>
              </a:ext>
            </a:extLst>
          </p:cNvPr>
          <p:cNvSpPr txBox="1"/>
          <p:nvPr/>
        </p:nvSpPr>
        <p:spPr>
          <a:xfrm>
            <a:off x="33832" y="1058417"/>
            <a:ext cx="10390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+mn-ea"/>
              </a:rPr>
              <a:t>1. </a:t>
            </a:r>
            <a:r>
              <a:rPr lang="ko-KR" altLang="en-US" sz="1200" b="1" dirty="0">
                <a:latin typeface="+mn-ea"/>
              </a:rPr>
              <a:t>기획 의도</a:t>
            </a:r>
            <a:endParaRPr lang="en-US" altLang="ko-KR" sz="1200" b="1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9656CDC-04B5-D4E1-07BF-5C8016E4E9ED}"/>
              </a:ext>
            </a:extLst>
          </p:cNvPr>
          <p:cNvGrpSpPr/>
          <p:nvPr/>
        </p:nvGrpSpPr>
        <p:grpSpPr>
          <a:xfrm>
            <a:off x="1779942" y="1074464"/>
            <a:ext cx="3299587" cy="246221"/>
            <a:chOff x="1779942" y="1074464"/>
            <a:chExt cx="3299587" cy="24622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숙련자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2653721" y="1074464"/>
              <a:ext cx="125066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한국의 전통 문화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4130230" y="1074464"/>
              <a:ext cx="94929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무작위 대상</a:t>
              </a:r>
              <a:endParaRPr lang="en-US" altLang="ko-KR" sz="1000" b="1" dirty="0">
                <a:latin typeface="+mn-ea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07A3F5F5-37B4-4206-873D-A2A3981B520A}"/>
              </a:ext>
            </a:extLst>
          </p:cNvPr>
          <p:cNvSpPr txBox="1"/>
          <p:nvPr/>
        </p:nvSpPr>
        <p:spPr>
          <a:xfrm>
            <a:off x="558667" y="2128115"/>
            <a:ext cx="6869188" cy="5242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부채는 번개를 다루는 마법 무기이지만 적에게 접근하고 적의 공격을 피해야 온전한 성능을 발휘하는 무기입니다</a:t>
            </a:r>
            <a:r>
              <a:rPr lang="en-US" altLang="ko-KR" sz="1000" dirty="0">
                <a:latin typeface="+mn-ea"/>
              </a:rPr>
              <a:t>.</a:t>
            </a:r>
            <a:endParaRPr lang="en-US" altLang="ko-KR" sz="30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Tx/>
              <a:buChar char="-"/>
            </a:pPr>
            <a:r>
              <a:rPr lang="ko-KR" altLang="en-US" sz="1000" dirty="0">
                <a:latin typeface="+mn-ea"/>
              </a:rPr>
              <a:t>하이 리스크 하이 리턴 형 무기로 게임의 전투 방식에 숙련된 유저에게 추천하는 무기입니다</a:t>
            </a:r>
            <a:r>
              <a:rPr lang="en-US" altLang="ko-KR" sz="1000" dirty="0">
                <a:latin typeface="+mn-ea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477134-64D6-C261-9F44-7BA38028767E}"/>
              </a:ext>
            </a:extLst>
          </p:cNvPr>
          <p:cNvSpPr txBox="1"/>
          <p:nvPr/>
        </p:nvSpPr>
        <p:spPr>
          <a:xfrm>
            <a:off x="514733" y="1812509"/>
            <a:ext cx="1650979" cy="290916"/>
          </a:xfrm>
          <a:prstGeom prst="roundRect">
            <a:avLst/>
          </a:prstGeom>
          <a:solidFill>
            <a:srgbClr val="0A6D94"/>
          </a:solidFill>
        </p:spPr>
        <p:txBody>
          <a:bodyPr wrap="none" lIns="108000" tIns="54000" rIns="108000" bIns="54000" rtlCol="0" anchor="ctr" anchorCtr="0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+mn-ea"/>
              </a:rPr>
              <a:t>숙련된 유저를 위한 무기</a:t>
            </a:r>
            <a:endParaRPr lang="en-US" altLang="ko-KR" sz="10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9644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42655F23-37B8-4AFA-B33E-136378ECAF83}"/>
              </a:ext>
            </a:extLst>
          </p:cNvPr>
          <p:cNvGrpSpPr>
            <a:grpSpLocks/>
          </p:cNvGrpSpPr>
          <p:nvPr/>
        </p:nvGrpSpPr>
        <p:grpSpPr>
          <a:xfrm>
            <a:off x="3506012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4" name="평행 사변형 43">
              <a:extLst>
                <a:ext uri="{FF2B5EF4-FFF2-40B4-BE49-F238E27FC236}">
                  <a16:creationId xmlns:a16="http://schemas.microsoft.com/office/drawing/2014/main" id="{CDB45949-2375-4698-8757-5E1F490E8367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4889474-D76A-48E4-9376-2EF32B706AC9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기본 모션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E51AC58-AF94-4355-BA14-C3F7835900AD}"/>
              </a:ext>
            </a:extLst>
          </p:cNvPr>
          <p:cNvGrpSpPr>
            <a:grpSpLocks/>
          </p:cNvGrpSpPr>
          <p:nvPr/>
        </p:nvGrpSpPr>
        <p:grpSpPr>
          <a:xfrm>
            <a:off x="5104149" y="181080"/>
            <a:ext cx="1600200" cy="403080"/>
            <a:chOff x="4391025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47" name="평행 사변형 46">
              <a:extLst>
                <a:ext uri="{FF2B5EF4-FFF2-40B4-BE49-F238E27FC236}">
                  <a16:creationId xmlns:a16="http://schemas.microsoft.com/office/drawing/2014/main" id="{F0DD6F98-F2BB-43FD-9F1C-1BB9287C7433}"/>
                </a:ext>
              </a:extLst>
            </p:cNvPr>
            <p:cNvSpPr>
              <a:spLocks/>
            </p:cNvSpPr>
            <p:nvPr/>
          </p:nvSpPr>
          <p:spPr>
            <a:xfrm>
              <a:off x="4391025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F80F3253-C5AC-483B-BAB6-88E57716E386}"/>
                </a:ext>
              </a:extLst>
            </p:cNvPr>
            <p:cNvSpPr txBox="1">
              <a:spLocks/>
            </p:cNvSpPr>
            <p:nvPr/>
          </p:nvSpPr>
          <p:spPr>
            <a:xfrm>
              <a:off x="4957728" y="200289"/>
              <a:ext cx="441146" cy="320546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스킬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22A3464-0356-4B1F-BC32-53F7D0FE6E8B}"/>
              </a:ext>
            </a:extLst>
          </p:cNvPr>
          <p:cNvGrpSpPr>
            <a:grpSpLocks/>
          </p:cNvGrpSpPr>
          <p:nvPr/>
        </p:nvGrpSpPr>
        <p:grpSpPr>
          <a:xfrm>
            <a:off x="1907875" y="181080"/>
            <a:ext cx="1600200" cy="403081"/>
            <a:chOff x="4397331" y="108202"/>
            <a:chExt cx="1600200" cy="524755"/>
          </a:xfrm>
          <a:solidFill>
            <a:schemeClr val="bg1">
              <a:lumMod val="95000"/>
            </a:schemeClr>
          </a:solidFill>
        </p:grpSpPr>
        <p:sp>
          <p:nvSpPr>
            <p:cNvPr id="50" name="평행 사변형 49">
              <a:extLst>
                <a:ext uri="{FF2B5EF4-FFF2-40B4-BE49-F238E27FC236}">
                  <a16:creationId xmlns:a16="http://schemas.microsoft.com/office/drawing/2014/main" id="{BFF850DA-4447-4895-914D-5EC2A72633C8}"/>
                </a:ext>
              </a:extLst>
            </p:cNvPr>
            <p:cNvSpPr>
              <a:spLocks/>
            </p:cNvSpPr>
            <p:nvPr/>
          </p:nvSpPr>
          <p:spPr>
            <a:xfrm>
              <a:off x="4397331" y="108202"/>
              <a:ext cx="1600200" cy="524755"/>
            </a:xfrm>
            <a:prstGeom prst="parallelogram">
              <a:avLst>
                <a:gd name="adj" fmla="val 4929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54BA4F5-7770-40D8-BCA2-A2564F6C78D7}"/>
                </a:ext>
              </a:extLst>
            </p:cNvPr>
            <p:cNvSpPr txBox="1">
              <a:spLocks/>
            </p:cNvSpPr>
            <p:nvPr/>
          </p:nvSpPr>
          <p:spPr>
            <a:xfrm>
              <a:off x="4791817" y="200289"/>
              <a:ext cx="742511" cy="320545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무기 소개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</p:grpSp>
      <p:sp>
        <p:nvSpPr>
          <p:cNvPr id="102" name="자유형: 도형 101">
            <a:extLst>
              <a:ext uri="{FF2B5EF4-FFF2-40B4-BE49-F238E27FC236}">
                <a16:creationId xmlns:a16="http://schemas.microsoft.com/office/drawing/2014/main" id="{AFAEEBBF-ABAF-4362-9A17-EF9D37E9BBE0}"/>
              </a:ext>
            </a:extLst>
          </p:cNvPr>
          <p:cNvSpPr>
            <a:spLocks/>
          </p:cNvSpPr>
          <p:nvPr/>
        </p:nvSpPr>
        <p:spPr>
          <a:xfrm>
            <a:off x="233052" y="185202"/>
            <a:ext cx="1674019" cy="409575"/>
          </a:xfrm>
          <a:custGeom>
            <a:avLst/>
            <a:gdLst>
              <a:gd name="connsiteX0" fmla="*/ 0 w 1674019"/>
              <a:gd name="connsiteY0" fmla="*/ 409575 h 409575"/>
              <a:gd name="connsiteX1" fmla="*/ 69056 w 1674019"/>
              <a:gd name="connsiteY1" fmla="*/ 409575 h 409575"/>
              <a:gd name="connsiteX2" fmla="*/ 271463 w 1674019"/>
              <a:gd name="connsiteY2" fmla="*/ 0 h 409575"/>
              <a:gd name="connsiteX3" fmla="*/ 1674019 w 1674019"/>
              <a:gd name="connsiteY3" fmla="*/ 0 h 409575"/>
              <a:gd name="connsiteX4" fmla="*/ 1469231 w 1674019"/>
              <a:gd name="connsiteY4" fmla="*/ 409575 h 409575"/>
              <a:gd name="connsiteX5" fmla="*/ 1543050 w 1674019"/>
              <a:gd name="connsiteY5" fmla="*/ 409575 h 40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4019" h="409575">
                <a:moveTo>
                  <a:pt x="0" y="409575"/>
                </a:moveTo>
                <a:lnTo>
                  <a:pt x="69056" y="409575"/>
                </a:lnTo>
                <a:lnTo>
                  <a:pt x="271463" y="0"/>
                </a:lnTo>
                <a:lnTo>
                  <a:pt x="1674019" y="0"/>
                </a:lnTo>
                <a:lnTo>
                  <a:pt x="1469231" y="409575"/>
                </a:lnTo>
                <a:lnTo>
                  <a:pt x="1543050" y="409575"/>
                </a:lnTo>
              </a:path>
            </a:pathLst>
          </a:cu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7E2F88F9-3C7B-48DF-A4C7-DA194F522C73}"/>
              </a:ext>
            </a:extLst>
          </p:cNvPr>
          <p:cNvCxnSpPr>
            <a:cxnSpLocks/>
            <a:stCxn id="102" idx="1"/>
          </p:cNvCxnSpPr>
          <p:nvPr/>
        </p:nvCxnSpPr>
        <p:spPr>
          <a:xfrm flipH="1">
            <a:off x="0" y="594777"/>
            <a:ext cx="302108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3ABAC88F-1F22-4AC6-94F9-607393818B8F}"/>
              </a:ext>
            </a:extLst>
          </p:cNvPr>
          <p:cNvCxnSpPr>
            <a:cxnSpLocks/>
            <a:endCxn id="102" idx="4"/>
          </p:cNvCxnSpPr>
          <p:nvPr/>
        </p:nvCxnSpPr>
        <p:spPr>
          <a:xfrm flipH="1">
            <a:off x="1702283" y="594777"/>
            <a:ext cx="10481310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2DC671-EBE6-161D-9D80-4A8AB5D7C3A6}"/>
              </a:ext>
            </a:extLst>
          </p:cNvPr>
          <p:cNvGrpSpPr/>
          <p:nvPr/>
        </p:nvGrpSpPr>
        <p:grpSpPr>
          <a:xfrm>
            <a:off x="10502114" y="78962"/>
            <a:ext cx="1689886" cy="505199"/>
            <a:chOff x="10502114" y="78962"/>
            <a:chExt cx="1689886" cy="50519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1E4C8AF-3C7D-95E4-288F-0BE7BD60B384}"/>
                </a:ext>
              </a:extLst>
            </p:cNvPr>
            <p:cNvSpPr txBox="1">
              <a:spLocks/>
            </p:cNvSpPr>
            <p:nvPr/>
          </p:nvSpPr>
          <p:spPr>
            <a:xfrm>
              <a:off x="10502114" y="353329"/>
              <a:ext cx="1689886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900" b="1" dirty="0" err="1">
                  <a:solidFill>
                    <a:schemeClr val="bg1">
                      <a:lumMod val="50000"/>
                    </a:schemeClr>
                  </a:solidFill>
                  <a:effectLst/>
                </a:rPr>
                <a:t>리트루기아</a:t>
              </a:r>
              <a:r>
                <a:rPr lang="ko-KR" altLang="en-US" sz="900" b="1" dirty="0">
                  <a:solidFill>
                    <a:schemeClr val="bg1">
                      <a:lumMod val="50000"/>
                    </a:schemeClr>
                  </a:solidFill>
                  <a:effectLst/>
                </a:rPr>
                <a:t> 부채 스킬 기획서</a:t>
              </a:r>
              <a:endParaRPr lang="en-US" altLang="ko-KR" sz="900" b="1" dirty="0">
                <a:solidFill>
                  <a:schemeClr val="bg1">
                    <a:lumMod val="50000"/>
                  </a:schemeClr>
                </a:solidFill>
                <a:effectLst/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6554ECE8-DBAA-0C88-9E14-73F4746D825D}"/>
                </a:ext>
              </a:extLst>
            </p:cNvPr>
            <p:cNvGrpSpPr>
              <a:grpSpLocks/>
            </p:cNvGrpSpPr>
            <p:nvPr/>
          </p:nvGrpSpPr>
          <p:grpSpPr>
            <a:xfrm>
              <a:off x="11805028" y="78962"/>
              <a:ext cx="307840" cy="263869"/>
              <a:chOff x="1302299" y="2529509"/>
              <a:chExt cx="800080" cy="685799"/>
            </a:xfrm>
            <a:solidFill>
              <a:schemeClr val="accent4">
                <a:lumMod val="50000"/>
              </a:schemeClr>
            </a:solidFill>
          </p:grpSpPr>
          <p:sp>
            <p:nvSpPr>
              <p:cNvPr id="4" name="자유형: 도형 3">
                <a:extLst>
                  <a:ext uri="{FF2B5EF4-FFF2-40B4-BE49-F238E27FC236}">
                    <a16:creationId xmlns:a16="http://schemas.microsoft.com/office/drawing/2014/main" id="{977C45A4-3617-F15D-3203-2562F51B65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302299" y="2529509"/>
                <a:ext cx="800080" cy="417509"/>
              </a:xfrm>
              <a:custGeom>
                <a:avLst/>
                <a:gdLst>
                  <a:gd name="connsiteX0" fmla="*/ 400031 w 800080"/>
                  <a:gd name="connsiteY0" fmla="*/ 78581 h 417509"/>
                  <a:gd name="connsiteX1" fmla="*/ 400050 w 800080"/>
                  <a:gd name="connsiteY1" fmla="*/ 78581 h 417509"/>
                  <a:gd name="connsiteX2" fmla="*/ 756837 w 800080"/>
                  <a:gd name="connsiteY2" fmla="*/ 417509 h 417509"/>
                  <a:gd name="connsiteX3" fmla="*/ 800081 w 800080"/>
                  <a:gd name="connsiteY3" fmla="*/ 380552 h 417509"/>
                  <a:gd name="connsiteX4" fmla="*/ 400050 w 800080"/>
                  <a:gd name="connsiteY4" fmla="*/ 0 h 417509"/>
                  <a:gd name="connsiteX5" fmla="*/ 400031 w 800080"/>
                  <a:gd name="connsiteY5" fmla="*/ 0 h 417509"/>
                  <a:gd name="connsiteX6" fmla="*/ 0 w 800080"/>
                  <a:gd name="connsiteY6" fmla="*/ 380552 h 417509"/>
                  <a:gd name="connsiteX7" fmla="*/ 43244 w 800080"/>
                  <a:gd name="connsiteY7" fmla="*/ 417509 h 417509"/>
                  <a:gd name="connsiteX8" fmla="*/ 400031 w 800080"/>
                  <a:gd name="connsiteY8" fmla="*/ 78581 h 4175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0080" h="417509">
                    <a:moveTo>
                      <a:pt x="400031" y="78581"/>
                    </a:moveTo>
                    <a:lnTo>
                      <a:pt x="400050" y="78581"/>
                    </a:lnTo>
                    <a:lnTo>
                      <a:pt x="756837" y="417509"/>
                    </a:lnTo>
                    <a:lnTo>
                      <a:pt x="800081" y="380552"/>
                    </a:lnTo>
                    <a:lnTo>
                      <a:pt x="400050" y="0"/>
                    </a:lnTo>
                    <a:lnTo>
                      <a:pt x="400031" y="0"/>
                    </a:lnTo>
                    <a:lnTo>
                      <a:pt x="0" y="380552"/>
                    </a:lnTo>
                    <a:lnTo>
                      <a:pt x="43244" y="417509"/>
                    </a:lnTo>
                    <a:lnTo>
                      <a:pt x="400031" y="78581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5" name="자유형: 도형 4">
                <a:extLst>
                  <a:ext uri="{FF2B5EF4-FFF2-40B4-BE49-F238E27FC236}">
                    <a16:creationId xmlns:a16="http://schemas.microsoft.com/office/drawing/2014/main" id="{12ED3F9A-D0A4-00B4-0EB5-66A71FB495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416580" y="2660630"/>
                <a:ext cx="571499" cy="554678"/>
              </a:xfrm>
              <a:custGeom>
                <a:avLst/>
                <a:gdLst>
                  <a:gd name="connsiteX0" fmla="*/ 0 w 571499"/>
                  <a:gd name="connsiteY0" fmla="*/ 271453 h 554678"/>
                  <a:gd name="connsiteX1" fmla="*/ 0 w 571499"/>
                  <a:gd name="connsiteY1" fmla="*/ 554679 h 554678"/>
                  <a:gd name="connsiteX2" fmla="*/ 228600 w 571499"/>
                  <a:gd name="connsiteY2" fmla="*/ 554679 h 554678"/>
                  <a:gd name="connsiteX3" fmla="*/ 228600 w 571499"/>
                  <a:gd name="connsiteY3" fmla="*/ 316554 h 554678"/>
                  <a:gd name="connsiteX4" fmla="*/ 342900 w 571499"/>
                  <a:gd name="connsiteY4" fmla="*/ 316554 h 554678"/>
                  <a:gd name="connsiteX5" fmla="*/ 342900 w 571499"/>
                  <a:gd name="connsiteY5" fmla="*/ 554679 h 554678"/>
                  <a:gd name="connsiteX6" fmla="*/ 571500 w 571499"/>
                  <a:gd name="connsiteY6" fmla="*/ 554679 h 554678"/>
                  <a:gd name="connsiteX7" fmla="*/ 571500 w 571499"/>
                  <a:gd name="connsiteY7" fmla="*/ 271443 h 554678"/>
                  <a:gd name="connsiteX8" fmla="*/ 285760 w 571499"/>
                  <a:gd name="connsiteY8" fmla="*/ 0 h 554678"/>
                  <a:gd name="connsiteX9" fmla="*/ 0 w 571499"/>
                  <a:gd name="connsiteY9" fmla="*/ 271453 h 5546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71499" h="554678">
                    <a:moveTo>
                      <a:pt x="0" y="271453"/>
                    </a:moveTo>
                    <a:lnTo>
                      <a:pt x="0" y="554679"/>
                    </a:lnTo>
                    <a:lnTo>
                      <a:pt x="228600" y="554679"/>
                    </a:lnTo>
                    <a:lnTo>
                      <a:pt x="228600" y="316554"/>
                    </a:lnTo>
                    <a:lnTo>
                      <a:pt x="342900" y="316554"/>
                    </a:lnTo>
                    <a:lnTo>
                      <a:pt x="342900" y="554679"/>
                    </a:lnTo>
                    <a:lnTo>
                      <a:pt x="571500" y="554679"/>
                    </a:lnTo>
                    <a:lnTo>
                      <a:pt x="571500" y="271443"/>
                    </a:lnTo>
                    <a:lnTo>
                      <a:pt x="285760" y="0"/>
                    </a:lnTo>
                    <a:lnTo>
                      <a:pt x="0" y="271453"/>
                    </a:ln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sp>
        <p:nvSpPr>
          <p:cNvPr id="7" name="직사각형 6">
            <a:hlinkClick r:id="rId3" action="ppaction://hlinksldjump"/>
            <a:extLst>
              <a:ext uri="{FF2B5EF4-FFF2-40B4-BE49-F238E27FC236}">
                <a16:creationId xmlns:a16="http://schemas.microsoft.com/office/drawing/2014/main" id="{E117750A-46BB-1F41-D7CE-EFF04B39B91C}"/>
              </a:ext>
            </a:extLst>
          </p:cNvPr>
          <p:cNvSpPr/>
          <p:nvPr/>
        </p:nvSpPr>
        <p:spPr>
          <a:xfrm>
            <a:off x="10614103" y="66088"/>
            <a:ext cx="1495199" cy="462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16E8E44-0529-A824-B435-FBF1B4D9B11C}"/>
              </a:ext>
            </a:extLst>
          </p:cNvPr>
          <p:cNvSpPr txBox="1">
            <a:spLocks/>
          </p:cNvSpPr>
          <p:nvPr/>
        </p:nvSpPr>
        <p:spPr>
          <a:xfrm>
            <a:off x="836937" y="251815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b="1" dirty="0">
                <a:effectLst/>
              </a:rPr>
              <a:t>개요</a:t>
            </a:r>
            <a:endParaRPr lang="en-US" altLang="ko-KR" sz="1400" b="1" dirty="0">
              <a:effectLst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29B33C95-6C22-3B15-487C-2515D68D699E}"/>
              </a:ext>
            </a:extLst>
          </p:cNvPr>
          <p:cNvGrpSpPr/>
          <p:nvPr/>
        </p:nvGrpSpPr>
        <p:grpSpPr>
          <a:xfrm>
            <a:off x="8452742" y="2103425"/>
            <a:ext cx="3223077" cy="3603114"/>
            <a:chOff x="7988262" y="1669516"/>
            <a:chExt cx="3223077" cy="3603114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D570AFDC-DC5E-D19F-6AF2-37DF291863C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9549"/>
            <a:stretch/>
          </p:blipFill>
          <p:spPr bwMode="auto">
            <a:xfrm>
              <a:off x="7988262" y="1669516"/>
              <a:ext cx="3223077" cy="3299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87E05DE1-D870-A05E-8D18-9655BAB8D296}"/>
                </a:ext>
              </a:extLst>
            </p:cNvPr>
            <p:cNvGrpSpPr/>
            <p:nvPr/>
          </p:nvGrpSpPr>
          <p:grpSpPr>
            <a:xfrm>
              <a:off x="8900824" y="5057186"/>
              <a:ext cx="1246431" cy="215444"/>
              <a:chOff x="8851128" y="3127986"/>
              <a:chExt cx="1246431" cy="215444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1A3018B7-EC58-2FD6-B2A4-D9966D330AC4}"/>
                  </a:ext>
                </a:extLst>
              </p:cNvPr>
              <p:cNvSpPr/>
              <p:nvPr/>
            </p:nvSpPr>
            <p:spPr>
              <a:xfrm>
                <a:off x="8851128" y="3190057"/>
                <a:ext cx="105910" cy="91302"/>
              </a:xfrm>
              <a:prstGeom prst="triangle">
                <a:avLst/>
              </a:prstGeom>
              <a:solidFill>
                <a:srgbClr val="F2F2F2"/>
              </a:solidFill>
              <a:ln>
                <a:solidFill>
                  <a:srgbClr val="0A6D9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CC1DA8-FE06-CF15-32F0-CB5FCADBE60A}"/>
                  </a:ext>
                </a:extLst>
              </p:cNvPr>
              <p:cNvSpPr txBox="1"/>
              <p:nvPr/>
            </p:nvSpPr>
            <p:spPr>
              <a:xfrm>
                <a:off x="8960709" y="3127986"/>
                <a:ext cx="1136850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 b="1" dirty="0">
                    <a:latin typeface="+mn-ea"/>
                  </a:rPr>
                  <a:t>‘</a:t>
                </a:r>
                <a:r>
                  <a:rPr lang="ko-KR" altLang="en-US" sz="800" b="1" dirty="0" err="1">
                    <a:latin typeface="+mn-ea"/>
                  </a:rPr>
                  <a:t>한량무</a:t>
                </a:r>
                <a:r>
                  <a:rPr lang="en-US" altLang="ko-KR" sz="800" b="1" dirty="0">
                    <a:latin typeface="+mn-ea"/>
                  </a:rPr>
                  <a:t>’ </a:t>
                </a:r>
                <a:r>
                  <a:rPr lang="ko-KR" altLang="en-US" sz="800" b="1" dirty="0">
                    <a:latin typeface="+mn-ea"/>
                  </a:rPr>
                  <a:t>예시 이미지</a:t>
                </a:r>
                <a:endParaRPr lang="en-US" altLang="ko-KR" sz="800" b="1" dirty="0">
                  <a:latin typeface="+mn-ea"/>
                </a:endParaRP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61116B5-9529-20E0-5ADE-BD0F3B19F761}"/>
              </a:ext>
            </a:extLst>
          </p:cNvPr>
          <p:cNvGrpSpPr/>
          <p:nvPr/>
        </p:nvGrpSpPr>
        <p:grpSpPr>
          <a:xfrm>
            <a:off x="1" y="994687"/>
            <a:ext cx="1302025" cy="404461"/>
            <a:chOff x="1" y="994687"/>
            <a:chExt cx="1302025" cy="404461"/>
          </a:xfrm>
        </p:grpSpPr>
        <p:sp>
          <p:nvSpPr>
            <p:cNvPr id="20" name="화살표: 오각형 19">
              <a:extLst>
                <a:ext uri="{FF2B5EF4-FFF2-40B4-BE49-F238E27FC236}">
                  <a16:creationId xmlns:a16="http://schemas.microsoft.com/office/drawing/2014/main" id="{267681E7-B45E-AF02-DB4C-A39B1EB8C192}"/>
                </a:ext>
              </a:extLst>
            </p:cNvPr>
            <p:cNvSpPr/>
            <p:nvPr/>
          </p:nvSpPr>
          <p:spPr>
            <a:xfrm>
              <a:off x="1" y="994687"/>
              <a:ext cx="1302025" cy="404461"/>
            </a:xfrm>
            <a:prstGeom prst="homePlate">
              <a:avLst/>
            </a:prstGeom>
            <a:solidFill>
              <a:schemeClr val="bg1"/>
            </a:solidFill>
            <a:ln w="19050">
              <a:solidFill>
                <a:srgbClr val="0A6D94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3644E08-1A61-F131-6FA1-BC44E1B1D6D8}"/>
                </a:ext>
              </a:extLst>
            </p:cNvPr>
            <p:cNvSpPr txBox="1"/>
            <p:nvPr/>
          </p:nvSpPr>
          <p:spPr>
            <a:xfrm>
              <a:off x="33832" y="1058417"/>
              <a:ext cx="10390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b="1" dirty="0">
                  <a:latin typeface="+mn-ea"/>
                </a:rPr>
                <a:t>1. </a:t>
              </a:r>
              <a:r>
                <a:rPr lang="ko-KR" altLang="en-US" sz="1200" b="1" dirty="0">
                  <a:latin typeface="+mn-ea"/>
                </a:rPr>
                <a:t>기획 의도</a:t>
              </a:r>
              <a:endParaRPr lang="en-US" altLang="ko-KR" sz="1200" b="1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95F0CA4-AE4C-C746-B501-4813A8CB1F8B}"/>
              </a:ext>
            </a:extLst>
          </p:cNvPr>
          <p:cNvGrpSpPr/>
          <p:nvPr/>
        </p:nvGrpSpPr>
        <p:grpSpPr>
          <a:xfrm>
            <a:off x="1472906" y="1073805"/>
            <a:ext cx="3890910" cy="246880"/>
            <a:chOff x="1779942" y="1073805"/>
            <a:chExt cx="3890910" cy="246880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FAB7453-86FD-45BA-7C99-202710156B05}"/>
                </a:ext>
              </a:extLst>
            </p:cNvPr>
            <p:cNvSpPr txBox="1"/>
            <p:nvPr/>
          </p:nvSpPr>
          <p:spPr>
            <a:xfrm>
              <a:off x="1779942" y="1074464"/>
              <a:ext cx="7761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숙련자용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C22FA6-9BD7-6A9D-4AAC-10D86B3E1977}"/>
                </a:ext>
              </a:extLst>
            </p:cNvPr>
            <p:cNvSpPr txBox="1"/>
            <p:nvPr/>
          </p:nvSpPr>
          <p:spPr>
            <a:xfrm>
              <a:off x="5022918" y="1074464"/>
              <a:ext cx="64793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 err="1">
                  <a:latin typeface="+mn-ea"/>
                </a:rPr>
                <a:t>한량무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A207A59-AA7A-2257-E980-C4C01843E93F}"/>
                </a:ext>
              </a:extLst>
            </p:cNvPr>
            <p:cNvSpPr txBox="1"/>
            <p:nvPr/>
          </p:nvSpPr>
          <p:spPr>
            <a:xfrm>
              <a:off x="2831011" y="1074464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번개 유도</a:t>
              </a:r>
              <a:endParaRPr lang="en-US" altLang="ko-KR" sz="1000" b="1" dirty="0">
                <a:latin typeface="+mn-ea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789776-499A-6F7A-0293-D71CF000CF2A}"/>
                </a:ext>
              </a:extLst>
            </p:cNvPr>
            <p:cNvSpPr txBox="1"/>
            <p:nvPr/>
          </p:nvSpPr>
          <p:spPr>
            <a:xfrm>
              <a:off x="3926964" y="1073805"/>
              <a:ext cx="82105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b="1" dirty="0">
                  <a:latin typeface="+mn-ea"/>
                </a:rPr>
                <a:t>#</a:t>
              </a:r>
              <a:r>
                <a:rPr lang="ko-KR" altLang="en-US" sz="1000" b="1" dirty="0">
                  <a:latin typeface="+mn-ea"/>
                </a:rPr>
                <a:t>방어 무시</a:t>
              </a:r>
              <a:endParaRPr lang="en-US" altLang="ko-KR" sz="1000" b="1" dirty="0">
                <a:latin typeface="+mn-ea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738A91D3-778D-603D-51B9-2DADB22BB418}"/>
              </a:ext>
            </a:extLst>
          </p:cNvPr>
          <p:cNvGrpSpPr/>
          <p:nvPr/>
        </p:nvGrpSpPr>
        <p:grpSpPr>
          <a:xfrm>
            <a:off x="636826" y="1674967"/>
            <a:ext cx="7266432" cy="1009573"/>
            <a:chOff x="360045" y="1812509"/>
            <a:chExt cx="7266432" cy="1009573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FA2F7DEA-A6BD-7CD5-41E7-E27EC00E72AE}"/>
                </a:ext>
              </a:extLst>
            </p:cNvPr>
            <p:cNvSpPr/>
            <p:nvPr/>
          </p:nvSpPr>
          <p:spPr>
            <a:xfrm>
              <a:off x="360045" y="1958394"/>
              <a:ext cx="7266432" cy="863688"/>
            </a:xfrm>
            <a:prstGeom prst="roundRect">
              <a:avLst>
                <a:gd name="adj" fmla="val 7491"/>
              </a:avLst>
            </a:prstGeom>
            <a:solidFill>
              <a:schemeClr val="bg1"/>
            </a:solidFill>
            <a:ln w="12700">
              <a:solidFill>
                <a:srgbClr val="0A6D94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7A3F5F5-37B4-4206-873D-A2A3981B520A}"/>
                </a:ext>
              </a:extLst>
            </p:cNvPr>
            <p:cNvSpPr txBox="1"/>
            <p:nvPr/>
          </p:nvSpPr>
          <p:spPr>
            <a:xfrm>
              <a:off x="558667" y="2128115"/>
              <a:ext cx="5237331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는 번개를 다루는 마법 무기이며</a:t>
              </a:r>
              <a:r>
                <a:rPr lang="en-US" altLang="ko-KR" sz="1000" dirty="0">
                  <a:latin typeface="+mn-ea"/>
                </a:rPr>
                <a:t>, </a:t>
              </a:r>
              <a:r>
                <a:rPr lang="ko-KR" altLang="en-US" sz="1000" dirty="0">
                  <a:latin typeface="+mn-ea"/>
                </a:rPr>
                <a:t>적에게 근접해 피해를 극대화하는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숙련도에 따른 성장 체감이 확실한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477134-64D6-C261-9F44-7BA38028767E}"/>
                </a:ext>
              </a:extLst>
            </p:cNvPr>
            <p:cNvSpPr txBox="1"/>
            <p:nvPr/>
          </p:nvSpPr>
          <p:spPr>
            <a:xfrm>
              <a:off x="514733" y="1812509"/>
              <a:ext cx="16509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숙련된 유저를 위한 무기</a:t>
              </a:r>
              <a:endParaRPr lang="en-US" altLang="ko-KR" sz="1000" b="1" dirty="0">
                <a:solidFill>
                  <a:schemeClr val="bg1"/>
                </a:solidFill>
                <a:latin typeface="+mn-ea"/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D52C1A6-7D63-0C4A-0E94-092DFFD13188}"/>
              </a:ext>
            </a:extLst>
          </p:cNvPr>
          <p:cNvGrpSpPr/>
          <p:nvPr/>
        </p:nvGrpSpPr>
        <p:grpSpPr>
          <a:xfrm>
            <a:off x="636826" y="5463714"/>
            <a:ext cx="7266432" cy="1009573"/>
            <a:chOff x="360045" y="3501143"/>
            <a:chExt cx="7266432" cy="1009573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4556DDE0-109E-D2D8-A4A2-550133756625}"/>
                </a:ext>
              </a:extLst>
            </p:cNvPr>
            <p:cNvSpPr/>
            <p:nvPr/>
          </p:nvSpPr>
          <p:spPr>
            <a:xfrm>
              <a:off x="360045" y="3647028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22B4EC9-D56D-1F5D-76D1-085CC9090D64}"/>
                </a:ext>
              </a:extLst>
            </p:cNvPr>
            <p:cNvSpPr txBox="1"/>
            <p:nvPr/>
          </p:nvSpPr>
          <p:spPr>
            <a:xfrm>
              <a:off x="558667" y="3816749"/>
              <a:ext cx="4868640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선비가 부채를 들고 추는 전통 춤인 </a:t>
              </a: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 err="1">
                  <a:latin typeface="+mn-ea"/>
                </a:rPr>
                <a:t>한량무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에서 영감을 받아 만든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00" dirty="0">
                  <a:latin typeface="+mn-ea"/>
                </a:rPr>
                <a:t>‘</a:t>
              </a:r>
              <a:r>
                <a:rPr lang="ko-KR" altLang="en-US" sz="1000" dirty="0">
                  <a:latin typeface="+mn-ea"/>
                </a:rPr>
                <a:t>부채</a:t>
              </a:r>
              <a:r>
                <a:rPr lang="en-US" altLang="ko-KR" sz="1000" dirty="0">
                  <a:latin typeface="+mn-ea"/>
                </a:rPr>
                <a:t>’</a:t>
              </a:r>
              <a:r>
                <a:rPr lang="ko-KR" altLang="en-US" sz="1000" dirty="0">
                  <a:latin typeface="+mn-ea"/>
                </a:rPr>
                <a:t>의</a:t>
              </a:r>
              <a:r>
                <a:rPr lang="en-US" altLang="ko-KR" sz="1000" dirty="0">
                  <a:latin typeface="+mn-ea"/>
                </a:rPr>
                <a:t> </a:t>
              </a:r>
              <a:r>
                <a:rPr lang="ko-KR" altLang="en-US" sz="1000" dirty="0">
                  <a:latin typeface="+mn-ea"/>
                </a:rPr>
                <a:t>스킬 모션은 조선시대 선비의 여유롭고 절제된 동작을 보여줍니다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E88693F4-2E6A-B1B5-4102-560C6BB01D62}"/>
                </a:ext>
              </a:extLst>
            </p:cNvPr>
            <p:cNvSpPr txBox="1"/>
            <p:nvPr/>
          </p:nvSpPr>
          <p:spPr>
            <a:xfrm>
              <a:off x="517936" y="3501143"/>
              <a:ext cx="190994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한국의 전통을 보여주는 무기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E59E0D-4BB5-BFEA-2F27-27BBFAA34E1D}"/>
              </a:ext>
            </a:extLst>
          </p:cNvPr>
          <p:cNvGrpSpPr/>
          <p:nvPr/>
        </p:nvGrpSpPr>
        <p:grpSpPr>
          <a:xfrm>
            <a:off x="636826" y="2938167"/>
            <a:ext cx="7266432" cy="1009146"/>
            <a:chOff x="360045" y="5160262"/>
            <a:chExt cx="7266432" cy="1009146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1F798C6B-531B-9C94-47C3-52B3A23F1A3F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E279B37-3A4C-2089-8080-0F1E0F7C6DFB}"/>
                </a:ext>
              </a:extLst>
            </p:cNvPr>
            <p:cNvSpPr txBox="1"/>
            <p:nvPr/>
          </p:nvSpPr>
          <p:spPr>
            <a:xfrm>
              <a:off x="558667" y="5475441"/>
              <a:ext cx="5022529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부채에 번개를 모아서 방출합니다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 err="1">
                  <a:latin typeface="+mn-ea"/>
                </a:rPr>
                <a:t>천뢰침은</a:t>
              </a:r>
              <a:r>
                <a:rPr lang="ko-KR" altLang="en-US" sz="1000" dirty="0">
                  <a:latin typeface="+mn-ea"/>
                </a:rPr>
                <a:t> 여러 갈래로 방출된 번개를 한 갈래로 유도하여 피해를 집중시킵니다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4F8029A-0A79-D29E-0C3F-7E7BB868FE63}"/>
                </a:ext>
              </a:extLst>
            </p:cNvPr>
            <p:cNvSpPr txBox="1"/>
            <p:nvPr/>
          </p:nvSpPr>
          <p:spPr>
            <a:xfrm>
              <a:off x="514733" y="5160262"/>
              <a:ext cx="1476179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번개를 유도하는 무기</a:t>
              </a: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1C6C133-0361-65F1-F9F4-A799625B363C}"/>
              </a:ext>
            </a:extLst>
          </p:cNvPr>
          <p:cNvGrpSpPr/>
          <p:nvPr/>
        </p:nvGrpSpPr>
        <p:grpSpPr>
          <a:xfrm>
            <a:off x="636826" y="4200940"/>
            <a:ext cx="7266432" cy="1009146"/>
            <a:chOff x="360045" y="5160262"/>
            <a:chExt cx="7266432" cy="1009146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F337BAA3-B820-4155-B828-505E34C7FA30}"/>
                </a:ext>
              </a:extLst>
            </p:cNvPr>
            <p:cNvSpPr/>
            <p:nvPr/>
          </p:nvSpPr>
          <p:spPr>
            <a:xfrm>
              <a:off x="360045" y="5305720"/>
              <a:ext cx="7266432" cy="863688"/>
            </a:xfrm>
            <a:prstGeom prst="roundRect">
              <a:avLst>
                <a:gd name="adj" fmla="val 7491"/>
              </a:avLst>
            </a:prstGeom>
            <a:noFill/>
            <a:ln w="12700">
              <a:solidFill>
                <a:srgbClr val="0A6D9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6F3EBC6-B160-4BAD-66CE-4295E2FB8B56}"/>
                </a:ext>
              </a:extLst>
            </p:cNvPr>
            <p:cNvSpPr txBox="1"/>
            <p:nvPr/>
          </p:nvSpPr>
          <p:spPr>
            <a:xfrm>
              <a:off x="558667" y="5475441"/>
              <a:ext cx="4079963" cy="524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방어력을 일부 무시하는 효과를 가지고 있습니다</a:t>
              </a:r>
              <a:r>
                <a:rPr lang="en-US" altLang="ko-KR" sz="1000" dirty="0">
                  <a:latin typeface="+mn-ea"/>
                </a:rPr>
                <a:t>.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ko-KR" altLang="en-US" sz="1000" dirty="0">
                  <a:latin typeface="+mn-ea"/>
                </a:rPr>
                <a:t>방어력이 높은 적을 상대할 때 높은 효율을 발휘하는 무기입니다</a:t>
              </a:r>
              <a:r>
                <a:rPr lang="en-US" altLang="ko-KR" sz="1000" dirty="0">
                  <a:latin typeface="+mn-ea"/>
                </a:rPr>
                <a:t>.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DC695-0706-1008-CFB9-27404EBEF3E7}"/>
                </a:ext>
              </a:extLst>
            </p:cNvPr>
            <p:cNvSpPr txBox="1"/>
            <p:nvPr/>
          </p:nvSpPr>
          <p:spPr>
            <a:xfrm>
              <a:off x="514733" y="5160262"/>
              <a:ext cx="1605660" cy="290916"/>
            </a:xfrm>
            <a:prstGeom prst="roundRect">
              <a:avLst/>
            </a:prstGeom>
            <a:solidFill>
              <a:srgbClr val="0A6D94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108000" tIns="54000" rIns="108000" bIns="54000" rtlCol="0" anchor="ctr" anchorCtr="0">
              <a:spAutoFit/>
            </a:bodyPr>
            <a:lstStyle/>
            <a:p>
              <a:pPr algn="ctr"/>
              <a:r>
                <a:rPr lang="ko-KR" altLang="en-US" sz="1000" b="1">
                  <a:solidFill>
                    <a:schemeClr val="bg1"/>
                  </a:solidFill>
                  <a:latin typeface="+mn-ea"/>
                </a:rPr>
                <a:t>방어력을 </a:t>
              </a:r>
              <a:r>
                <a:rPr lang="ko-KR" altLang="en-US" sz="1000" b="1" dirty="0">
                  <a:solidFill>
                    <a:schemeClr val="bg1"/>
                  </a:solidFill>
                  <a:latin typeface="+mn-ea"/>
                </a:rPr>
                <a:t>무시하는 무기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1511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</TotalTime>
  <Words>448</Words>
  <Application>Microsoft Office PowerPoint</Application>
  <PresentationFormat>와이드스크린</PresentationFormat>
  <Paragraphs>124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페이퍼로지 9 Black</vt:lpstr>
      <vt:lpstr>Arial</vt:lpstr>
      <vt:lpstr>맑은 고딕</vt:lpstr>
      <vt:lpstr>페이퍼로지 5 Medium</vt:lpstr>
      <vt:lpstr>페이퍼로지 6 SemiBold</vt:lpstr>
      <vt:lpstr>페이퍼로지 7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홍진선(2017184037)</dc:creator>
  <cp:lastModifiedBy>홍진선(2017184037)</cp:lastModifiedBy>
  <cp:revision>15</cp:revision>
  <dcterms:created xsi:type="dcterms:W3CDTF">2024-09-03T06:29:58Z</dcterms:created>
  <dcterms:modified xsi:type="dcterms:W3CDTF">2024-11-05T10:05:39Z</dcterms:modified>
</cp:coreProperties>
</file>