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227"/>
    <a:srgbClr val="D4C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3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0BF77-366A-45AA-8526-1F6902086AAF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25D69-F23B-4A6E-9946-0F15E9B7D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1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25D69-F23B-4A6E-9946-0F15E9B7D4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4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05131-4CC1-D39E-6F86-6BBE199FF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4FB379-8D99-E173-032C-3349D445B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AD263-BF9E-82F2-D337-C817F6F1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71C5A-BF5D-C5C2-CE18-7558840F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E15FC-D3DF-467D-272D-FBF1E393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8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CA3A2-9802-CE7F-E90A-DE906AA2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1623D8-DB76-0D2C-C021-4D116DDD2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224AF-F3A6-4488-CFE3-084404F4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61319-7DE9-B40F-C230-46FCDF30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CD856-521E-67A8-5ED2-98CCF5C8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5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36185E-2FE3-A35F-CE1D-560B95B39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C5564D-2B5E-8B3E-2C48-3257FF35B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15751-C12F-6D0B-047B-5560D102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2D1C5-ADD9-A411-EF60-F1149F11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97F7B-AFF2-33B3-3C61-403A561F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66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212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875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402-9862-D25E-74B8-5CD144F4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CEE00-36A2-143E-5333-3DE85EC92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1EFED-8486-BC2C-8FA4-47D7F5D6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5BD43-28BD-B9F2-2026-1EEB4BFB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F3F6D-BEF1-1EBD-173F-F756965D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3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56A1B-7E30-3DFC-0EDA-1B642349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BE62B-D676-A6F6-55AD-725961CF6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052FD-8ACE-C476-C1A5-5BB66E9CF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74D74B-5B1C-E172-5B64-E4371476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9B47D-D522-52AE-3916-1A5A7CA4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5794BE-189B-F7E2-0A83-B62E26C8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9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9F57C-5706-BF3F-7FE3-2577E069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90C442-81D2-C43C-FA20-8213C1D51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0498D2-DED5-621B-3A0F-FEE63FC0F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949243-853D-36F7-AE22-B7BBFB8B5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D3FBD-6BA6-3DA2-1DFB-DCD0813DF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D722B9-2392-6FF0-05EE-3882BCAA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2C6C3-FF09-CD80-CB9A-12E1A5D5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FEB18D-F04E-FB6A-0DCF-D1D0BF17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89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14C83-8A47-B3A4-DB53-D1F2583B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193A08-9AA6-7EA3-295B-229C6965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5C181A-7E12-987C-0BBB-0C18D22B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6042E8-E7D7-259D-82D5-A8013B51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75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BA9CEB-B263-1050-556F-E382B391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B93271-F6F4-292D-F6C0-894C7126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D1FA5-7467-2E24-F0C3-7B7ECBB5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6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6CE2C-E4E4-343C-0A24-0EE4A1FE6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428FB-74B9-C806-13CB-73E1E1325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6893BD-3E51-3342-82D4-7739AB465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782C59-8A97-4F3A-1EB6-2FA52982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0A0C42-8989-B5DB-A234-E54AC1D6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95F651-961A-96C0-A855-05A44AC4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20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589A9-E79A-CE45-E6EC-B4743383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F66F50-8249-3D6D-C48F-0D99BE492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47822-1A0C-575F-E2FE-9CD09D2DA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7EB0E4-3636-CF1A-72A0-6B105A2C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E2F72-290F-CD66-C836-78A660D4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F95C3F-2D22-036B-F3C5-997CF27C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3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0BF17A-B319-5FB8-696C-E321A6D1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6D6A8A-B1D6-07E1-6415-307D17209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B6D1D-8B09-6391-B6FE-A8AA63F11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3EC951-20CE-4241-887B-24665EAD51A9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B10D3-C3BA-9016-0283-4F20BDB91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298B6-73E4-078E-54A7-E1F55D801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3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2B60E329-418E-E407-66E6-94480D43E14A}"/>
              </a:ext>
            </a:extLst>
          </p:cNvPr>
          <p:cNvSpPr txBox="1"/>
          <p:nvPr/>
        </p:nvSpPr>
        <p:spPr>
          <a:xfrm>
            <a:off x="2933049" y="790101"/>
            <a:ext cx="6568440" cy="475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latinLnBrk="1">
              <a:lnSpc>
                <a:spcPct val="150000"/>
              </a:lnSpc>
              <a:tabLst>
                <a:tab pos="457200" algn="l"/>
              </a:tabLst>
            </a:pPr>
            <a:r>
              <a:rPr lang="ko-KR" sz="1000" b="1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새로운 컨셉의 뿌리 클래스 출시로 클래스의 다양성 증가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로스트아크의 직업군이 전사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격투가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헌터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마법사 등 전통적인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RPG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직업군을 기반으로 확장되었다면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현자’는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연금술과 점성술을 활용하는 새로운 개념의 뿌리 클래스로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클래스와 차별화된 방향성을 가진다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현자’라는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새로운 뿌리 클래스는 지식과 연구를 기반으로 전투를 수행하는 독자적인 테마를 가지며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향후 추가될 서브 클래스에서도 독창적인 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기믹을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활용한 다양한 전투 스타일이 등장할 수 있는 기반이 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마법사 계열과 차별화된 연금술과 점성술을 활용한 클래스 설계를 통해 유저들에게 신선한 선택지를 제공하며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다양한 플레이 스타일을 원하는 유저들의 만족도를 높인다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342900" lvl="0" indent="-342900" latinLnBrk="1">
              <a:lnSpc>
                <a:spcPct val="150000"/>
              </a:lnSpc>
              <a:tabLst>
                <a:tab pos="457200" algn="l"/>
              </a:tabLst>
            </a:pPr>
            <a:r>
              <a:rPr lang="ko-KR" sz="1000" b="1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많은 작품에서 등장하는 컨셉인 연금술과 점성술로 유저들의 흥미 유발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연금술과 점성술은 판타지 및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SF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장르에서 오랫동안 다뤄진 인기 있는 소재이며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많은 유저들이 익숙하게 받아들일 수 있는 세계관적 요소다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로스트아크의 기존 세계관과도 연계할 수 있는 테마로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볼다이크의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연금술사와 점성술사들이 ‘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현자’라는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직업군을 형성하며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이를 통해 유저들이 세계관과 직업의 서사를 깊이 있게 경험할 수 있도록 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연금술과 점성술의 신비로운 분위기와 미지의 힘을 다루는 요소는 클래스의 비주얼 및 전투 연출에서도 강한 매력을 발휘할 수 있으며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기존과는 차별화된 직업 테마로 유저들의 관심을 끌어당긴다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342900" lvl="0" indent="-342900" latinLnBrk="1">
              <a:lnSpc>
                <a:spcPct val="150000"/>
              </a:lnSpc>
              <a:tabLst>
                <a:tab pos="457200" algn="l"/>
              </a:tabLst>
            </a:pPr>
            <a:r>
              <a:rPr lang="ko-KR" sz="1000" b="1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새로운 전투 스타일의 클래스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아스트로맨서는 단순한 원소 마법이나 정형화된 주문 시전 방식이 아닌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별자리와 연금술을 활용하여 전투를 펼치는 독창적인 플레이 스타일을 갖는다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천체의 흐름과 별자리의 힘을 기록하고 활용하는 ‘별빛의 인도’ 시스템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별자리를 조합하여 효과를 극대화하는 ‘아스트랄 레코드’ 등 새로운 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기믹을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통해 기존 클래스와 차별화된 전투 경험을 제공한다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점성술적 요소를 반영한 공격 방식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별자리의 힘을 구현하는 화려한 스킬 이펙트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연금술적 원리를 적용한 변칙적인 전투 운영 방식 등으로 유저들에게 색다른 전투 스타일을 체험할 기회를 제공한다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FFB2CBAB-CA1A-C9BF-4284-092EAA4A1D64}"/>
              </a:ext>
            </a:extLst>
          </p:cNvPr>
          <p:cNvSpPr txBox="1"/>
          <p:nvPr/>
        </p:nvSpPr>
        <p:spPr>
          <a:xfrm>
            <a:off x="1018571" y="0"/>
            <a:ext cx="10397397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4000" b="1" kern="10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기획 의도</a:t>
            </a:r>
            <a:endParaRPr lang="ko-KR" sz="40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3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F3B5F-26C5-2F6C-AFE5-164E8E612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33FF3E1A-9FB7-F5D1-1E63-6467B8E9D14F}"/>
              </a:ext>
            </a:extLst>
          </p:cNvPr>
          <p:cNvSpPr txBox="1"/>
          <p:nvPr/>
        </p:nvSpPr>
        <p:spPr>
          <a:xfrm>
            <a:off x="0" y="0"/>
            <a:ext cx="12191999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20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추가 아이디어</a:t>
            </a:r>
            <a:endParaRPr lang="ko-KR" sz="20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13E1C-A6E5-227B-9D57-87200232B403}"/>
              </a:ext>
            </a:extLst>
          </p:cNvPr>
          <p:cNvSpPr txBox="1"/>
          <p:nvPr/>
        </p:nvSpPr>
        <p:spPr>
          <a:xfrm>
            <a:off x="175267" y="483237"/>
            <a:ext cx="1465145" cy="9387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대립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중립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이런 관계가 있으면 더 재밌을까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45AB5-5C2F-3E2A-25E0-03B296420E13}"/>
              </a:ext>
            </a:extLst>
          </p:cNvPr>
          <p:cNvSpPr txBox="1"/>
          <p:nvPr/>
        </p:nvSpPr>
        <p:spPr>
          <a:xfrm>
            <a:off x="175267" y="2114610"/>
            <a:ext cx="1308050" cy="76174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따른 최적의 조합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모두 도전 양상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모두 불굴 양상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모두 다르게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0604A-9C5F-8F8F-B22E-7184B301B42F}"/>
              </a:ext>
            </a:extLst>
          </p:cNvPr>
          <p:cNvSpPr txBox="1"/>
          <p:nvPr/>
        </p:nvSpPr>
        <p:spPr>
          <a:xfrm>
            <a:off x="2412891" y="1052780"/>
            <a:ext cx="7040389" cy="3239348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완료 시 양상 별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디버프가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발생한다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같은 양상 연속으로 기록하지 못함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같은 양상 기록 불가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양상 기록 불가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종료 후 기록한 양상에 맞는 유실 효과 갱신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(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이전의 효과 삭제됨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해제 불가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면역 무시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양상의 기록이 일부 유실되며 해당 양상의 기록이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불가능해집니다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+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추가 아이디어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효과가 적용된 양상은 기록이 불가능 하지만 해당 양상 스킬의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게이지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회복량이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+ 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변경점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효과가 변경되며 클러스터 스킬 사용시 해당 양상에 맞는 효과가 적용됩니다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클러스터 스킬의 피해량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클러스터 스킬 이외의 클러스터 스킬의 피해량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“기록한 양상의 에너지가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희미해지며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해당 양상의 클러스터 스킬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다른 양상의 클러스터 스킬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.”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635B8-F6EF-45E8-12C4-C9E4466B33F6}"/>
              </a:ext>
            </a:extLst>
          </p:cNvPr>
          <p:cNvSpPr txBox="1"/>
          <p:nvPr/>
        </p:nvSpPr>
        <p:spPr>
          <a:xfrm>
            <a:off x="8690796" y="702062"/>
            <a:ext cx="3813544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기본 기호로 통일</a:t>
            </a:r>
            <a:endParaRPr lang="en-US" altLang="ko-KR" sz="90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연계형 노드 중 메인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1,2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 나뉘는 노드를 선택하면 게이지가 변경되고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기호가 메인 슬롯에 기록되는 거로 바꾸자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1E08F-7AB8-B9A4-3853-F74C1F286DC7}"/>
              </a:ext>
            </a:extLst>
          </p:cNvPr>
          <p:cNvSpPr txBox="1"/>
          <p:nvPr/>
        </p:nvSpPr>
        <p:spPr>
          <a:xfrm>
            <a:off x="2502830" y="4174194"/>
            <a:ext cx="4042773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기록 시 효과 발생으로 바꾸면 어때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하나  하나에 효과가 있는 게 아니라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기록된 두 양상이 다른 경우 게이지 환급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디버프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발생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x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등 기타 효과가 있으면</a:t>
            </a:r>
            <a:r>
              <a:rPr lang="en-US" altLang="ko-KR" sz="90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173FA70-5315-5E19-E6EE-AF91D3B12832}"/>
              </a:ext>
            </a:extLst>
          </p:cNvPr>
          <p:cNvGrpSpPr/>
          <p:nvPr/>
        </p:nvGrpSpPr>
        <p:grpSpPr>
          <a:xfrm>
            <a:off x="7828546" y="5579754"/>
            <a:ext cx="4363453" cy="820737"/>
            <a:chOff x="1604527" y="2712306"/>
            <a:chExt cx="4363453" cy="82073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BF4664B-9F7D-FEDA-E1D6-6CC3E52931A8}"/>
                </a:ext>
              </a:extLst>
            </p:cNvPr>
            <p:cNvSpPr txBox="1"/>
            <p:nvPr/>
          </p:nvSpPr>
          <p:spPr>
            <a:xfrm>
              <a:off x="1604527" y="2943138"/>
              <a:ext cx="4363453" cy="589905"/>
            </a:xfrm>
            <a:prstGeom prst="rect">
              <a:avLst/>
            </a:prstGeom>
            <a:noFill/>
          </p:spPr>
          <p:txBody>
            <a:bodyPr wrap="square" lIns="180000" rIns="0" rtlCol="0">
              <a:spAutoFit/>
            </a:bodyPr>
            <a:lstStyle/>
            <a:p>
              <a:pPr indent="-171450">
                <a:spcAft>
                  <a:spcPts val="500"/>
                </a:spcAft>
                <a:buBlip>
                  <a:blip r:embed="rId2"/>
                </a:buBlip>
              </a:pP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인공 별이 스킬을 대신 시전하는 동안 다른 행동을 하며 </a:t>
              </a:r>
              <a:r>
                <a:rPr lang="ko-KR" altLang="en-US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속도감 있는 전투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를 할 수 있습니다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</a:p>
            <a:p>
              <a:pPr indent="-171450">
                <a:spcAft>
                  <a:spcPts val="500"/>
                </a:spcAft>
                <a:buBlip>
                  <a:blip r:embed="rId2"/>
                </a:buBlip>
              </a:pP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</a:t>
              </a:r>
              <a:r>
                <a:rPr lang="ko-KR" altLang="en-US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신속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</a:t>
              </a:r>
              <a:r>
                <a:rPr lang="ko-KR" altLang="en-US" sz="800" dirty="0" err="1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스탯을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높여 </a:t>
              </a:r>
              <a:r>
                <a:rPr lang="ko-KR" altLang="en-US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인공 별의 속도를 높일 수 있습니다</a:t>
              </a:r>
              <a:r>
                <a:rPr lang="en-US" altLang="ko-KR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</a:t>
              </a:r>
            </a:p>
            <a:p>
              <a:pPr indent="-171450">
                <a:spcAft>
                  <a:spcPts val="500"/>
                </a:spcAft>
                <a:buBlip>
                  <a:blip r:embed="rId2"/>
                </a:buBlip>
              </a:pP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[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현상 스킬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]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과 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[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별자리 스킬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]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을 </a:t>
              </a:r>
              <a:r>
                <a:rPr lang="ko-KR" altLang="en-US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콤보 형식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으로 사용하여 타격감을 더욱 높일 수 있습니다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30EA0EC-F558-73F4-0ECC-ABE219106435}"/>
                </a:ext>
              </a:extLst>
            </p:cNvPr>
            <p:cNvSpPr txBox="1"/>
            <p:nvPr/>
          </p:nvSpPr>
          <p:spPr>
            <a:xfrm>
              <a:off x="1604527" y="2712306"/>
              <a:ext cx="24061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‘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천체 조율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’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과 연계형 패시브 효과들을 습득한 아스트로맨서는</a:t>
              </a:r>
              <a:endParaRPr lang="en-US" altLang="ko-KR" sz="8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061558C-A8A9-FA6C-DCC7-7126E49BE469}"/>
              </a:ext>
            </a:extLst>
          </p:cNvPr>
          <p:cNvSpPr txBox="1"/>
          <p:nvPr/>
        </p:nvSpPr>
        <p:spPr>
          <a:xfrm>
            <a:off x="0" y="5312967"/>
            <a:ext cx="6761466" cy="3693319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@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생각해 봐야 할 것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@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별이 현상 스킬 시전에 필요한 개수가 남아 있을 때 현상 스킬 또 시전 가능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수중에 인공별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남음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개가 필요한 현상 스킬 시전 가능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소모 현상 스킬 사용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회수 </a:t>
            </a:r>
            <a:endParaRPr lang="en-US" altLang="ko-KR" sz="9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기본으로 인공별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개가 한번에 현상 스킬을 대신 시전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연계하면 별무리가 더 많이 참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별무리는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별무리를 모두 채우면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10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초간 별무리를 소모할 수 있음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 사용 시 별무리 소모하여 강한 피해를 줌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소모하는 별 무리는 현상 스킬의 기본 재사용 대기 시간에 비례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(6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초당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(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최대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 시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칸을 복구 </a:t>
            </a:r>
            <a:r>
              <a:rPr lang="ko-KR" altLang="en-US" sz="900" dirty="0" err="1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해줌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소모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1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복구로 남은 별무리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소모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1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복구로 남은 별무리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endParaRPr lang="en-US" altLang="ko-KR" sz="9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별의 시전 속도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캐릭터의 공격 속도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별의 회수 속도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캐릭터의 이동 속도</a:t>
            </a:r>
            <a:endParaRPr lang="en-US" altLang="ko-KR" sz="9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##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연계는 어떤 식으로 할 건데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 ##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이펙트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모션이 변해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효과만 적용 돼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 -&gt;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이러면 연계하는 의미가 단순 시스템만을 </a:t>
            </a:r>
            <a:r>
              <a:rPr lang="ko-KR" altLang="en-US" sz="900" dirty="0" err="1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위한거니까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타격감을 보완한다는 점에 어긋나지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연계 시 별자리 스킬이 시전 되지 않고 다른 스킬을 사용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스킬의 강화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새로운 모션의 스킬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스킬의 모션을 그대로 쓰지만 이펙트가 달라진다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 err="1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브레이커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 err="1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평캔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일종의 연계 효과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스킬 사용 후 평타 시 기본 공격의 마지막 타격이 발생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669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>
            <a:extLst>
              <a:ext uri="{FF2B5EF4-FFF2-40B4-BE49-F238E27FC236}">
                <a16:creationId xmlns:a16="http://schemas.microsoft.com/office/drawing/2014/main" id="{07C5FA30-7514-EBDD-6AD8-F08AC87CDFD6}"/>
              </a:ext>
            </a:extLst>
          </p:cNvPr>
          <p:cNvSpPr txBox="1"/>
          <p:nvPr/>
        </p:nvSpPr>
        <p:spPr>
          <a:xfrm>
            <a:off x="0" y="110375"/>
            <a:ext cx="11860619" cy="2285241"/>
          </a:xfrm>
          <a:prstGeom prst="rect">
            <a:avLst/>
          </a:prstGeom>
          <a:solidFill>
            <a:schemeClr val="tx1"/>
          </a:solidFill>
        </p:spPr>
        <p:txBody>
          <a:bodyPr wrap="none" lIns="0" rIns="0" rtlCol="0">
            <a:spAutoFit/>
          </a:bodyPr>
          <a:lstStyle/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가장 유명한 ‘강철의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연금술사’는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연금술사가 기본 클래스이다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대부분의 작품에서 연금술사는 보통 전직 직업으로 표현된다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상태이상을 유발하는 등의 보조 역할을 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로스트아크에서의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연금술을 사용하는 사람들이 모인 대륙이 존재하고 이들을 ‘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현자’라고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부르는 점에서 뿌리 클래스가 될 수 있는 조건을 이미 만족했다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점성술사는 주로 마법사의 상위 전직으로 표현된다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로스트아크에서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점성술 컨셉의 캐릭터에게 제일 어울리는 뿌리 클래스는 ‘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연금술을 이해하기 위해서 점성술이 필수적이었고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목표는 불완전한 인간이 초월적인 존재로 거듭나 완전해지는 것이다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endParaRPr lang="en-US" altLang="ko-KR" sz="1050" kern="12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로스트아크의 마법사는 ‘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실린‘이라는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라제니스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할족과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같이 태초의 종족 중 많은 힘을 받은 종족이며 긴 수명을 가지고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자연친화적인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종족으로 다른 판타지 세계관의 엘프 같은 느낌을 준다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이로 인해 연금술과는 거리가 있다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endParaRPr lang="en-US" altLang="ko-KR" sz="1050" kern="12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호문쿨루스의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뜻은 ‘작은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사람’을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의미하여 대부분 인형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분신 처럼 스스로 움직일 수 있는 존재로 표현된다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NPC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마리우의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무기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썬더스톰은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필요한 부분만 추가한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호문쿨루스로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생명체보다는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도구같은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느낌이다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여기에서 영감을 얻어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현자의 무기는 형태와 능력만 다를 뿐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호문쿨루스로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제작된 무기라는 컨셉을 추가하였다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E10E1-CD69-1200-3AC4-CC2DC1866023}"/>
              </a:ext>
            </a:extLst>
          </p:cNvPr>
          <p:cNvSpPr txBox="1"/>
          <p:nvPr/>
        </p:nvSpPr>
        <p:spPr>
          <a:xfrm>
            <a:off x="651613" y="3429000"/>
            <a:ext cx="7360005" cy="1554272"/>
          </a:xfrm>
          <a:prstGeom prst="rect">
            <a:avLst/>
          </a:prstGeom>
          <a:solidFill>
            <a:schemeClr val="tx1"/>
          </a:solidFill>
        </p:spPr>
        <p:txBody>
          <a:bodyPr wrap="none" lIns="18000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모드에서 별자리 스킬의 피해량 증가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 필요한가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클러스터를 사용하면 기록 모드가 종료됨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모드를 오래 유지하며 별자리 스킬의 피해량 증가를 받을 것인가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클러스터를 빠르게 사용하고 다음 사이클로 갈 것인가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클러스터를 자주 활용하는 게 목적이라면 후자가 맞기는 하다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별자리 스킬도 전체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DPS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비율을 클러스터 다음으로 차지하게 두려면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시 별자리 스킬의 피해량 증가도 필요해 보인다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별자리 스킬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로 딜을 넣고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 회복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&amp;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용 별자리 스킬을 채용해서 균형을 맞춘다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9898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70A7964-3FC1-76B1-65C5-5273C17A6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72" y="447330"/>
            <a:ext cx="1039739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목표는 단순한 물질 변환을 넘어, 자연의 이치를 탐구하고 인간의 완성을 이루는 것에 있다. 시대와 지역에 따라 연금술의 해석은 달라지지만, 주요한 철학적 목표는 다음과 같이 정리할 수 있다.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1. 물질적 변환 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Materia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– 금속 변환과 불사의 추구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연금술에서 가장 잘 알려진 목표는 “연금술적 변환”, 즉 낮은 금속(납)을 고귀한 금(황금)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바꾸는 것이다.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이는 단순한 화학적 변환이 아니라, 불완전한 것(낮은 금속)을 완전한 것(황금)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정제하려는 과정이며, 자연의 원리를 연구하는 실험적 과정이었다.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또한, 일부 연금술사들은 **‘현자의 돌(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Philosopher’s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Stone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)’**을 통해 영생을 얻거나, 인체를 치유하는 방법을 연구하기도 했다. 이는 신체적, 육체적 완성을 위한 탐구의 일환이었다.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2. 영적 상승 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Spiritus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– 인간의 완성과 초월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연금술은 단순한 화학적 실험을 넘어, 자아를 정화하고 인간을 초월적인 존재로 변화시키려는 철학적 과정으로 여겨졌다.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연금술적 과정은 **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니그레도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Nigredo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흑화) → 알베도(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Albedo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백화) →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루베도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Rubedo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황화)**라는 단계를 거치며, 이는 물질의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변환뿐만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아니라 연금술사의 내면적 수련 과정을 의미하기도 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즉, 연금술은 **‘불완전한 인간이 깨달음을 통해 완전한 존재로 거듭나는 과정’**을 상징하며, 궁극적으로 신과 같은 존재가 되는 것, 혹은 자연의 법칙을 초월하는 것을 목표로 삼았다.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3. 자연과의 조화 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Natura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– 우주의 원리 탐구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연금술은 인간과 자연, 우주가 연결되어 있다는 사상을 기반으로 하며, 이는 **“거대한 것에서 작은 것을 본다”(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As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above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below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)**라는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헤르메스주의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철학에서 잘 드러난다.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연금술사들은 자연의 변화를 연구하며, 우주의 본질과 만물의 조화로운 원리를 파악하려 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점성술과 연금술이 연결되는 이유도 여기에 있다. 별의 움직임과 인간의 운명, 자연의 원리가 모두 연결되어 있다는 신념이 있었기 때문이다.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따라서 연금술은 단순히 물질을 변화시키는 것이 아니라, 자연과 조화를 이루고 우주의 진리를 깨닫는 과정으로 여겨졌다.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 요약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물질적 완성 – 불완전한 물질(납 → 금)과 신체(불사의 연구)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완전한 형태로 변환.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영적 완성 – 인간의 정신적 성숙과 초월적 존재로의 변환.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원리 탐구 – 자연과 인간, 우주의 관계를 이해하고 조화로운 존재가 되는 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이러한 목표는 연금술이 단순한 화학적 연구를 넘어 철학적, 신비학적, 영적 탐구를 포함하는 학문이었음을 보여준다.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EBE5F981-5E00-192F-F68B-F17DF7077214}"/>
              </a:ext>
            </a:extLst>
          </p:cNvPr>
          <p:cNvSpPr txBox="1"/>
          <p:nvPr/>
        </p:nvSpPr>
        <p:spPr>
          <a:xfrm>
            <a:off x="1018571" y="0"/>
            <a:ext cx="10397397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16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</a:t>
            </a:r>
            <a:endParaRPr lang="ko-KR" sz="16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96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60A24-47A9-2971-70E5-8C1CD82AF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7D84C80-A0F0-342A-4C63-F799223F5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71" y="581004"/>
            <a:ext cx="1039739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(Astrology)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은 단순히 별을 관찰하는 것이 아니라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질서를 탐구하고 인간의 운명과 삶의 의미를 이해하려는 철학적 체계다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고대부터 현대까지 점성술은 다양한 형태로 발전했지만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그 핵심 목표는 크게 세 가지로 정리할 수 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1.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질서 탐구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(Cosmic Order) – "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위대한 것과 작은 것은 서로 닮아 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핵심 사상 중 하나는 “위에서 일어나는 일은 아래에서도 일어난다”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(As above, so below)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라는 개념으로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움직임이 인간과 자연에 영향을 미친다는 것이다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이는 </a:t>
            </a:r>
            <a:r>
              <a:rPr kumimoji="0" lang="ko-KR" altLang="en-US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헤르메스주의와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플라톤 철학에서 강조된 사상으로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별과 행성의 움직임이 단순한 자연현상이 아니라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인간의 삶과 깊이 연결되어 있다는 믿음에서 출발했다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점성술은 이러한 원리를 통해 우주와 인간 사이의 연결성을 이해하고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삶의 의미를 찾으려는 철학적 탐구를 목표로 한다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2.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인간의 운명 해석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(Fate &amp; Free Will) 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운명의 지도 그리기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점성술은 인간이 우주적 흐름 속에서 어떤 역할을 하는지 해석하는 도구로 사용되었다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출생 시점의 별자리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출생 차트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 분석하여 개인의 성격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약점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운명적 흐름을 이해하고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삶의 방향을 설정하려 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그러나 점성술은 단순히 ‘운명을 결정짓는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것’이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아니라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운명과 조화를 이루며 자신의 길을 개척하는 방법을 찾는 과정이기도 하다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즉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철학적 목표는 운명을 미리 알리고 그대로 따르는 것이 아니라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운명을 이해하고 더 나은 선택을 하도록 돕는 것에 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3.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자연과 인간의 조화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(Harmony with Nature) 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천체의 리듬에 맞춰 살아가기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고대 점성술에서는 자연의 주기와 인간의 삶이 밀접하게 연결되어 있다고 보았다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태양의 움직임은 계절을 만들고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달의 주기는 조수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潮水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와 생체 리듬에 영향을 미친다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점성술은 이러한 자연의 흐름을 분석하여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언제 씨를 뿌리고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언제 중요한 결정을 내리며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언제 쉬어야 하는지에 대한 가이드를 제공했다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이는 단순한 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술이 아니라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우주의 흐름과 조화를 이루며 살아가도록 돕는 철학적 시스템이었다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철학적 목표 요약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질서 탐구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천체의 움직임을 통해 자연과 인간의 관계를 이해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운명의 해석과 개척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운명적 흐름을 분석하여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자신의 길을 찾도록 돕는 것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자연과의 조화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주기에 맞춰 조화로운 삶을 추구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결국 점성술은 우주적 원리를 탐구하며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운명과 자연의 흐름 속에서 조화롭게 살아가도록 돕는 철학적 체계라 할 수 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0B486DE9-515E-81F9-EF7C-54059E14D63A}"/>
              </a:ext>
            </a:extLst>
          </p:cNvPr>
          <p:cNvSpPr txBox="1"/>
          <p:nvPr/>
        </p:nvSpPr>
        <p:spPr>
          <a:xfrm>
            <a:off x="1018571" y="0"/>
            <a:ext cx="10397397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16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철학적 목표</a:t>
            </a:r>
            <a:endParaRPr lang="ko-KR" sz="16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28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BAB49488-366F-20D5-BF46-8D5EFF1ED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1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[기획 의도 1] : 클래스 컨셉/설정과 로스트아크 세계관의 연관성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주제: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연금술과 점성술의 매력을 로스트아크 세계관에 접목시켜 새로운 세계관 확장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내용: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아스트로맨서는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연금술과 점성술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이라는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오랜 전통을 지닌 컨셉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기반으로 하여,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로스트아크 세계관에 자연스럽게 녹여낼 수 있는 클래스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신들의 이름이 별자리 알파성의 이름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으로 설정되어,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점성술의 개념을 세계관에 도입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있는 가능성을 지닌다.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현자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라는 뿌리 클래스를 기반으로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기존 세계관을 확장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있으며,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연금술과 점성술의 활용 가능성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통해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유저들에게 친숙한 동시에 새로운 기대감을 제공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3E9DE167-5597-2574-85C9-E36317C87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31996"/>
            <a:ext cx="12192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[기획 의도 2] : 전투 스타일 / 재미 요소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주제: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유틸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능력과 딜러 역할 간의 선택으로 제공되는 전략적 깊이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내용: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아스트로맨서는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유틸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능력과 딜러 역할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유동적으로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있는 시스템을 통해,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상황에 맞는 전투 스타일을 유저가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있게 된다.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유틸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능력을 극대화하거나 파티의 주요 딜러 역할을 수행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하는 방식으로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기존의 캐릭터 전투 스타일에서 벗어나, 파티 내 기여의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이 가능해진다.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선택에 따라 전투 스타일과 기여도가 달라지지만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극단적으로 바뀌는 수치는 지양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하며,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유저가 다양한 전략적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통해 플레이의 재미를 더한다.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9823C1EE-FDFB-5461-7235-20F42A416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10103"/>
            <a:ext cx="12192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[기획 의도 3] :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아크패시브와의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연계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주제: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 시스템과의 유기적인 연계를 통한 다채로운 캐릭터 발전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내용: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아스트로맨서는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 시스템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과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깊은 연계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를 통해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캐릭터의 전투 스타일을 세밀하게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커스터마이즈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수 있다.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깨달음의 사이드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에서는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메인 노드와 반대 방향의 사이드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를 통해,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전투 스타일을 조정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하고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장점 강화 및 약점 보완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이 가능하다.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 진화의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다양한 선택지를 제공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하여,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유저 취향에 맞는 발전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할 수 있도록 돕고,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도약의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기본 전투 스타일을 유지하면서도 캐릭터의 컨셉을 강화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하는 방식으로 다채로운 전투 스타일을 제공한다.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6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769C368-F346-2125-C359-67F0989D40E1}"/>
              </a:ext>
            </a:extLst>
          </p:cNvPr>
          <p:cNvSpPr txBox="1"/>
          <p:nvPr/>
        </p:nvSpPr>
        <p:spPr>
          <a:xfrm>
            <a:off x="326992" y="215039"/>
            <a:ext cx="3024867" cy="2862322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특성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특화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스킬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사용 각인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추천 진화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티어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노드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뭉특한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가시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입식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타격가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특징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치적 시너지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소모량 적음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느림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 이동 스킬이 있음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아이덴티티 스킬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멸화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겁화 효율 높음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824EEED-197D-CFD0-80BB-1070DFFBE150}"/>
              </a:ext>
            </a:extLst>
          </p:cNvPr>
          <p:cNvSpPr txBox="1"/>
          <p:nvPr/>
        </p:nvSpPr>
        <p:spPr>
          <a:xfrm>
            <a:off x="6312156" y="215039"/>
            <a:ext cx="3879267" cy="3080330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특성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신속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스킬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70% /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30%</a:t>
            </a: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사용 각인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효율 증가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돌격대장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질량 증가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등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추천 진화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티어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노드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뭉특한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가시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음속 돌파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용광로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반반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특징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치적 시너지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회복이 가능함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신속과 치명의 적절한 조합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극치는 지양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고치명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뭉가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한 사이클이 강력함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고신속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마용 등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사이클이 자주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돌아음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취향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껏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특성 수치 선택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D2866-F6EE-700B-8B73-6933070CA2FA}"/>
              </a:ext>
            </a:extLst>
          </p:cNvPr>
          <p:cNvSpPr txBox="1"/>
          <p:nvPr/>
        </p:nvSpPr>
        <p:spPr>
          <a:xfrm>
            <a:off x="326992" y="3746296"/>
            <a:ext cx="3882473" cy="1887696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사용 효과 아이디어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스킬을 사용하면 해당 양상의 스킬이 강화된다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무슨 의미가 있지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기록하려고 그 양상 스킬 써서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쿨타임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돌고 있을 텐데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스킬을 사용하면 양상 별 효과 추가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사용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사용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보호막 생성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사용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쿨타임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감소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스킬을 사용하면 해당 양상의 기록 효과가 유지된다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이렇게 묶어버리면 자유로운 활용이 안되지 않을까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기록한 양상의 효과가 발동한다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3E33E-3FCE-0CDC-6ACC-218954D7A2D0}"/>
              </a:ext>
            </a:extLst>
          </p:cNvPr>
          <p:cNvSpPr txBox="1"/>
          <p:nvPr/>
        </p:nvSpPr>
        <p:spPr>
          <a:xfrm>
            <a:off x="6312156" y="3746296"/>
            <a:ext cx="5472652" cy="2426305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 조율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효과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: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 시전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+@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게이지를 소모하여 시전하는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강화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스킬은 항상 인공 별이 대신 시전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빠를 수록 인공 별이 빠르게 회수 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처음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형성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5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개가 같이 움직이며 스킬 대신 시전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4T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노드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인공 별이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 시전 시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스킬의 기본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재사용 대기 시간에 비례하여 시전에 필요한 개수가 달라집니다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게이지가 차면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을 대신 시전하고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은 비어 있는 게이지를 회복시킨다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마다 회복이 달라짐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 별무리를 떨어트리고 별무리는 게이지를 회복하는 수단이다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029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8EA7D3-06D9-BA01-B20D-F49393BF4B26}"/>
              </a:ext>
            </a:extLst>
          </p:cNvPr>
          <p:cNvSpPr txBox="1"/>
          <p:nvPr/>
        </p:nvSpPr>
        <p:spPr>
          <a:xfrm>
            <a:off x="0" y="113960"/>
            <a:ext cx="4322315" cy="1115690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(1T)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 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24p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분리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’, 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’, 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세 가지 스킬로 분리 되며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기록한 양상에 따라 활성화 되는 클러스터 스킬이 달라진다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종료 시 발생하는 양상 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효과가 변경된다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양상의 클러스터 스킬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3C50C-DAE9-084B-2310-FB2A78C50AA4}"/>
              </a:ext>
            </a:extLst>
          </p:cNvPr>
          <p:cNvSpPr txBox="1"/>
          <p:nvPr/>
        </p:nvSpPr>
        <p:spPr>
          <a:xfrm>
            <a:off x="0" y="1613812"/>
            <a:ext cx="4290255" cy="584775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(2T)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강화     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스킬만 사용하게 유도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스킬만 기록할 수 있게 되며 기록 모드 진입 시 치명타 적중률이 추가로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15%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별자리 스킬의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3/6/10%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FCC84-FE0E-61BE-8000-B9B925D4D78C}"/>
              </a:ext>
            </a:extLst>
          </p:cNvPr>
          <p:cNvSpPr txBox="1"/>
          <p:nvPr/>
        </p:nvSpPr>
        <p:spPr>
          <a:xfrm>
            <a:off x="0" y="4748032"/>
            <a:ext cx="7444965" cy="1469633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완성된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전투스타일 변화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강화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적에게 주는 모든 피해가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0/6/12%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양상이 기록 될 때 양상에 따라 다른 효과가 발생할 수 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세 슬롯 모두 같은 양상 기록 후 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사용 시 상태 이상 면역 효과를 부여한다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세 슬롯 모두 같은 양상 기록 후 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사용 시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세 슬롯에 모두 다른 양상 기록 후 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사용 시 클러스터 스킬의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감소하는 대신 모든 스킬의 재사용 대기 시간이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사용 시 기록 모드가 종료되고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균형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효과의 지속시간이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초로 변경되어 적용된다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590D2-31D2-F615-9FC3-BF8D4C573ED0}"/>
              </a:ext>
            </a:extLst>
          </p:cNvPr>
          <p:cNvSpPr txBox="1"/>
          <p:nvPr/>
        </p:nvSpPr>
        <p:spPr>
          <a:xfrm>
            <a:off x="0" y="2663405"/>
            <a:ext cx="6962460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(3T)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트리니티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기록의 불편함 해소 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슬롯이 메인 슬롯과 서브 슬롯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1,2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 나뉘어 총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개의 양상을 기록할 수 있게 되며 메인 슬롯에 기록된 양상에 따라 클러스터 스킬이 활성화된다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별 기록 효과가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균형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 합쳐지며 메인 슬롯에 양상을 기록하면 항상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균형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효과가 발생한다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균형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공격 및 이동 속도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적에게 주는 피해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15%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추가로 모든 클러스터 스킬의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6/12/18%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067E5-04F1-8990-559A-18DE0BB3E18E}"/>
              </a:ext>
            </a:extLst>
          </p:cNvPr>
          <p:cNvSpPr txBox="1"/>
          <p:nvPr/>
        </p:nvSpPr>
        <p:spPr>
          <a:xfrm>
            <a:off x="8197075" y="524918"/>
            <a:ext cx="3185785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분리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FontTx/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기록된 양상에 따라 다른 클러스터 활성화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FontTx/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변경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슬롯 분리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사용 시 기록 모드 종료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기록된 양상 조합에 따라 달라지는 추가 효과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양상 서브 슬롯 기록 시 메인 슬롯에 기록된 양상으로 적용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FE9CC-C1E1-FB08-7380-86D123485E9C}"/>
              </a:ext>
            </a:extLst>
          </p:cNvPr>
          <p:cNvSpPr txBox="1"/>
          <p:nvPr/>
        </p:nvSpPr>
        <p:spPr>
          <a:xfrm>
            <a:off x="8023633" y="2813446"/>
            <a:ext cx="3354101" cy="407804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열람   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균형 효과가 적용되어 있는 동안 게이지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회복량이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9586EB-FCAC-CB95-D913-81A222BAA1D0}"/>
              </a:ext>
            </a:extLst>
          </p:cNvPr>
          <p:cNvSpPr txBox="1"/>
          <p:nvPr/>
        </p:nvSpPr>
        <p:spPr>
          <a:xfrm>
            <a:off x="5511257" y="80001"/>
            <a:ext cx="1129133" cy="400110"/>
          </a:xfrm>
          <a:prstGeom prst="rect">
            <a:avLst/>
          </a:prstGeom>
          <a:solidFill>
            <a:srgbClr val="FFFF00"/>
          </a:solidFill>
        </p:spPr>
        <p:txBody>
          <a:bodyPr wrap="none" lIns="90000" rIns="90000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20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</a:t>
            </a:r>
            <a:endParaRPr lang="en-US" altLang="ko-KR" sz="20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BDBA9-D481-809A-3C77-AE50ACB0E96A}"/>
              </a:ext>
            </a:extLst>
          </p:cNvPr>
          <p:cNvSpPr txBox="1"/>
          <p:nvPr/>
        </p:nvSpPr>
        <p:spPr>
          <a:xfrm>
            <a:off x="8023633" y="4828960"/>
            <a:ext cx="2600690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강화   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서브 슬롯의 활용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상태에서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양상이 서브 슬롯에 기록될 때 추가 효과가 발생합니다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기록된 양상으로 적용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78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24A4C-8D09-2B68-92EC-574DDEF31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E04D0-0373-EEB9-5AE8-B7614766BF0E}"/>
              </a:ext>
            </a:extLst>
          </p:cNvPr>
          <p:cNvSpPr txBox="1"/>
          <p:nvPr/>
        </p:nvSpPr>
        <p:spPr>
          <a:xfrm>
            <a:off x="0" y="18582"/>
            <a:ext cx="6276375" cy="1823576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(1T)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 조율 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24p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인공별 형성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	     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균형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게이지가 조율 게이지로 변경되며 기록 모드 대신 조율 모드에 진입한다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 외곽에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칸의 별무리가 추가된다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조율 게이지는 암흑 에너지와 별빛 에너지로 구성된다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두 에너지는 일반 상태에서는 항상 균형을 유지한다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일반 상태에서 두 에너지가 균형을 유지할 때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z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키 입력 시 인공 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개를 형성할 수 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별은 현상 스킬을 강화하며 시전을 보조한다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별빛 에너지는 현상 스킬 적중 시 회복된다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별빛 에너지가 꽉 차게 되면 별무리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칸이 채워진다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암흑 에너지는 조율 모드에서 자연 회복이 되며 별자리 스킬 적중 시 회복된다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암흑 에너지가 꽉 차게 되면 조율 모드가 해제되며 암흑 에너지가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초간 서서히 감소한다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칸이 모두 채워지면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조율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효과를 획득한다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조율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별이 별무리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칸을 소모하여 현상 스킬을 대신 시전하며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증가된 피해를 준다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 효과는 한 번만 적용된다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9C4F9-578B-CA3B-D79E-BC15DF00D965}"/>
              </a:ext>
            </a:extLst>
          </p:cNvPr>
          <p:cNvSpPr txBox="1"/>
          <p:nvPr/>
        </p:nvSpPr>
        <p:spPr>
          <a:xfrm>
            <a:off x="0" y="2207695"/>
            <a:ext cx="3705158" cy="584775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(2T)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흐름     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 강화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스킬의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n/n/n%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별의 시전 속도가 캐릭터의 공격 속도의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50/70/100%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만큼 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92CA9-C454-A2CE-6138-4CD274AC8740}"/>
              </a:ext>
            </a:extLst>
          </p:cNvPr>
          <p:cNvSpPr txBox="1"/>
          <p:nvPr/>
        </p:nvSpPr>
        <p:spPr>
          <a:xfrm>
            <a:off x="0" y="5015842"/>
            <a:ext cx="5146258" cy="1823576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완전한 조율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전투스타일 변화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칸으로 증가하며 현상 스킬과 별자리 스킬 연계 성공 시 별빛 에너지를 추가로 회복한다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칸을 모두 채우면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Z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키가 활성화 되며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Z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키 입력 시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10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 동안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완전한 조율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효과를 획득한다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완전한 조율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별이 별무리를 소모하여 현상 스킬을 대신 시전하며 소모한 별무리당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 피해를 준다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소모하는 별무리 칸수는 현상 스킬의 기본 재사용 대기 시간에 비례한다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(6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초당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완전한 조율 효과를 획득한 상태에서는 별빛 에너지와 암흑 에너지는 항상 균형을 이룬다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완전한 조율 효과가 끝나면 모든 별무리가 사라진다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D8857-2A65-EB9E-8A3A-D856BF6B2175}"/>
              </a:ext>
            </a:extLst>
          </p:cNvPr>
          <p:cNvSpPr txBox="1"/>
          <p:nvPr/>
        </p:nvSpPr>
        <p:spPr>
          <a:xfrm>
            <a:off x="0" y="3101987"/>
            <a:ext cx="4848100" cy="1646605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(3T)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구현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 err="1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연계스킬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스킬의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감소하며 적중 시 암흑 에너지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회복량이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 시전 시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초동안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구현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효과를 획득한다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구현 효과가 적용 되어 있을 때 별자리 스킬은 양상 별 양상 구현 스킬로 변경된다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구현 스킬은 현상 스킬의 시전 중에도 사용할 수 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구현 스킬 목록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구현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구현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구현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구현 스킬 사용 시 인공 별은 현상 스킬 시전을 유지하며 동시에 캐릭터는 양상 구현 스킬을 시전한다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구현 스킬은 적중 시 암흑 에너지가 증가하지 않는다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구현 스킬 사용 후 해당 별자리 스킬의 재사용 대기 시간은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50%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만 적용 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DE1B4-4B5C-7724-6DB9-9138AACD2271}"/>
              </a:ext>
            </a:extLst>
          </p:cNvPr>
          <p:cNvSpPr txBox="1"/>
          <p:nvPr/>
        </p:nvSpPr>
        <p:spPr>
          <a:xfrm>
            <a:off x="8023633" y="3429000"/>
            <a:ext cx="3354101" cy="407804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열람   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균형 효과가 적용되어 있는 동안 게이지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회복량이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915579-EEB5-EA04-159B-2FD2CCC0F127}"/>
              </a:ext>
            </a:extLst>
          </p:cNvPr>
          <p:cNvSpPr txBox="1"/>
          <p:nvPr/>
        </p:nvSpPr>
        <p:spPr>
          <a:xfrm>
            <a:off x="6303554" y="80001"/>
            <a:ext cx="1129133" cy="400110"/>
          </a:xfrm>
          <a:prstGeom prst="rect">
            <a:avLst/>
          </a:prstGeom>
          <a:solidFill>
            <a:srgbClr val="FFFF00"/>
          </a:solidFill>
        </p:spPr>
        <p:txBody>
          <a:bodyPr wrap="none" lIns="90000" rIns="90000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20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 조율</a:t>
            </a:r>
            <a:endParaRPr lang="en-US" altLang="ko-KR" sz="20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AA977E-C192-CA04-9CF0-2B7B4D63FCB3}"/>
              </a:ext>
            </a:extLst>
          </p:cNvPr>
          <p:cNvSpPr txBox="1"/>
          <p:nvPr/>
        </p:nvSpPr>
        <p:spPr>
          <a:xfrm>
            <a:off x="8023633" y="4828960"/>
            <a:ext cx="2600690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강화   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서브 슬롯의 활용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상태에서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양상이 서브 슬롯에 기록될 때 추가 효과가 발생합니다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기록된 양상으로 적용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27FD8-0CA7-5D79-4B3C-1EE1C78C4404}"/>
              </a:ext>
            </a:extLst>
          </p:cNvPr>
          <p:cNvSpPr txBox="1"/>
          <p:nvPr/>
        </p:nvSpPr>
        <p:spPr>
          <a:xfrm>
            <a:off x="8023633" y="280056"/>
            <a:ext cx="3822178" cy="1131079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1050" b="1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각성기 </a:t>
            </a:r>
            <a:r>
              <a:rPr lang="en-US" altLang="ko-KR" sz="1050" b="1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1050" b="1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초각성기 </a:t>
            </a:r>
            <a:r>
              <a:rPr lang="en-US" altLang="ko-KR" sz="1050" b="1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1050" b="1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초각성 스킬</a:t>
            </a:r>
            <a:endParaRPr lang="en-US" altLang="ko-KR" sz="1050" b="1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인공별이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형성되어 있을 때 알파성 스킬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[Z]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 활성화 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게이지를 모두 소모하여 인공 별을 주변으로 보냅니다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이후 인공별에서 사슬이 튀어나와 캐릭터와 연결되면서 새로운 별자리를 그립니다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CF650-48C6-FADE-C46F-C77F27F8D2C8}"/>
              </a:ext>
            </a:extLst>
          </p:cNvPr>
          <p:cNvSpPr txBox="1"/>
          <p:nvPr/>
        </p:nvSpPr>
        <p:spPr>
          <a:xfrm>
            <a:off x="12374141" y="0"/>
            <a:ext cx="2179099" cy="2531462"/>
          </a:xfrm>
          <a:prstGeom prst="rect">
            <a:avLst/>
          </a:prstGeom>
          <a:solidFill>
            <a:srgbClr val="212227"/>
          </a:solidFill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610 : 21.8197 </a:t>
            </a:r>
          </a:p>
          <a:p>
            <a:pPr>
              <a:spcAft>
                <a:spcPts val="300"/>
              </a:spcAft>
            </a:pP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아드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전각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14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예감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레벨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8</a:t>
            </a:r>
          </a:p>
          <a:p>
            <a:pPr>
              <a:spcAft>
                <a:spcPts val="300"/>
              </a:spcAft>
            </a:pP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혼강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레벨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24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자체 치적 시너지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10</a:t>
            </a:r>
          </a:p>
          <a:p>
            <a:pPr marL="171450" indent="-171450">
              <a:spcAft>
                <a:spcPts val="300"/>
              </a:spcAft>
              <a:buFont typeface="Symbol" panose="05050102010706020507" pitchFamily="18" charset="2"/>
              <a:buChar char="Þ"/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77.8197</a:t>
            </a:r>
          </a:p>
          <a:p>
            <a:pPr marL="171450" indent="-171450">
              <a:spcAft>
                <a:spcPts val="300"/>
              </a:spcAft>
              <a:buFont typeface="Symbol" panose="05050102010706020507" pitchFamily="18" charset="2"/>
              <a:buChar char="Þ"/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달인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7%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치적 시너지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10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팔찌 고대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하옵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3.4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반지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중옵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0.95 * 2 = 1.9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치적 시너지 제외 모든 거 포함하면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약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90%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A2F0A-56CE-3608-FEBF-59167DA208FB}"/>
              </a:ext>
            </a:extLst>
          </p:cNvPr>
          <p:cNvSpPr txBox="1"/>
          <p:nvPr/>
        </p:nvSpPr>
        <p:spPr>
          <a:xfrm>
            <a:off x="7853067" y="1544976"/>
            <a:ext cx="4311093" cy="584775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불안정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암흑 에너지가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칸에 꽉 차게 되면 형성된 인공 별이 모두 사라지며 불안정 효과를 얻는다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불안정 효과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별을 형성할 수 없다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10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 후에 다시 인공 별을 형성할 수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잇따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433B23-CCCF-4516-D42D-D6234B0554FE}"/>
              </a:ext>
            </a:extLst>
          </p:cNvPr>
          <p:cNvSpPr txBox="1"/>
          <p:nvPr/>
        </p:nvSpPr>
        <p:spPr>
          <a:xfrm>
            <a:off x="0" y="-1900809"/>
            <a:ext cx="8635995" cy="1762021"/>
          </a:xfrm>
          <a:prstGeom prst="rect">
            <a:avLst/>
          </a:prstGeom>
          <a:solidFill>
            <a:srgbClr val="212227"/>
          </a:solidFill>
        </p:spPr>
        <p:txBody>
          <a:bodyPr wrap="none" lIns="90000" rIns="90000" rtlCol="0">
            <a:spAutoFit/>
          </a:bodyPr>
          <a:lstStyle/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신속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스킬이 메인</a:t>
            </a:r>
            <a:endParaRPr lang="en-US" altLang="ko-KR" sz="16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현상 스킬 대신 시전</a:t>
            </a:r>
            <a:endParaRPr lang="en-US" altLang="ko-KR" sz="16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별이 스킬을 대신 시전하는 것의 부족한 타격감을 위해 콤보형 스킬 사용 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 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개당 게이지 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칸을 소모하여 현상 스킬을 강화</a:t>
            </a:r>
            <a:endParaRPr lang="en-US" altLang="ko-KR" sz="16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 시전에 필요한 인공 별의 개수는 기본 재사용 대기 시간에 비례하여 증가 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(6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초당 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최대 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처음에는 인공 별 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개가 한번에 현상 스킬을 시전함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959066-8E96-C208-4DF5-AC8D3137D77C}"/>
              </a:ext>
            </a:extLst>
          </p:cNvPr>
          <p:cNvSpPr txBox="1"/>
          <p:nvPr/>
        </p:nvSpPr>
        <p:spPr>
          <a:xfrm>
            <a:off x="9525000" y="-2270088"/>
            <a:ext cx="7680606" cy="2092881"/>
          </a:xfrm>
          <a:prstGeom prst="rect">
            <a:avLst/>
          </a:prstGeom>
          <a:solidFill>
            <a:srgbClr val="212227"/>
          </a:solidFill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@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생각해 봐야 할 것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@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별이 현상 스킬 시전에 필요한 개수가 남아 있을 때 현상 스킬 또 시전 가능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수중에 인공별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남음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개가 필요한 현상 스킬 시전 가능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인공별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소모 현상 스킬 사용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회수 </a:t>
            </a:r>
            <a:endParaRPr lang="en-US" altLang="ko-KR" sz="10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10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기본으로 인공별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개가 한번에 현상 스킬을 대신 시전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연계하면 별무리가 더 많이 참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별무리는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별무리를 모두 채우면 별무리를 소모할 수 있음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 사용 시 별무리 소모하여 강한 피해를 줌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소모하는 별 무리는 현상 스킬의 기본 재사용 대기 시간에 비례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(6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초당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(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최대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 시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칸을 복구 </a:t>
            </a:r>
            <a:r>
              <a:rPr lang="ko-KR" altLang="en-US" sz="1000" dirty="0" err="1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해줌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소모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1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복구로 남은 별무리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소모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1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복구로 남은 별무리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endParaRPr lang="en-US" altLang="ko-KR" sz="10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34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4BFFD552-2E16-B54C-A577-4CB9A865720D}"/>
              </a:ext>
            </a:extLst>
          </p:cNvPr>
          <p:cNvSpPr txBox="1"/>
          <p:nvPr/>
        </p:nvSpPr>
        <p:spPr>
          <a:xfrm>
            <a:off x="0" y="0"/>
            <a:ext cx="12191999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20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용어 정리</a:t>
            </a:r>
            <a:endParaRPr lang="ko-KR" sz="20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FEED1-5D3F-A10C-DADE-938DFBC16647}"/>
              </a:ext>
            </a:extLst>
          </p:cNvPr>
          <p:cNvSpPr txBox="1"/>
          <p:nvPr/>
        </p:nvSpPr>
        <p:spPr>
          <a:xfrm>
            <a:off x="175267" y="483237"/>
            <a:ext cx="2465419" cy="40780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효과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진입 시 즉시 획득하는 버프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치명타 적중률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474AF-9458-4A75-7B52-6B9B54F59ABB}"/>
              </a:ext>
            </a:extLst>
          </p:cNvPr>
          <p:cNvSpPr txBox="1"/>
          <p:nvPr/>
        </p:nvSpPr>
        <p:spPr>
          <a:xfrm>
            <a:off x="175267" y="1085910"/>
            <a:ext cx="2931893" cy="9387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 효과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진입 후 양상을 기록하면 획득하는 버프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적주피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스킬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쿨타임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감소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발현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치명타 피해량 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668B6-F6F9-16AA-940E-C96EAC5365DF}"/>
              </a:ext>
            </a:extLst>
          </p:cNvPr>
          <p:cNvSpPr txBox="1"/>
          <p:nvPr/>
        </p:nvSpPr>
        <p:spPr>
          <a:xfrm>
            <a:off x="175267" y="2343210"/>
            <a:ext cx="3826368" cy="9387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단일 기호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기호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단일 기호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첫 번째 양상 기록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다른 양상 기록 시 표기되는 기호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같은 양상 두 개 기록 시 포기되는 기호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스킬이 활성화 되는 기호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BE1EA-708F-0B81-0A67-1F206A41EBC6}"/>
              </a:ext>
            </a:extLst>
          </p:cNvPr>
          <p:cNvSpPr txBox="1"/>
          <p:nvPr/>
        </p:nvSpPr>
        <p:spPr>
          <a:xfrm>
            <a:off x="175267" y="3694028"/>
            <a:ext cx="722955" cy="40780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완료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완료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87201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2961</TotalTime>
  <Words>3838</Words>
  <Application>Microsoft Office PowerPoint</Application>
  <PresentationFormat>와이드스크린</PresentationFormat>
  <Paragraphs>334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Pretendard Medium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66</cp:revision>
  <dcterms:created xsi:type="dcterms:W3CDTF">2025-02-06T08:58:07Z</dcterms:created>
  <dcterms:modified xsi:type="dcterms:W3CDTF">2025-04-08T11:56:28Z</dcterms:modified>
</cp:coreProperties>
</file>