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2" r:id="rId2"/>
    <p:sldId id="263" r:id="rId3"/>
    <p:sldId id="269" r:id="rId4"/>
    <p:sldId id="270" r:id="rId5"/>
    <p:sldId id="271" r:id="rId6"/>
    <p:sldId id="266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79" userDrawn="1">
          <p15:clr>
            <a:srgbClr val="F26B43"/>
          </p15:clr>
        </p15:guide>
        <p15:guide id="4" pos="7401" userDrawn="1">
          <p15:clr>
            <a:srgbClr val="F26B43"/>
          </p15:clr>
        </p15:guide>
        <p15:guide id="5" orient="horz" pos="278" userDrawn="1">
          <p15:clr>
            <a:srgbClr val="F26B43"/>
          </p15:clr>
        </p15:guide>
        <p15:guide id="6" orient="horz" pos="4156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CFC5"/>
    <a:srgbClr val="212227"/>
    <a:srgbClr val="C7B388"/>
    <a:srgbClr val="545243"/>
    <a:srgbClr val="443B3A"/>
    <a:srgbClr val="616052"/>
    <a:srgbClr val="504E3F"/>
    <a:srgbClr val="CEBD96"/>
    <a:srgbClr val="121213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6" d="100"/>
          <a:sy n="66" d="100"/>
        </p:scale>
        <p:origin x="504" y="240"/>
      </p:cViewPr>
      <p:guideLst>
        <p:guide orient="horz" pos="2160"/>
        <p:guide pos="3840"/>
        <p:guide pos="279"/>
        <p:guide pos="7401"/>
        <p:guide orient="horz" pos="278"/>
        <p:guide orient="horz" pos="415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858A5B-A4C5-42BA-89E9-10F55E5A3D46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E134C8-DE01-4967-8504-92E88DCF6C0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607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B02809-F843-F358-6A57-16D5C51F8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CC6B427-3ACA-D58B-5D36-132437C514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A4D860E-B991-453E-D00A-32DCC0DECF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3B6A86-25CC-E966-8E08-E11CC47260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134C8-DE01-4967-8504-92E88DCF6C0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270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B52DA-5191-2A3E-D1B1-C4CACD768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0E98269-36A0-67C7-0E30-B6BE4B733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A42B0D-EF35-A6AB-A21F-A330D00D0D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59A947-BC24-498C-154E-9DAC30D4F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0E134C8-DE01-4967-8504-92E88DCF6C0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11490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457CAD-B111-F496-19A9-88B85E39F4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3C1AF7-3EC4-5DE3-F30C-19A14D9ED1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E65C7-0FCB-2456-0886-5975B7E9E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86728-087D-8086-EDDE-17BCBC95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16CA98-FACC-970A-3D61-8816FB4BA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95325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4DB8F3-4791-8ADD-A916-7D0F68DE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43FE4C-E7CD-BFC1-2C86-C5D3D9E89A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D546DF-2639-C448-E4E4-836419CA5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3A7D1D-C9FC-6CFB-B520-85809E3BF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B71281-E33D-E135-06B5-56127DA34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655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78418AD-473B-B2F8-7A06-3CF1ECB992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C277D9-F2D0-77E9-C212-F04F868CA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2B5FC7-8219-BD7E-5ABE-F929E4648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0DBA5A-356F-FF52-0644-9F7964A79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C6CD5B-4AA8-3C01-1552-4BAC4A38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776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CECF5-E2DA-D5E6-6C3F-CE3B78979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5CD099-A069-DB0E-92BC-E3A954355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074831-2A98-460F-2971-3241A390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0F651-1C37-90EB-E0F4-0131A7536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DFDE13-F259-D5E7-E217-38A097DDF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382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A22969-C8F0-ABBD-07D6-B60644368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C4E9AC-841A-9FFE-8D4C-DDC57B940A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50AF7E-FE70-0643-4B2F-265554C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8274C-8AFE-E666-6406-D5E10396B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C1B7B3-11D3-BB4E-63B7-156E2EFC3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841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270099-2210-B52D-F9EC-AC6ACE13E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B6D571-0DFC-9A4E-B0FE-88AAC7A6E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415F52-C3E7-2675-EE08-800CF3DA1F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528235-6E3E-096C-97D4-6650C7FDA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21733FD-A924-8421-0A48-12442BD17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D6BC94-4BE6-056D-7645-B7E08A369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74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FA74BA-40D2-5960-C485-2D493A7B0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C25E2C4-8FFC-6219-0800-275E0D911E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72017-91C3-2105-4370-B9D40C9F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08484E1-024A-271F-6609-15D448CB95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23C01A1-BAAB-2F65-7A18-784C3E43A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077156-822D-8B16-30F2-E5F03D52D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ACC4325-7A53-75C7-CBB2-D00F18F1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4A7B291-C0FC-7F00-8631-D09AB6D6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29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23983B-A747-642B-E2F5-C8AE5E9A0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D491DB6-46A9-7271-33D6-8E7CCC411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7F221D-FFA5-677C-5C55-EEC96B1CD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F1D10E3-FB3E-6C19-5E55-3D71451C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71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867CA76-B377-4940-9BBA-F03CD3AF8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6DEF556-4379-5C72-F193-030161448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A11226-97CD-4CFE-FA34-48DC5001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668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3C0FE-6319-DABB-92E4-B75AB050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E35194-2941-A34F-5E21-671BC1DC9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12B746-0814-7E7E-9C7C-F3CC17F16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41DEB9-B7AC-F671-4A69-E03CA09B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736676-6D75-872D-6F9A-E4373CA89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DC383A1-3DB6-20E6-4A14-E3775974B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77CA9D-E674-EF3E-F709-D1EB7F2E5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AC27BC2-B411-12AD-AF9F-81E0AF7F1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6BE629-EEAF-340E-2A7A-3D0C6B7A0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C453F6-06D4-08E6-400B-02887F27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89469C-B5A0-3182-334E-65EE9245CC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4F4B90-3F5D-E328-6C58-B4EDA7F11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2285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463C332-1CC6-1D73-C6C6-B49021540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AA4D43-08BF-3342-13EE-FCBFC1F3F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528D04B-43C6-2BB8-7A50-BCA1439FD0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BAD0F6-17A2-4FF3-829F-62ACF20E6C3D}" type="datetimeFigureOut">
              <a:rPr lang="ko-KR" altLang="en-US" smtClean="0"/>
              <a:t>2025-11-01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46782-E346-EB10-E1A9-9DADF0E9FF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5E3672-7946-E38D-13F8-873F352375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017D54-9D11-4031-8C1F-3C2E0B94361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946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7E35D5-E2D7-2D13-21B0-86BA7246D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079C1924-9110-20D4-82DB-9FFA180458BE}"/>
              </a:ext>
            </a:extLst>
          </p:cNvPr>
          <p:cNvGrpSpPr/>
          <p:nvPr/>
        </p:nvGrpSpPr>
        <p:grpSpPr>
          <a:xfrm>
            <a:off x="9405009" y="6088707"/>
            <a:ext cx="2603598" cy="492442"/>
            <a:chOff x="9405009" y="6057929"/>
            <a:chExt cx="2603598" cy="49244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B31545-BCE3-0547-7376-C869E9582A14}"/>
                </a:ext>
              </a:extLst>
            </p:cNvPr>
            <p:cNvSpPr txBox="1"/>
            <p:nvPr/>
          </p:nvSpPr>
          <p:spPr>
            <a:xfrm>
              <a:off x="9405009" y="6057929"/>
              <a:ext cx="260359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ko-KR" sz="1000" dirty="0">
                  <a:solidFill>
                    <a:schemeClr val="bg1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[Chrono Odyssey] </a:t>
              </a:r>
              <a:r>
                <a:rPr lang="ko-KR" altLang="en-US" sz="1000" dirty="0">
                  <a:solidFill>
                    <a:schemeClr val="bg1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전투 기획 사전 과제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7137DFF-AEB9-807E-B9B7-055B3C0382F8}"/>
                </a:ext>
              </a:extLst>
            </p:cNvPr>
            <p:cNvSpPr txBox="1"/>
            <p:nvPr/>
          </p:nvSpPr>
          <p:spPr>
            <a:xfrm>
              <a:off x="11064118" y="6304150"/>
              <a:ext cx="94448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ko-KR" altLang="en-US" sz="1000" dirty="0">
                  <a:solidFill>
                    <a:schemeClr val="bg1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작성자 </a:t>
              </a:r>
              <a:r>
                <a:rPr lang="en-US" altLang="ko-KR" sz="1000" dirty="0">
                  <a:solidFill>
                    <a:schemeClr val="bg1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: </a:t>
              </a:r>
              <a:r>
                <a:rPr lang="ko-KR" altLang="en-US" sz="1000" dirty="0">
                  <a:solidFill>
                    <a:schemeClr val="bg1"/>
                  </a:solidFill>
                  <a:effectLst/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홍진선</a:t>
              </a:r>
            </a:p>
          </p:txBody>
        </p:sp>
      </p:grpSp>
      <p:pic>
        <p:nvPicPr>
          <p:cNvPr id="12" name="그림 11" descr="폰트, 타이포그래피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5CB7795-317E-0293-CFBA-83A351FCDC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5" y="6253641"/>
            <a:ext cx="1168111" cy="327508"/>
          </a:xfrm>
          <a:prstGeom prst="rect">
            <a:avLst/>
          </a:prstGeom>
          <a:effectLst/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9E97DB71-C890-7B22-C799-7FA35A4B3301}"/>
              </a:ext>
            </a:extLst>
          </p:cNvPr>
          <p:cNvGrpSpPr/>
          <p:nvPr/>
        </p:nvGrpSpPr>
        <p:grpSpPr>
          <a:xfrm>
            <a:off x="4723723" y="2425829"/>
            <a:ext cx="2744554" cy="923330"/>
            <a:chOff x="2132090" y="1052994"/>
            <a:chExt cx="2744554" cy="92333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5BFBB1B-4795-E0EA-8435-DB9DBC57B892}"/>
                </a:ext>
              </a:extLst>
            </p:cNvPr>
            <p:cNvSpPr txBox="1"/>
            <p:nvPr/>
          </p:nvSpPr>
          <p:spPr>
            <a:xfrm>
              <a:off x="2132090" y="1052994"/>
              <a:ext cx="16626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5400" spc="400" dirty="0">
                  <a:solidFill>
                    <a:schemeClr val="bg1"/>
                  </a:solidFill>
                  <a:effectLst/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현자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71D1A03-4394-D3C6-8D9F-5A48D90812FB}"/>
                </a:ext>
              </a:extLst>
            </p:cNvPr>
            <p:cNvSpPr txBox="1"/>
            <p:nvPr/>
          </p:nvSpPr>
          <p:spPr>
            <a:xfrm>
              <a:off x="3659644" y="1453104"/>
              <a:ext cx="12170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dirty="0">
                  <a:solidFill>
                    <a:schemeClr val="bg1"/>
                  </a:solidFill>
                  <a:effectLst/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(Sage)</a:t>
              </a:r>
              <a:endParaRPr lang="ko-KR" altLang="en-US" sz="2800" dirty="0">
                <a:solidFill>
                  <a:schemeClr val="bg1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D5C261B6-1ED9-C633-0ADB-A8DFD0EF0BD7}"/>
              </a:ext>
            </a:extLst>
          </p:cNvPr>
          <p:cNvSpPr txBox="1"/>
          <p:nvPr/>
        </p:nvSpPr>
        <p:spPr>
          <a:xfrm>
            <a:off x="5055491" y="3472270"/>
            <a:ext cx="2081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effectLst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 </a:t>
            </a:r>
            <a:r>
              <a:rPr lang="ko-KR" altLang="en-US" sz="1200" dirty="0">
                <a:solidFill>
                  <a:schemeClr val="bg1">
                    <a:lumMod val="85000"/>
                  </a:schemeClr>
                </a:solidFill>
                <a:effectLst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클래스 컨셉 및 스킬 디자인  </a:t>
            </a:r>
            <a:r>
              <a:rPr lang="en-US" altLang="ko-KR" sz="1200" dirty="0">
                <a:solidFill>
                  <a:schemeClr val="bg1">
                    <a:lumMod val="85000"/>
                  </a:schemeClr>
                </a:solidFill>
                <a:effectLst/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-</a:t>
            </a:r>
            <a:endParaRPr lang="ko-KR" altLang="en-US" sz="1200" dirty="0">
              <a:solidFill>
                <a:schemeClr val="bg1">
                  <a:lumMod val="85000"/>
                </a:schemeClr>
              </a:solidFill>
              <a:effectLst/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9962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A23122-EA85-1787-4233-BABDB2C38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의상 디자인, 덮개, 의류, 인간의 얼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B497AD4-3A5C-8A1E-00E8-FF14482FB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0559" y="481957"/>
            <a:ext cx="3395538" cy="582856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C25E8EE-8AD3-D10D-8F2D-E1DB1AA6880F}"/>
              </a:ext>
            </a:extLst>
          </p:cNvPr>
          <p:cNvSpPr txBox="1"/>
          <p:nvPr/>
        </p:nvSpPr>
        <p:spPr>
          <a:xfrm>
            <a:off x="6140519" y="1461246"/>
            <a:ext cx="4286205" cy="1846468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200" dirty="0">
                <a:solidFill>
                  <a:srgbClr val="D4CFC5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현자는 원리와 법칙을 파악하여 최소한의 움직임으로 최대의 결과를 만들어 내는 효율을 추구합니다</a:t>
            </a:r>
            <a:r>
              <a:rPr lang="en-US" altLang="ko-KR" sz="1200" dirty="0">
                <a:solidFill>
                  <a:srgbClr val="D4CFC5"/>
                </a:solidFill>
                <a:effectLst/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. </a:t>
            </a:r>
          </a:p>
          <a:p>
            <a:pPr latinLnBrk="0">
              <a:lnSpc>
                <a:spcPct val="120000"/>
              </a:lnSpc>
            </a:pPr>
            <a:endParaRPr lang="en-US" altLang="ko-KR" sz="1200" dirty="0">
              <a:solidFill>
                <a:srgbClr val="D4CFC5"/>
              </a:solidFill>
              <a:effectLst/>
              <a:latin typeface="빛의 계승자 Regular" panose="020B0600000101010101" pitchFamily="50" charset="-127"/>
              <a:ea typeface="빛의 계승자 Regular" panose="020B0600000101010101" pitchFamily="50" charset="-127"/>
              <a:cs typeface="Pretendard Medium" panose="020006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dirty="0">
                <a:solidFill>
                  <a:srgbClr val="D4CFC5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그들의 모든 기술은 인과에서 비롯되며 전장에서의 행위에 따라 쌓이는 인과는 행동을 멈추면 빠르게 소멸됩니다</a:t>
            </a:r>
            <a:r>
              <a:rPr lang="en-US" altLang="ko-KR" sz="1200" dirty="0">
                <a:solidFill>
                  <a:srgbClr val="D4CFC5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endParaRPr lang="en-US" altLang="ko-KR" sz="1200" dirty="0">
              <a:solidFill>
                <a:srgbClr val="D4CFC5"/>
              </a:solidFill>
              <a:latin typeface="빛의 계승자 Regular" panose="020B0600000101010101" pitchFamily="50" charset="-127"/>
              <a:ea typeface="빛의 계승자 Regular" panose="020B0600000101010101" pitchFamily="50" charset="-127"/>
              <a:cs typeface="Pretendard Medium" panose="020006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200" dirty="0">
                <a:solidFill>
                  <a:srgbClr val="D4CFC5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이 험난한 과정을 흔들림 없이 해낸 현자들은 전장의 위기를 극복하는 지침이 됩니다</a:t>
            </a:r>
            <a:r>
              <a:rPr lang="en-US" altLang="ko-KR" sz="1200" dirty="0">
                <a:solidFill>
                  <a:srgbClr val="D4CFC5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  <a:cs typeface="Pretendard Medium" panose="02000603000000020004" pitchFamily="2" charset="-127"/>
              </a:rPr>
              <a:t>.</a:t>
            </a:r>
            <a:endParaRPr lang="en-US" altLang="ko-KR" sz="1200" dirty="0">
              <a:solidFill>
                <a:srgbClr val="D4CFC5"/>
              </a:solidFill>
              <a:effectLst/>
              <a:latin typeface="빛의 계승자 Regular" panose="020B0600000101010101" pitchFamily="50" charset="-127"/>
              <a:ea typeface="빛의 계승자 Regular" panose="020B0600000101010101" pitchFamily="50" charset="-127"/>
              <a:cs typeface="Pretendard Medium" panose="02000603000000020004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8F2D00-8B9B-7ACF-1FD0-0233655A5D1A}"/>
              </a:ext>
            </a:extLst>
          </p:cNvPr>
          <p:cNvSpPr txBox="1"/>
          <p:nvPr/>
        </p:nvSpPr>
        <p:spPr>
          <a:xfrm>
            <a:off x="6140519" y="833484"/>
            <a:ext cx="908385" cy="461665"/>
          </a:xfrm>
          <a:prstGeom prst="rect">
            <a:avLst/>
          </a:prstGeom>
          <a:noFill/>
        </p:spPr>
        <p:txBody>
          <a:bodyPr wrap="none" lIns="18000" rIns="18000" rtlCol="0">
            <a:spAutoFit/>
          </a:bodyPr>
          <a:lstStyle/>
          <a:p>
            <a:r>
              <a:rPr lang="ko-KR" altLang="en-US" sz="2400" spc="200" dirty="0">
                <a:solidFill>
                  <a:srgbClr val="D4CFC5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현자  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BE2CFC1-8DC6-6CF2-440B-39F20EE1449A}"/>
              </a:ext>
            </a:extLst>
          </p:cNvPr>
          <p:cNvCxnSpPr>
            <a:cxnSpLocks/>
          </p:cNvCxnSpPr>
          <p:nvPr/>
        </p:nvCxnSpPr>
        <p:spPr>
          <a:xfrm>
            <a:off x="6140519" y="1295149"/>
            <a:ext cx="4286205" cy="0"/>
          </a:xfrm>
          <a:prstGeom prst="line">
            <a:avLst/>
          </a:prstGeom>
          <a:ln w="12700" cap="rnd">
            <a:solidFill>
              <a:srgbClr val="D4CFC5">
                <a:alpha val="39000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81D8A40-FC57-A109-A7C4-71176E0E7258}"/>
              </a:ext>
            </a:extLst>
          </p:cNvPr>
          <p:cNvGrpSpPr/>
          <p:nvPr/>
        </p:nvGrpSpPr>
        <p:grpSpPr>
          <a:xfrm>
            <a:off x="6140519" y="3704084"/>
            <a:ext cx="4293285" cy="2606435"/>
            <a:chOff x="6140519" y="3503929"/>
            <a:chExt cx="4293285" cy="260643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55987F4-C543-F4A0-3A2B-2565849464A2}"/>
                </a:ext>
              </a:extLst>
            </p:cNvPr>
            <p:cNvSpPr txBox="1"/>
            <p:nvPr/>
          </p:nvSpPr>
          <p:spPr>
            <a:xfrm>
              <a:off x="7944377" y="3503929"/>
              <a:ext cx="685568" cy="276999"/>
            </a:xfrm>
            <a:prstGeom prst="rect">
              <a:avLst/>
            </a:prstGeom>
            <a:noFill/>
          </p:spPr>
          <p:txBody>
            <a:bodyPr wrap="none" lIns="18000" rIns="18000" rtlCol="0">
              <a:spAutoFit/>
            </a:bodyPr>
            <a:lstStyle>
              <a:defPPr>
                <a:defRPr lang="ko-KR"/>
              </a:defPPr>
              <a:lvl1pPr>
                <a:defRPr sz="2000">
                  <a:solidFill>
                    <a:srgbClr val="D4CFC5"/>
                  </a:solidFill>
                  <a:effectLst/>
                  <a:latin typeface="빛의 계승자 Bold" panose="020B0600000101010101" pitchFamily="50" charset="-127"/>
                  <a:ea typeface="빛의 계승자 Bold" panose="020B0600000101010101" pitchFamily="50" charset="-127"/>
                </a:defRPr>
              </a:lvl1pPr>
            </a:lstStyle>
            <a:p>
              <a:r>
                <a:rPr lang="ko-KR" altLang="en-US" sz="1200" dirty="0"/>
                <a:t>무기 타입</a:t>
              </a:r>
              <a:endParaRPr lang="en-US" altLang="ko-KR" sz="1200" dirty="0"/>
            </a:p>
          </p:txBody>
        </p:sp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708AAC49-263F-ED1C-CF78-A031A63E8199}"/>
                </a:ext>
              </a:extLst>
            </p:cNvPr>
            <p:cNvGrpSpPr/>
            <p:nvPr/>
          </p:nvGrpSpPr>
          <p:grpSpPr>
            <a:xfrm>
              <a:off x="6140519" y="3906660"/>
              <a:ext cx="4293285" cy="2203704"/>
              <a:chOff x="6140519" y="3769274"/>
              <a:chExt cx="4293285" cy="2203704"/>
            </a:xfrm>
          </p:grpSpPr>
          <p:grpSp>
            <p:nvGrpSpPr>
              <p:cNvPr id="6" name="그룹 5">
                <a:extLst>
                  <a:ext uri="{FF2B5EF4-FFF2-40B4-BE49-F238E27FC236}">
                    <a16:creationId xmlns:a16="http://schemas.microsoft.com/office/drawing/2014/main" id="{D86091F0-7488-B49C-5D90-941EE85E72AB}"/>
                  </a:ext>
                </a:extLst>
              </p:cNvPr>
              <p:cNvGrpSpPr/>
              <p:nvPr/>
            </p:nvGrpSpPr>
            <p:grpSpPr>
              <a:xfrm>
                <a:off x="7624761" y="3769274"/>
                <a:ext cx="1324800" cy="2203704"/>
                <a:chOff x="7624761" y="3769274"/>
                <a:chExt cx="1324800" cy="2203704"/>
              </a:xfrm>
            </p:grpSpPr>
            <p:sp>
              <p:nvSpPr>
                <p:cNvPr id="26" name="직사각형 25">
                  <a:extLst>
                    <a:ext uri="{FF2B5EF4-FFF2-40B4-BE49-F238E27FC236}">
                      <a16:creationId xmlns:a16="http://schemas.microsoft.com/office/drawing/2014/main" id="{E3DDECA3-F748-5872-7FDE-F4438535EF26}"/>
                    </a:ext>
                  </a:extLst>
                </p:cNvPr>
                <p:cNvSpPr/>
                <p:nvPr/>
              </p:nvSpPr>
              <p:spPr>
                <a:xfrm>
                  <a:off x="7631841" y="3769274"/>
                  <a:ext cx="1310640" cy="2133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>
                        <a:lumMod val="99000"/>
                      </a:srgbClr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2700">
                  <a:solidFill>
                    <a:srgbClr val="616052">
                      <a:alpha val="24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직사각형 26">
                  <a:extLst>
                    <a:ext uri="{FF2B5EF4-FFF2-40B4-BE49-F238E27FC236}">
                      <a16:creationId xmlns:a16="http://schemas.microsoft.com/office/drawing/2014/main" id="{19D50509-583C-B82D-40B7-642101B2E43F}"/>
                    </a:ext>
                  </a:extLst>
                </p:cNvPr>
                <p:cNvSpPr/>
                <p:nvPr/>
              </p:nvSpPr>
              <p:spPr>
                <a:xfrm>
                  <a:off x="7689740" y="3826423"/>
                  <a:ext cx="1194842" cy="1950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/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6160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" name="직사각형 27">
                  <a:extLst>
                    <a:ext uri="{FF2B5EF4-FFF2-40B4-BE49-F238E27FC236}">
                      <a16:creationId xmlns:a16="http://schemas.microsoft.com/office/drawing/2014/main" id="{5DFD00D6-CB97-24B2-C2B5-446BF4D1E60C}"/>
                    </a:ext>
                  </a:extLst>
                </p:cNvPr>
                <p:cNvSpPr/>
                <p:nvPr/>
              </p:nvSpPr>
              <p:spPr>
                <a:xfrm>
                  <a:off x="7624761" y="3769274"/>
                  <a:ext cx="1324800" cy="2203704"/>
                </a:xfrm>
                <a:prstGeom prst="rect">
                  <a:avLst/>
                </a:prstGeom>
                <a:gradFill flip="none" rotWithShape="1">
                  <a:gsLst>
                    <a:gs pos="38000">
                      <a:srgbClr val="212227">
                        <a:alpha val="70000"/>
                      </a:srgbClr>
                    </a:gs>
                    <a:gs pos="55000">
                      <a:srgbClr val="212227">
                        <a:alpha val="40000"/>
                      </a:srgbClr>
                    </a:gs>
                    <a:gs pos="0">
                      <a:srgbClr val="212227"/>
                    </a:gs>
                    <a:gs pos="16000">
                      <a:srgbClr val="212227"/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4" name="그룹 3">
                  <a:extLst>
                    <a:ext uri="{FF2B5EF4-FFF2-40B4-BE49-F238E27FC236}">
                      <a16:creationId xmlns:a16="http://schemas.microsoft.com/office/drawing/2014/main" id="{254786DB-0CBD-EDEE-053C-598431E4A368}"/>
                    </a:ext>
                  </a:extLst>
                </p:cNvPr>
                <p:cNvGrpSpPr/>
                <p:nvPr/>
              </p:nvGrpSpPr>
              <p:grpSpPr>
                <a:xfrm>
                  <a:off x="7934134" y="4095739"/>
                  <a:ext cx="706055" cy="1245064"/>
                  <a:chOff x="7934134" y="4200817"/>
                  <a:chExt cx="706055" cy="1245064"/>
                </a:xfrm>
              </p:grpSpPr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B65EC17E-420B-6053-8785-C09DAD0ECE57}"/>
                      </a:ext>
                    </a:extLst>
                  </p:cNvPr>
                  <p:cNvSpPr txBox="1"/>
                  <p:nvPr/>
                </p:nvSpPr>
                <p:spPr>
                  <a:xfrm>
                    <a:off x="7934760" y="5215049"/>
                    <a:ext cx="704804" cy="230832"/>
                  </a:xfrm>
                  <a:prstGeom prst="rect">
                    <a:avLst/>
                  </a:prstGeom>
                  <a:noFill/>
                </p:spPr>
                <p:txBody>
                  <a:bodyPr wrap="none" lIns="18000" rIns="18000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2000">
                        <a:solidFill>
                          <a:srgbClr val="D4CFC5"/>
                        </a:solidFill>
                        <a:effectLst/>
                        <a:latin typeface="빛의 계승자 Bold" panose="020B0600000101010101" pitchFamily="50" charset="-127"/>
                        <a:ea typeface="빛의 계승자 Bold" panose="020B0600000101010101" pitchFamily="50" charset="-127"/>
                      </a:defRPr>
                    </a:lvl1pPr>
                  </a:lstStyle>
                  <a:p>
                    <a:pPr algn="ctr"/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현자 무기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2)</a:t>
                    </a:r>
                  </a:p>
                </p:txBody>
              </p:sp>
              <p:sp>
                <p:nvSpPr>
                  <p:cNvPr id="47" name="타원 46">
                    <a:extLst>
                      <a:ext uri="{FF2B5EF4-FFF2-40B4-BE49-F238E27FC236}">
                        <a16:creationId xmlns:a16="http://schemas.microsoft.com/office/drawing/2014/main" id="{24D648C2-B2AA-7243-0699-40F19AF7C2DC}"/>
                      </a:ext>
                    </a:extLst>
                  </p:cNvPr>
                  <p:cNvSpPr/>
                  <p:nvPr/>
                </p:nvSpPr>
                <p:spPr>
                  <a:xfrm>
                    <a:off x="7934134" y="4200817"/>
                    <a:ext cx="706055" cy="706055"/>
                  </a:xfrm>
                  <a:prstGeom prst="ellipse">
                    <a:avLst/>
                  </a:prstGeom>
                  <a:ln w="19050">
                    <a:solidFill>
                      <a:srgbClr val="616052"/>
                    </a:solidFill>
                  </a:ln>
                  <a:effectLst>
                    <a:glow rad="12700">
                      <a:schemeClr val="tx1"/>
                    </a:glow>
                  </a:effectLst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009F8D00-B834-2012-0A7A-9F1F91EE0C5E}"/>
                  </a:ext>
                </a:extLst>
              </p:cNvPr>
              <p:cNvGrpSpPr/>
              <p:nvPr/>
            </p:nvGrpSpPr>
            <p:grpSpPr>
              <a:xfrm>
                <a:off x="9109004" y="3769274"/>
                <a:ext cx="1324800" cy="2203704"/>
                <a:chOff x="9109004" y="3769274"/>
                <a:chExt cx="1324800" cy="2203704"/>
              </a:xfrm>
            </p:grpSpPr>
            <p:sp>
              <p:nvSpPr>
                <p:cNvPr id="30" name="직사각형 29">
                  <a:extLst>
                    <a:ext uri="{FF2B5EF4-FFF2-40B4-BE49-F238E27FC236}">
                      <a16:creationId xmlns:a16="http://schemas.microsoft.com/office/drawing/2014/main" id="{0E1E0C7E-6751-4C55-B357-868F58F4E8ED}"/>
                    </a:ext>
                  </a:extLst>
                </p:cNvPr>
                <p:cNvSpPr/>
                <p:nvPr/>
              </p:nvSpPr>
              <p:spPr>
                <a:xfrm>
                  <a:off x="9116084" y="3769274"/>
                  <a:ext cx="1310640" cy="2133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>
                        <a:lumMod val="99000"/>
                      </a:srgbClr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2700">
                  <a:solidFill>
                    <a:srgbClr val="616052">
                      <a:alpha val="24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1" name="직사각형 30">
                  <a:extLst>
                    <a:ext uri="{FF2B5EF4-FFF2-40B4-BE49-F238E27FC236}">
                      <a16:creationId xmlns:a16="http://schemas.microsoft.com/office/drawing/2014/main" id="{F551C5A2-401F-8F48-A7A9-29B58DEF0864}"/>
                    </a:ext>
                  </a:extLst>
                </p:cNvPr>
                <p:cNvSpPr/>
                <p:nvPr/>
              </p:nvSpPr>
              <p:spPr>
                <a:xfrm>
                  <a:off x="9173983" y="3826423"/>
                  <a:ext cx="1194842" cy="1950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/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6160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AF0BE877-850D-8B5B-9FFE-B4407113C206}"/>
                    </a:ext>
                  </a:extLst>
                </p:cNvPr>
                <p:cNvSpPr/>
                <p:nvPr/>
              </p:nvSpPr>
              <p:spPr>
                <a:xfrm>
                  <a:off x="9109004" y="3769274"/>
                  <a:ext cx="1324800" cy="2203704"/>
                </a:xfrm>
                <a:prstGeom prst="rect">
                  <a:avLst/>
                </a:prstGeom>
                <a:gradFill flip="none" rotWithShape="1">
                  <a:gsLst>
                    <a:gs pos="38000">
                      <a:srgbClr val="212227">
                        <a:alpha val="70000"/>
                      </a:srgbClr>
                    </a:gs>
                    <a:gs pos="55000">
                      <a:srgbClr val="212227">
                        <a:alpha val="40000"/>
                      </a:srgbClr>
                    </a:gs>
                    <a:gs pos="0">
                      <a:srgbClr val="212227"/>
                    </a:gs>
                    <a:gs pos="16000">
                      <a:srgbClr val="212227"/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3" name="그룹 2">
                  <a:extLst>
                    <a:ext uri="{FF2B5EF4-FFF2-40B4-BE49-F238E27FC236}">
                      <a16:creationId xmlns:a16="http://schemas.microsoft.com/office/drawing/2014/main" id="{2B645EDE-1EFB-8ECE-D969-DB591CD61670}"/>
                    </a:ext>
                  </a:extLst>
                </p:cNvPr>
                <p:cNvGrpSpPr/>
                <p:nvPr/>
              </p:nvGrpSpPr>
              <p:grpSpPr>
                <a:xfrm>
                  <a:off x="9418377" y="4095739"/>
                  <a:ext cx="706055" cy="1245064"/>
                  <a:chOff x="9418377" y="4200817"/>
                  <a:chExt cx="706055" cy="1245064"/>
                </a:xfrm>
              </p:grpSpPr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FAEB47A3-EABC-B9E4-B2C6-9BB13C9C2A23}"/>
                      </a:ext>
                    </a:extLst>
                  </p:cNvPr>
                  <p:cNvSpPr txBox="1"/>
                  <p:nvPr/>
                </p:nvSpPr>
                <p:spPr>
                  <a:xfrm>
                    <a:off x="9419002" y="5215049"/>
                    <a:ext cx="704804" cy="230832"/>
                  </a:xfrm>
                  <a:prstGeom prst="rect">
                    <a:avLst/>
                  </a:prstGeom>
                  <a:noFill/>
                </p:spPr>
                <p:txBody>
                  <a:bodyPr wrap="none" lIns="18000" rIns="18000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2000">
                        <a:solidFill>
                          <a:srgbClr val="D4CFC5"/>
                        </a:solidFill>
                        <a:effectLst/>
                        <a:latin typeface="빛의 계승자 Bold" panose="020B0600000101010101" pitchFamily="50" charset="-127"/>
                        <a:ea typeface="빛의 계승자 Bold" panose="020B0600000101010101" pitchFamily="50" charset="-127"/>
                      </a:defRPr>
                    </a:lvl1pPr>
                  </a:lstStyle>
                  <a:p>
                    <a:pPr algn="ctr"/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현자 무기 </a:t>
                    </a:r>
                    <a:r>
                      <a:rPr lang="en-US" altLang="ko-KR" sz="900" dirty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a:t>2)</a:t>
                    </a:r>
                  </a:p>
                </p:txBody>
              </p:sp>
              <p:sp>
                <p:nvSpPr>
                  <p:cNvPr id="48" name="타원 47">
                    <a:extLst>
                      <a:ext uri="{FF2B5EF4-FFF2-40B4-BE49-F238E27FC236}">
                        <a16:creationId xmlns:a16="http://schemas.microsoft.com/office/drawing/2014/main" id="{14F022A8-D685-CD4F-9995-C7590AF642C4}"/>
                      </a:ext>
                    </a:extLst>
                  </p:cNvPr>
                  <p:cNvSpPr/>
                  <p:nvPr/>
                </p:nvSpPr>
                <p:spPr>
                  <a:xfrm>
                    <a:off x="9418377" y="4200817"/>
                    <a:ext cx="706055" cy="706055"/>
                  </a:xfrm>
                  <a:prstGeom prst="ellipse">
                    <a:avLst/>
                  </a:prstGeom>
                  <a:ln w="19050">
                    <a:solidFill>
                      <a:srgbClr val="616052"/>
                    </a:solidFill>
                  </a:ln>
                  <a:effectLst>
                    <a:glow rad="12700">
                      <a:schemeClr val="tx1"/>
                    </a:glow>
                  </a:effectLst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</p:grpSp>
          </p:grpSp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86601C41-2439-88CF-27BE-94D653829036}"/>
                  </a:ext>
                </a:extLst>
              </p:cNvPr>
              <p:cNvGrpSpPr/>
              <p:nvPr/>
            </p:nvGrpSpPr>
            <p:grpSpPr>
              <a:xfrm>
                <a:off x="6140519" y="3769274"/>
                <a:ext cx="1324800" cy="2203704"/>
                <a:chOff x="6140519" y="3769274"/>
                <a:chExt cx="1324800" cy="2203704"/>
              </a:xfrm>
            </p:grpSpPr>
            <p:sp>
              <p:nvSpPr>
                <p:cNvPr id="20" name="직사각형 19">
                  <a:extLst>
                    <a:ext uri="{FF2B5EF4-FFF2-40B4-BE49-F238E27FC236}">
                      <a16:creationId xmlns:a16="http://schemas.microsoft.com/office/drawing/2014/main" id="{D76A319E-1E41-E882-F5E6-7463FAC18F51}"/>
                    </a:ext>
                  </a:extLst>
                </p:cNvPr>
                <p:cNvSpPr/>
                <p:nvPr/>
              </p:nvSpPr>
              <p:spPr>
                <a:xfrm>
                  <a:off x="6147599" y="3769274"/>
                  <a:ext cx="1310640" cy="2133600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>
                        <a:lumMod val="99000"/>
                      </a:srgbClr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2700">
                  <a:solidFill>
                    <a:srgbClr val="616052">
                      <a:alpha val="24000"/>
                    </a:srgb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2" name="직사각형 21">
                  <a:extLst>
                    <a:ext uri="{FF2B5EF4-FFF2-40B4-BE49-F238E27FC236}">
                      <a16:creationId xmlns:a16="http://schemas.microsoft.com/office/drawing/2014/main" id="{1D09ECB3-F75B-1908-9767-73560C1D320B}"/>
                    </a:ext>
                  </a:extLst>
                </p:cNvPr>
                <p:cNvSpPr/>
                <p:nvPr/>
              </p:nvSpPr>
              <p:spPr>
                <a:xfrm>
                  <a:off x="6205498" y="3826423"/>
                  <a:ext cx="1194842" cy="1950719"/>
                </a:xfrm>
                <a:prstGeom prst="rect">
                  <a:avLst/>
                </a:prstGeom>
                <a:gradFill flip="none" rotWithShape="1">
                  <a:gsLst>
                    <a:gs pos="0">
                      <a:srgbClr val="545243"/>
                    </a:gs>
                    <a:gs pos="74000">
                      <a:srgbClr val="545243"/>
                    </a:gs>
                    <a:gs pos="83000">
                      <a:srgbClr val="545243">
                        <a:alpha val="40000"/>
                      </a:srgbClr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5400000" scaled="1"/>
                  <a:tileRect/>
                </a:gradFill>
                <a:ln w="19050">
                  <a:solidFill>
                    <a:srgbClr val="61605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AD718E23-45DD-5F99-D98C-D0606E5C0CA0}"/>
                    </a:ext>
                  </a:extLst>
                </p:cNvPr>
                <p:cNvSpPr/>
                <p:nvPr/>
              </p:nvSpPr>
              <p:spPr>
                <a:xfrm>
                  <a:off x="6140519" y="3769274"/>
                  <a:ext cx="1324800" cy="2203704"/>
                </a:xfrm>
                <a:prstGeom prst="rect">
                  <a:avLst/>
                </a:prstGeom>
                <a:gradFill flip="none" rotWithShape="1">
                  <a:gsLst>
                    <a:gs pos="38000">
                      <a:srgbClr val="212227">
                        <a:alpha val="70000"/>
                      </a:srgbClr>
                    </a:gs>
                    <a:gs pos="55000">
                      <a:srgbClr val="212227">
                        <a:alpha val="40000"/>
                      </a:srgbClr>
                    </a:gs>
                    <a:gs pos="0">
                      <a:srgbClr val="212227"/>
                    </a:gs>
                    <a:gs pos="16000">
                      <a:srgbClr val="212227"/>
                    </a:gs>
                    <a:gs pos="100000">
                      <a:srgbClr val="545243">
                        <a:alpha val="0"/>
                      </a:srgbClr>
                    </a:gs>
                  </a:gsLst>
                  <a:lin ang="16200000" scaled="1"/>
                  <a:tileRect/>
                </a:gradFill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DD85AB60-B0E5-8146-82D4-4972EEA6A5EE}"/>
                    </a:ext>
                  </a:extLst>
                </p:cNvPr>
                <p:cNvGrpSpPr/>
                <p:nvPr/>
              </p:nvGrpSpPr>
              <p:grpSpPr>
                <a:xfrm>
                  <a:off x="6381282" y="4029432"/>
                  <a:ext cx="838667" cy="1334455"/>
                  <a:chOff x="6381282" y="4134510"/>
                  <a:chExt cx="838667" cy="1334455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2DDAF27A-C1E2-58A0-2E07-DBAC08656FFD}"/>
                      </a:ext>
                    </a:extLst>
                  </p:cNvPr>
                  <p:cNvSpPr/>
                  <p:nvPr/>
                </p:nvSpPr>
                <p:spPr>
                  <a:xfrm>
                    <a:off x="6449892" y="4200817"/>
                    <a:ext cx="706055" cy="706055"/>
                  </a:xfrm>
                  <a:prstGeom prst="ellipse">
                    <a:avLst/>
                  </a:prstGeom>
                  <a:ln w="19050">
                    <a:solidFill>
                      <a:srgbClr val="616052"/>
                    </a:solidFill>
                  </a:ln>
                  <a:effectLst>
                    <a:glow rad="12700">
                      <a:schemeClr val="tx1"/>
                    </a:glow>
                  </a:effectLst>
                </p:spPr>
                <p:style>
                  <a:lnRef idx="2">
                    <a:schemeClr val="dk1">
                      <a:shade val="15000"/>
                    </a:schemeClr>
                  </a:lnRef>
                  <a:fillRef idx="1">
                    <a:schemeClr val="dk1"/>
                  </a:fillRef>
                  <a:effectRef idx="0">
                    <a:schemeClr val="dk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87074945-AF08-A31A-7885-049CC90206DB}"/>
                      </a:ext>
                    </a:extLst>
                  </p:cNvPr>
                  <p:cNvSpPr txBox="1"/>
                  <p:nvPr/>
                </p:nvSpPr>
                <p:spPr>
                  <a:xfrm>
                    <a:off x="6651694" y="5215049"/>
                    <a:ext cx="302450" cy="253916"/>
                  </a:xfrm>
                  <a:prstGeom prst="rect">
                    <a:avLst/>
                  </a:prstGeom>
                  <a:noFill/>
                </p:spPr>
                <p:txBody>
                  <a:bodyPr wrap="none" lIns="18000" rIns="18000" rtlCol="0">
                    <a:spAutoFit/>
                  </a:bodyPr>
                  <a:lstStyle>
                    <a:defPPr>
                      <a:defRPr lang="ko-KR"/>
                    </a:defPPr>
                    <a:lvl1pPr>
                      <a:defRPr sz="2000">
                        <a:solidFill>
                          <a:srgbClr val="D4CFC5"/>
                        </a:solidFill>
                        <a:effectLst/>
                        <a:latin typeface="빛의 계승자 Bold" panose="020B0600000101010101" pitchFamily="50" charset="-127"/>
                        <a:ea typeface="빛의 계승자 Bold" panose="020B0600000101010101" pitchFamily="50" charset="-127"/>
                      </a:defRPr>
                    </a:lvl1pPr>
                  </a:lstStyle>
                  <a:p>
                    <a:pPr algn="ctr"/>
                    <a:r>
                      <a:rPr lang="ko-KR" altLang="en-US" sz="1050" dirty="0" err="1"/>
                      <a:t>성반</a:t>
                    </a:r>
                    <a:endParaRPr lang="en-US" altLang="ko-KR" sz="1050" dirty="0"/>
                  </a:p>
                </p:txBody>
              </p:sp>
              <p:grpSp>
                <p:nvGrpSpPr>
                  <p:cNvPr id="63" name="그룹 62">
                    <a:extLst>
                      <a:ext uri="{FF2B5EF4-FFF2-40B4-BE49-F238E27FC236}">
                        <a16:creationId xmlns:a16="http://schemas.microsoft.com/office/drawing/2014/main" id="{0507E14C-ACA3-F75E-899E-9028DB79372B}"/>
                      </a:ext>
                    </a:extLst>
                  </p:cNvPr>
                  <p:cNvGrpSpPr/>
                  <p:nvPr/>
                </p:nvGrpSpPr>
                <p:grpSpPr>
                  <a:xfrm>
                    <a:off x="6381282" y="4134510"/>
                    <a:ext cx="838667" cy="838667"/>
                    <a:chOff x="5173980" y="4061460"/>
                    <a:chExt cx="1076960" cy="1076960"/>
                  </a:xfrm>
                </p:grpSpPr>
                <p:sp>
                  <p:nvSpPr>
                    <p:cNvPr id="61" name="타원 60">
                      <a:extLst>
                        <a:ext uri="{FF2B5EF4-FFF2-40B4-BE49-F238E27FC236}">
                          <a16:creationId xmlns:a16="http://schemas.microsoft.com/office/drawing/2014/main" id="{16044C70-EB94-7783-E31B-FFFB0B01C74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82920" y="4470400"/>
                      <a:ext cx="259080" cy="259080"/>
                    </a:xfrm>
                    <a:prstGeom prst="ellipse">
                      <a:avLst/>
                    </a:prstGeom>
                    <a:solidFill>
                      <a:schemeClr val="bg1">
                        <a:lumMod val="95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ko-KR" altLang="en-US"/>
                    </a:p>
                  </p:txBody>
                </p:sp>
                <p:pic>
                  <p:nvPicPr>
                    <p:cNvPr id="62" name="그림 61" descr="원, 예술, 상징, 디자인이(가) 표시된 사진&#10;&#10;AI 생성 콘텐츠는 정확하지 않을 수 있습니다.">
                      <a:extLst>
                        <a:ext uri="{FF2B5EF4-FFF2-40B4-BE49-F238E27FC236}">
                          <a16:creationId xmlns:a16="http://schemas.microsoft.com/office/drawing/2014/main" id="{26C4D7C7-1573-833E-C666-D3F2B37A7E53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3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rcRect l="5931" t="5451" r="6152" b="6631"/>
                    <a:stretch>
                      <a:fillRect/>
                    </a:stretch>
                  </p:blipFill>
                  <p:spPr>
                    <a:xfrm>
                      <a:off x="5173980" y="4061460"/>
                      <a:ext cx="1076960" cy="1076960"/>
                    </a:xfrm>
                    <a:prstGeom prst="rect">
                      <a:avLst/>
                    </a:prstGeom>
                    <a:effectLst>
                      <a:innerShdw blurRad="114300">
                        <a:prstClr val="black">
                          <a:alpha val="39000"/>
                        </a:prstClr>
                      </a:innerShdw>
                    </a:effectLst>
                  </p:spPr>
                </p:pic>
              </p:grpSp>
            </p:grpSp>
          </p:grpSp>
        </p:grpSp>
      </p:grpSp>
    </p:spTree>
    <p:extLst>
      <p:ext uri="{BB962C8B-B14F-4D97-AF65-F5344CB8AC3E}">
        <p14:creationId xmlns:p14="http://schemas.microsoft.com/office/powerpoint/2010/main" val="9196258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A2E44A-18E9-938B-E346-AE8B30BC7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66408E8-91B5-2EA9-B4AF-B6AD71F5FEB2}"/>
              </a:ext>
            </a:extLst>
          </p:cNvPr>
          <p:cNvSpPr/>
          <p:nvPr/>
        </p:nvSpPr>
        <p:spPr>
          <a:xfrm>
            <a:off x="0" y="0"/>
            <a:ext cx="4576941" cy="6858000"/>
          </a:xfrm>
          <a:prstGeom prst="rect">
            <a:avLst/>
          </a:prstGeom>
          <a:solidFill>
            <a:srgbClr val="2122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AF30B0-D0FF-28AC-0212-95C2CAD07848}"/>
              </a:ext>
            </a:extLst>
          </p:cNvPr>
          <p:cNvSpPr txBox="1"/>
          <p:nvPr/>
        </p:nvSpPr>
        <p:spPr>
          <a:xfrm>
            <a:off x="1424451" y="942122"/>
            <a:ext cx="1728037" cy="70788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en-US" altLang="ko-KR" sz="4000" spc="300" dirty="0">
                <a:solidFill>
                  <a:schemeClr val="bg1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INDEX</a:t>
            </a:r>
            <a:endParaRPr lang="ko-KR" altLang="en-US" sz="4000" spc="300" dirty="0">
              <a:solidFill>
                <a:schemeClr val="bg1"/>
              </a:solidFill>
              <a:latin typeface="Pretendard ExtraBold" panose="02000903000000020004" pitchFamily="2" charset="-127"/>
              <a:ea typeface="Pretendard ExtraBold" panose="02000903000000020004" pitchFamily="2" charset="-127"/>
              <a:cs typeface="Pretendard ExtraBold" panose="02000903000000020004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A293BCB-F6AD-59DF-83F6-BCE33D3782D6}"/>
              </a:ext>
            </a:extLst>
          </p:cNvPr>
          <p:cNvSpPr txBox="1"/>
          <p:nvPr/>
        </p:nvSpPr>
        <p:spPr>
          <a:xfrm>
            <a:off x="5471102" y="1539029"/>
            <a:ext cx="1119515" cy="601497"/>
          </a:xfrm>
          <a:prstGeom prst="rect">
            <a:avLst/>
          </a:prstGeom>
          <a:noFill/>
        </p:spPr>
        <p:txBody>
          <a:bodyPr wrap="none" lIns="180000" tIns="108000" rIns="0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r>
              <a:rPr lang="en-US" altLang="ko-KR" dirty="0"/>
              <a:t>(1) </a:t>
            </a:r>
            <a:r>
              <a:rPr lang="ko-KR" altLang="en-US" dirty="0"/>
              <a:t>기획 의도</a:t>
            </a:r>
            <a:endParaRPr lang="en-US" altLang="ko-KR" dirty="0"/>
          </a:p>
          <a:p>
            <a:r>
              <a:rPr lang="en-US" altLang="ko-KR" dirty="0"/>
              <a:t>(2) </a:t>
            </a:r>
            <a:r>
              <a:rPr lang="ko-KR" altLang="en-US" dirty="0"/>
              <a:t>클래스 소개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E8EF5D-FC3B-4E89-9619-531AA8C4F7A2}"/>
              </a:ext>
            </a:extLst>
          </p:cNvPr>
          <p:cNvSpPr txBox="1"/>
          <p:nvPr/>
        </p:nvSpPr>
        <p:spPr>
          <a:xfrm>
            <a:off x="4576941" y="1231252"/>
            <a:ext cx="846071" cy="307777"/>
          </a:xfrm>
          <a:prstGeom prst="rect">
            <a:avLst/>
          </a:prstGeom>
          <a:noFill/>
        </p:spPr>
        <p:txBody>
          <a:bodyPr wrap="none" lIns="432000" tIns="0" rIns="36000" bIns="0" rtlCol="0">
            <a:spAutoFit/>
          </a:bodyPr>
          <a:lstStyle>
            <a:defPPr>
              <a:defRPr lang="ko-KR"/>
            </a:defPPr>
            <a:lvl1pPr>
              <a:defRPr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en-US" altLang="ko-KR" sz="2000" dirty="0">
                <a:solidFill>
                  <a:srgbClr val="212227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rPr>
              <a:t>01.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18C57E-B9BD-9054-3AED-70A3F5E9A787}"/>
              </a:ext>
            </a:extLst>
          </p:cNvPr>
          <p:cNvSpPr txBox="1"/>
          <p:nvPr/>
        </p:nvSpPr>
        <p:spPr>
          <a:xfrm>
            <a:off x="5471102" y="1296065"/>
            <a:ext cx="456389" cy="215444"/>
          </a:xfrm>
          <a:prstGeom prst="rect">
            <a:avLst/>
          </a:prstGeom>
          <a:noFill/>
        </p:spPr>
        <p:txBody>
          <a:bodyPr wrap="none" lIns="144000" tIns="0" rIns="0" bIns="0" rtlCol="0">
            <a:spAutoFit/>
          </a:bodyPr>
          <a:lstStyle>
            <a:defPPr>
              <a:defRPr lang="ko-KR"/>
            </a:defPPr>
            <a:lvl1pPr>
              <a:defRPr sz="140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212227"/>
                </a:solidFill>
              </a:rPr>
              <a:t>개요</a:t>
            </a:r>
            <a:endParaRPr lang="en-US" altLang="ko-KR" dirty="0">
              <a:solidFill>
                <a:srgbClr val="212227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5B3704-3CFE-DEC2-7F76-85398F7CD0AD}"/>
              </a:ext>
            </a:extLst>
          </p:cNvPr>
          <p:cNvSpPr txBox="1"/>
          <p:nvPr/>
        </p:nvSpPr>
        <p:spPr>
          <a:xfrm>
            <a:off x="5471102" y="2914006"/>
            <a:ext cx="681895" cy="601497"/>
          </a:xfrm>
          <a:prstGeom prst="rect">
            <a:avLst/>
          </a:prstGeom>
          <a:noFill/>
        </p:spPr>
        <p:txBody>
          <a:bodyPr wrap="none" lIns="180000" tIns="108000" rIns="0" rtlCol="0">
            <a:spAutoFit/>
          </a:bodyPr>
          <a:lstStyle>
            <a:defPPr>
              <a:defRPr lang="ko-K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평타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회피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380702C-E409-CC3F-85FD-77CFC068BA90}"/>
              </a:ext>
            </a:extLst>
          </p:cNvPr>
          <p:cNvSpPr txBox="1"/>
          <p:nvPr/>
        </p:nvSpPr>
        <p:spPr>
          <a:xfrm>
            <a:off x="4576941" y="2606229"/>
            <a:ext cx="881337" cy="307777"/>
          </a:xfrm>
          <a:prstGeom prst="rect">
            <a:avLst/>
          </a:prstGeom>
          <a:noFill/>
        </p:spPr>
        <p:txBody>
          <a:bodyPr wrap="none" lIns="432000" tIns="0" rIns="36000" bIns="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12227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en-US" altLang="ko-KR" dirty="0"/>
              <a:t>02.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0F93CC-D877-9542-68AD-B8D862FC7B8A}"/>
              </a:ext>
            </a:extLst>
          </p:cNvPr>
          <p:cNvSpPr txBox="1"/>
          <p:nvPr/>
        </p:nvSpPr>
        <p:spPr>
          <a:xfrm>
            <a:off x="5471102" y="2671042"/>
            <a:ext cx="810653" cy="215444"/>
          </a:xfrm>
          <a:prstGeom prst="rect">
            <a:avLst/>
          </a:prstGeom>
          <a:noFill/>
        </p:spPr>
        <p:txBody>
          <a:bodyPr wrap="none" lIns="144000" tIns="0" rIns="0" bIns="0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212227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기본 액션</a:t>
            </a:r>
            <a:endParaRPr lang="en-US" altLang="ko-K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B042B08-AC0D-A5DC-59CD-8A40D8ECFD5B}"/>
              </a:ext>
            </a:extLst>
          </p:cNvPr>
          <p:cNvSpPr txBox="1"/>
          <p:nvPr/>
        </p:nvSpPr>
        <p:spPr>
          <a:xfrm>
            <a:off x="5471102" y="4288983"/>
            <a:ext cx="986465" cy="601497"/>
          </a:xfrm>
          <a:prstGeom prst="rect">
            <a:avLst/>
          </a:prstGeom>
          <a:noFill/>
        </p:spPr>
        <p:txBody>
          <a:bodyPr wrap="none" lIns="180000" tIns="108000" rIns="0" rtlCol="0">
            <a:spAutoFit/>
          </a:bodyPr>
          <a:lstStyle>
            <a:defPPr>
              <a:defRPr lang="ko-K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스킬 구성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상세 설명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E870C3-2069-184E-3F1C-F9AAB82D7064}"/>
              </a:ext>
            </a:extLst>
          </p:cNvPr>
          <p:cNvSpPr txBox="1"/>
          <p:nvPr/>
        </p:nvSpPr>
        <p:spPr>
          <a:xfrm>
            <a:off x="4576941" y="3981206"/>
            <a:ext cx="887749" cy="307777"/>
          </a:xfrm>
          <a:prstGeom prst="rect">
            <a:avLst/>
          </a:prstGeom>
          <a:noFill/>
        </p:spPr>
        <p:txBody>
          <a:bodyPr wrap="none" lIns="432000" tIns="0" rIns="36000" bIns="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12227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en-US" altLang="ko-KR" dirty="0"/>
              <a:t>03.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2F1C9B0-1A33-22A7-3E45-5A45A794CDC6}"/>
              </a:ext>
            </a:extLst>
          </p:cNvPr>
          <p:cNvSpPr txBox="1"/>
          <p:nvPr/>
        </p:nvSpPr>
        <p:spPr>
          <a:xfrm>
            <a:off x="5471102" y="4046019"/>
            <a:ext cx="966144" cy="215444"/>
          </a:xfrm>
          <a:prstGeom prst="rect">
            <a:avLst/>
          </a:prstGeom>
          <a:noFill/>
        </p:spPr>
        <p:txBody>
          <a:bodyPr wrap="none" lIns="144000" tIns="0" rIns="0" bIns="0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212227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액티브 스킬</a:t>
            </a:r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59B6CC-0098-F068-D875-B69A05D163CD}"/>
              </a:ext>
            </a:extLst>
          </p:cNvPr>
          <p:cNvSpPr txBox="1"/>
          <p:nvPr/>
        </p:nvSpPr>
        <p:spPr>
          <a:xfrm>
            <a:off x="5471102" y="5663960"/>
            <a:ext cx="1268594" cy="601497"/>
          </a:xfrm>
          <a:prstGeom prst="rect">
            <a:avLst/>
          </a:prstGeom>
          <a:noFill/>
        </p:spPr>
        <p:txBody>
          <a:bodyPr wrap="none" lIns="180000" tIns="108000" rIns="0" rtlCol="0">
            <a:spAutoFit/>
          </a:bodyPr>
          <a:lstStyle>
            <a:defPPr>
              <a:defRPr lang="ko-KR"/>
            </a:defPPr>
            <a:lvl1pPr marL="285750" indent="-285750">
              <a:spcAft>
                <a:spcPts val="600"/>
              </a:spcAft>
              <a:buFont typeface="Arial" panose="020B0604020202020204" pitchFamily="34" charset="0"/>
              <a:buChar char="•"/>
              <a:defRPr sz="12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 marL="0" indent="0">
              <a:buNone/>
            </a:pPr>
            <a:r>
              <a:rPr lang="en-US" altLang="ko-KR" dirty="0"/>
              <a:t>(1) </a:t>
            </a:r>
            <a:r>
              <a:rPr lang="ko-KR" altLang="en-US" dirty="0"/>
              <a:t>추천 스킬 조합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(2) </a:t>
            </a:r>
            <a:r>
              <a:rPr lang="ko-KR" altLang="en-US" dirty="0"/>
              <a:t>플레이 예시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4E41F1-9BD9-71B3-C149-764AA449122D}"/>
              </a:ext>
            </a:extLst>
          </p:cNvPr>
          <p:cNvSpPr txBox="1"/>
          <p:nvPr/>
        </p:nvSpPr>
        <p:spPr>
          <a:xfrm>
            <a:off x="4576941" y="5356183"/>
            <a:ext cx="894161" cy="307777"/>
          </a:xfrm>
          <a:prstGeom prst="rect">
            <a:avLst/>
          </a:prstGeom>
          <a:noFill/>
        </p:spPr>
        <p:txBody>
          <a:bodyPr wrap="none" lIns="432000" tIns="0" rIns="36000" bIns="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212227"/>
                </a:solidFill>
                <a:latin typeface="Pretendard ExtraBold" panose="02000903000000020004" pitchFamily="2" charset="-127"/>
                <a:ea typeface="Pretendard ExtraBold" panose="02000903000000020004" pitchFamily="2" charset="-127"/>
                <a:cs typeface="Pretendard ExtraBold" panose="02000903000000020004" pitchFamily="2" charset="-127"/>
              </a:defRPr>
            </a:lvl1pPr>
          </a:lstStyle>
          <a:p>
            <a:r>
              <a:rPr lang="en-US" altLang="ko-KR" dirty="0"/>
              <a:t>04.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067EF92-6D30-4D75-422D-4BB867BC16E7}"/>
              </a:ext>
            </a:extLst>
          </p:cNvPr>
          <p:cNvSpPr txBox="1"/>
          <p:nvPr/>
        </p:nvSpPr>
        <p:spPr>
          <a:xfrm>
            <a:off x="5471102" y="5420996"/>
            <a:ext cx="966144" cy="215444"/>
          </a:xfrm>
          <a:prstGeom prst="rect">
            <a:avLst/>
          </a:prstGeom>
          <a:noFill/>
        </p:spPr>
        <p:txBody>
          <a:bodyPr wrap="none" lIns="144000" tIns="0" rIns="0" bIns="0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212227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defRPr>
            </a:lvl1pPr>
          </a:lstStyle>
          <a:p>
            <a:r>
              <a:rPr lang="ko-KR" altLang="en-US" dirty="0"/>
              <a:t>게임 플레이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8882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1D294-1F8A-0E9D-E7D4-F8F6C525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직사각형 29">
            <a:extLst>
              <a:ext uri="{FF2B5EF4-FFF2-40B4-BE49-F238E27FC236}">
                <a16:creationId xmlns:a16="http://schemas.microsoft.com/office/drawing/2014/main" id="{18364F1E-743D-50EA-59C0-BD25244B6644}"/>
              </a:ext>
            </a:extLst>
          </p:cNvPr>
          <p:cNvSpPr/>
          <p:nvPr/>
        </p:nvSpPr>
        <p:spPr>
          <a:xfrm>
            <a:off x="4393898" y="1293613"/>
            <a:ext cx="3404204" cy="49962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25A541CF-7677-E531-FE39-4DE2AA3C73FA}"/>
              </a:ext>
            </a:extLst>
          </p:cNvPr>
          <p:cNvGrpSpPr/>
          <p:nvPr/>
        </p:nvGrpSpPr>
        <p:grpSpPr>
          <a:xfrm>
            <a:off x="172462" y="2664820"/>
            <a:ext cx="68400" cy="1528360"/>
            <a:chOff x="172462" y="2808076"/>
            <a:chExt cx="68400" cy="1528360"/>
          </a:xfrm>
        </p:grpSpPr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9C228E77-A91B-73B4-F050-250CE82D8959}"/>
                </a:ext>
              </a:extLst>
            </p:cNvPr>
            <p:cNvSpPr/>
            <p:nvPr/>
          </p:nvSpPr>
          <p:spPr>
            <a:xfrm>
              <a:off x="172462" y="2808076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979CD68F-7975-0B3C-62CC-01B6C13E1FF9}"/>
                </a:ext>
              </a:extLst>
            </p:cNvPr>
            <p:cNvSpPr/>
            <p:nvPr/>
          </p:nvSpPr>
          <p:spPr>
            <a:xfrm>
              <a:off x="172462" y="3294729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다이아몬드 39">
              <a:extLst>
                <a:ext uri="{FF2B5EF4-FFF2-40B4-BE49-F238E27FC236}">
                  <a16:creationId xmlns:a16="http://schemas.microsoft.com/office/drawing/2014/main" id="{1C3E8C2C-16B7-44BB-3AC5-A3856C08FD2F}"/>
                </a:ext>
              </a:extLst>
            </p:cNvPr>
            <p:cNvSpPr/>
            <p:nvPr/>
          </p:nvSpPr>
          <p:spPr>
            <a:xfrm>
              <a:off x="172462" y="3781382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538027B0-6C8F-68D7-AD5A-A0E16C1360D4}"/>
                </a:ext>
              </a:extLst>
            </p:cNvPr>
            <p:cNvSpPr/>
            <p:nvPr/>
          </p:nvSpPr>
          <p:spPr>
            <a:xfrm>
              <a:off x="172462" y="4268036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 descr="블랙, 상징, 램프, 빛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FB9A146-BB57-F15E-6F21-6677FD2585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59" b="9243"/>
          <a:stretch>
            <a:fillRect/>
          </a:stretch>
        </p:blipFill>
        <p:spPr>
          <a:xfrm>
            <a:off x="109647" y="2550430"/>
            <a:ext cx="228320" cy="2933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3A18AE0A-18A4-86AA-9693-68150D0A8233}"/>
              </a:ext>
            </a:extLst>
          </p:cNvPr>
          <p:cNvGrpSpPr/>
          <p:nvPr/>
        </p:nvGrpSpPr>
        <p:grpSpPr>
          <a:xfrm>
            <a:off x="0" y="0"/>
            <a:ext cx="12192000" cy="443346"/>
            <a:chOff x="0" y="0"/>
            <a:chExt cx="12192000" cy="44334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A476256-51B3-46A3-53AF-6C72C120549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443346"/>
            </a:xfrm>
            <a:prstGeom prst="rect">
              <a:avLst/>
            </a:prstGeom>
          </p:spPr>
        </p:pic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D31CEA63-3CA1-EA17-72DA-8EBB15FBA39D}"/>
                </a:ext>
              </a:extLst>
            </p:cNvPr>
            <p:cNvGrpSpPr/>
            <p:nvPr/>
          </p:nvGrpSpPr>
          <p:grpSpPr>
            <a:xfrm>
              <a:off x="442913" y="83174"/>
              <a:ext cx="1718521" cy="276999"/>
              <a:chOff x="442913" y="83174"/>
              <a:chExt cx="1718521" cy="276999"/>
            </a:xfrm>
          </p:grpSpPr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4730F50-C78A-D149-C620-9F8A8159C4F7}"/>
                  </a:ext>
                </a:extLst>
              </p:cNvPr>
              <p:cNvSpPr txBox="1"/>
              <p:nvPr/>
            </p:nvSpPr>
            <p:spPr>
              <a:xfrm>
                <a:off x="1291470" y="98563"/>
                <a:ext cx="869964" cy="261610"/>
              </a:xfrm>
              <a:prstGeom prst="rect">
                <a:avLst/>
              </a:prstGeom>
              <a:noFill/>
            </p:spPr>
            <p:txBody>
              <a:bodyPr wrap="none" lIns="144000" rIns="0" rtlCol="0" anchor="b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8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(1) </a:t>
                </a:r>
                <a:r>
                  <a:rPr lang="ko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기획 의도</a:t>
                </a:r>
                <a:endPara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B2C177BB-2C9E-F439-E432-9E1EC0A835E2}"/>
                  </a:ext>
                </a:extLst>
              </p:cNvPr>
              <p:cNvGrpSpPr/>
              <p:nvPr/>
            </p:nvGrpSpPr>
            <p:grpSpPr>
              <a:xfrm>
                <a:off x="442913" y="83174"/>
                <a:ext cx="848557" cy="276999"/>
                <a:chOff x="442913" y="83174"/>
                <a:chExt cx="848557" cy="276999"/>
              </a:xfrm>
            </p:grpSpPr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41DE954-D5A4-A2AC-4452-FA0AFA8B08E7}"/>
                    </a:ext>
                  </a:extLst>
                </p:cNvPr>
                <p:cNvSpPr txBox="1"/>
                <p:nvPr/>
              </p:nvSpPr>
              <p:spPr>
                <a:xfrm>
                  <a:off x="442913" y="83174"/>
                  <a:ext cx="3350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400"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defRPr>
                  </a:lvl1pPr>
                </a:lstStyle>
                <a:p>
                  <a:r>
                    <a:rPr lang="en-US" altLang="ko-KR" sz="1800" dirty="0">
                      <a:solidFill>
                        <a:schemeClr val="bg1"/>
                      </a:solidFill>
                      <a:latin typeface="Pretendard ExtraBold" panose="02000903000000020004" pitchFamily="2" charset="-127"/>
                      <a:ea typeface="Pretendard ExtraBold" panose="02000903000000020004" pitchFamily="2" charset="-127"/>
                      <a:cs typeface="Pretendard ExtraBold" panose="02000903000000020004" pitchFamily="2" charset="-127"/>
                    </a:rPr>
                    <a:t>01.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A8B7CC1-15B7-7693-7D1A-D5299452CEAF}"/>
                    </a:ext>
                  </a:extLst>
                </p:cNvPr>
                <p:cNvSpPr txBox="1"/>
                <p:nvPr/>
              </p:nvSpPr>
              <p:spPr>
                <a:xfrm>
                  <a:off x="821222" y="83174"/>
                  <a:ext cx="470248" cy="2769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400"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defRPr>
                  </a:lvl1pPr>
                </a:lstStyle>
                <a:p>
                  <a:r>
                    <a:rPr lang="ko-KR" altLang="en-US" sz="1800" dirty="0">
                      <a:solidFill>
                        <a:schemeClr val="bg1"/>
                      </a:solidFill>
                    </a:rPr>
                    <a:t>개요</a:t>
                  </a:r>
                  <a:endParaRPr lang="en-US" altLang="ko-KR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50BC7BB-C9C9-C967-5942-F51B3B9BFD49}"/>
              </a:ext>
            </a:extLst>
          </p:cNvPr>
          <p:cNvSpPr txBox="1"/>
          <p:nvPr/>
        </p:nvSpPr>
        <p:spPr>
          <a:xfrm>
            <a:off x="5005162" y="894618"/>
            <a:ext cx="2181687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05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숙련도 상승에 따른 성장 체감이 큰 클래스</a:t>
            </a:r>
            <a:endParaRPr lang="en-US" altLang="ko-KR" sz="105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87508D6-C4F0-8302-0648-63CDE572B5CB}"/>
              </a:ext>
            </a:extLst>
          </p:cNvPr>
          <p:cNvSpPr/>
          <p:nvPr/>
        </p:nvSpPr>
        <p:spPr>
          <a:xfrm>
            <a:off x="8344883" y="1293613"/>
            <a:ext cx="3404204" cy="49962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3749113-F548-B746-893E-CAFED3D4BEFC}"/>
              </a:ext>
            </a:extLst>
          </p:cNvPr>
          <p:cNvSpPr txBox="1"/>
          <p:nvPr/>
        </p:nvSpPr>
        <p:spPr>
          <a:xfrm>
            <a:off x="9429835" y="894618"/>
            <a:ext cx="1234312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05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마법을 사용하는 클래스</a:t>
            </a:r>
            <a:endParaRPr lang="en-US" altLang="ko-KR" sz="105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879A847-EC67-D362-27CC-81F15EFB3A20}"/>
              </a:ext>
            </a:extLst>
          </p:cNvPr>
          <p:cNvSpPr txBox="1"/>
          <p:nvPr/>
        </p:nvSpPr>
        <p:spPr>
          <a:xfrm>
            <a:off x="8784460" y="2267296"/>
            <a:ext cx="389530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힘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/STR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5C74773-730F-5E5D-1623-D5999C5F6100}"/>
              </a:ext>
            </a:extLst>
          </p:cNvPr>
          <p:cNvSpPr txBox="1"/>
          <p:nvPr/>
        </p:nvSpPr>
        <p:spPr>
          <a:xfrm>
            <a:off x="9720771" y="2267296"/>
            <a:ext cx="503343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민첩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9843D94-1E1D-88F9-8B94-2FBF987A799D}"/>
              </a:ext>
            </a:extLst>
          </p:cNvPr>
          <p:cNvSpPr txBox="1"/>
          <p:nvPr/>
        </p:nvSpPr>
        <p:spPr>
          <a:xfrm>
            <a:off x="10787647" y="2267296"/>
            <a:ext cx="466474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지능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/INT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284213-5A16-9BAA-0144-87826547B68E}"/>
              </a:ext>
            </a:extLst>
          </p:cNvPr>
          <p:cNvSpPr txBox="1"/>
          <p:nvPr/>
        </p:nvSpPr>
        <p:spPr>
          <a:xfrm>
            <a:off x="9059122" y="5374867"/>
            <a:ext cx="2008563" cy="873637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각각의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스탯으로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대표되는 형태의 클래스</a:t>
            </a: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전사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버서커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팔라딘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소드맨</a:t>
            </a: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암살자 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어쌔신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레인저</a:t>
            </a: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30000"/>
              </a:lnSpc>
              <a:buFont typeface="Wingdings" panose="05000000000000000000" pitchFamily="2" charset="2"/>
              <a:buChar char="Ø"/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마법사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소서러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 </a:t>
            </a:r>
            <a:r>
              <a:rPr lang="ko-KR" altLang="en-US" sz="10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현자</a:t>
            </a:r>
            <a:endParaRPr lang="en-US" altLang="ko-KR" sz="10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3DBEB6D-73AF-B843-DA0D-9E9066F573D0}"/>
              </a:ext>
            </a:extLst>
          </p:cNvPr>
          <p:cNvSpPr/>
          <p:nvPr/>
        </p:nvSpPr>
        <p:spPr>
          <a:xfrm>
            <a:off x="442913" y="1293613"/>
            <a:ext cx="3404204" cy="499625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72C240C-16A6-3033-00F6-E5DF9B421923}"/>
              </a:ext>
            </a:extLst>
          </p:cNvPr>
          <p:cNvSpPr txBox="1"/>
          <p:nvPr/>
        </p:nvSpPr>
        <p:spPr>
          <a:xfrm>
            <a:off x="442913" y="5009333"/>
            <a:ext cx="3405600" cy="1073692"/>
          </a:xfrm>
          <a:prstGeom prst="rect">
            <a:avLst/>
          </a:prstGeom>
          <a:noFill/>
        </p:spPr>
        <p:txBody>
          <a:bodyPr wrap="square" lIns="144000" rIns="144000" rtlCol="0">
            <a:spAutoFit/>
          </a:bodyPr>
          <a:lstStyle>
            <a:defPPr>
              <a:defRPr lang="ko-KR"/>
            </a:defPPr>
            <a:lvl1pPr>
              <a:defRPr sz="10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dirty="0"/>
              <a:t>게임의 세계관에 어울리는 컨셉을 찾다가</a:t>
            </a:r>
            <a:r>
              <a:rPr lang="en-US" altLang="ko-KR" dirty="0"/>
              <a:t>, </a:t>
            </a:r>
            <a:r>
              <a:rPr lang="ko-KR" altLang="en-US" dirty="0" err="1"/>
              <a:t>크로노오디세이의</a:t>
            </a:r>
            <a:r>
              <a:rPr lang="ko-KR" altLang="en-US" dirty="0"/>
              <a:t> 중요한 요소인 </a:t>
            </a:r>
            <a:r>
              <a:rPr lang="en-US" altLang="ko-KR" dirty="0"/>
              <a:t>‘</a:t>
            </a:r>
            <a:r>
              <a:rPr lang="ko-KR" altLang="en-US" dirty="0" err="1"/>
              <a:t>크로노텍트</a:t>
            </a:r>
            <a:r>
              <a:rPr lang="en-US" altLang="ko-KR" dirty="0"/>
              <a:t>’</a:t>
            </a:r>
            <a:r>
              <a:rPr lang="ko-KR" altLang="en-US" dirty="0"/>
              <a:t>의 시계 모양에서</a:t>
            </a:r>
            <a:r>
              <a:rPr lang="en-US" altLang="ko-KR" dirty="0"/>
              <a:t> </a:t>
            </a:r>
            <a:r>
              <a:rPr lang="ko-KR" altLang="en-US" dirty="0" err="1"/>
              <a:t>성반</a:t>
            </a:r>
            <a:r>
              <a:rPr lang="en-US" altLang="ko-KR" dirty="0"/>
              <a:t>, </a:t>
            </a:r>
            <a:r>
              <a:rPr lang="ko-KR" altLang="en-US" dirty="0"/>
              <a:t>나침반의 형태가 떠올랐습니다</a:t>
            </a:r>
            <a:r>
              <a:rPr lang="en-US" altLang="ko-KR" dirty="0"/>
              <a:t>. </a:t>
            </a:r>
            <a:r>
              <a:rPr lang="ko-KR" altLang="en-US" dirty="0"/>
              <a:t>공개된 정보 안에서 클래스의 컨셉을 결정할 수 있는 중요한 요소 </a:t>
            </a:r>
            <a:endParaRPr lang="en-US" altLang="ko-KR" dirty="0"/>
          </a:p>
          <a:p>
            <a:pPr>
              <a:lnSpc>
                <a:spcPct val="130000"/>
              </a:lnSpc>
            </a:pPr>
            <a:endParaRPr lang="en-US" altLang="ko-KR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561BEBA-DF26-B1A4-446B-CC759A154606}"/>
              </a:ext>
            </a:extLst>
          </p:cNvPr>
          <p:cNvSpPr txBox="1"/>
          <p:nvPr/>
        </p:nvSpPr>
        <p:spPr>
          <a:xfrm>
            <a:off x="985242" y="894618"/>
            <a:ext cx="2319546" cy="253916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lang="ko-KR" altLang="en-US" sz="1050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크로노오디세이의</a:t>
            </a:r>
            <a:r>
              <a:rPr lang="ko-KR" altLang="en-US" sz="105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세계관에 어울리는 클래스</a:t>
            </a:r>
            <a:endParaRPr lang="en-US" altLang="ko-KR" sz="105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1BF6DA-D7D7-6EE4-5D9F-CA16B9CCAA6F}"/>
              </a:ext>
            </a:extLst>
          </p:cNvPr>
          <p:cNvSpPr txBox="1"/>
          <p:nvPr/>
        </p:nvSpPr>
        <p:spPr>
          <a:xfrm>
            <a:off x="8344883" y="4524600"/>
            <a:ext cx="3405600" cy="873637"/>
          </a:xfrm>
          <a:prstGeom prst="rect">
            <a:avLst/>
          </a:prstGeom>
          <a:noFill/>
        </p:spPr>
        <p:txBody>
          <a:bodyPr wrap="square" lIns="144000" rIns="144000" rtlCol="0">
            <a:spAutoFit/>
          </a:bodyPr>
          <a:lstStyle>
            <a:defPPr>
              <a:defRPr lang="ko-KR"/>
            </a:defPPr>
            <a:lvl1pPr>
              <a:defRPr sz="10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en-US" altLang="ko-KR" dirty="0"/>
              <a:t>CBT </a:t>
            </a:r>
            <a:r>
              <a:rPr lang="ko-KR" altLang="en-US" dirty="0"/>
              <a:t>에서 공개된 클래스는 총 </a:t>
            </a:r>
            <a:r>
              <a:rPr lang="en-US" altLang="ko-KR" dirty="0"/>
              <a:t>6</a:t>
            </a:r>
            <a:r>
              <a:rPr lang="ko-KR" altLang="en-US" dirty="0"/>
              <a:t>가지로 전사 컨셉</a:t>
            </a:r>
            <a:r>
              <a:rPr lang="en-US" altLang="ko-KR" dirty="0"/>
              <a:t>(</a:t>
            </a:r>
            <a:r>
              <a:rPr lang="ko-KR" altLang="en-US" dirty="0" err="1"/>
              <a:t>버서커</a:t>
            </a:r>
            <a:r>
              <a:rPr lang="en-US" altLang="ko-KR" dirty="0"/>
              <a:t>/</a:t>
            </a:r>
            <a:r>
              <a:rPr lang="ko-KR" altLang="en-US" dirty="0" err="1"/>
              <a:t>팔라딘</a:t>
            </a:r>
            <a:r>
              <a:rPr lang="en-US" altLang="ko-KR" dirty="0"/>
              <a:t>/</a:t>
            </a:r>
            <a:r>
              <a:rPr lang="ko-KR" altLang="en-US" dirty="0" err="1"/>
              <a:t>소드맨</a:t>
            </a:r>
            <a:r>
              <a:rPr lang="en-US" altLang="ko-KR" dirty="0"/>
              <a:t>), </a:t>
            </a:r>
            <a:r>
              <a:rPr lang="ko-KR" altLang="en-US" dirty="0"/>
              <a:t>암살자 컨셉</a:t>
            </a:r>
            <a:r>
              <a:rPr lang="en-US" altLang="ko-KR" dirty="0"/>
              <a:t>(</a:t>
            </a:r>
            <a:r>
              <a:rPr lang="ko-KR" altLang="en-US" dirty="0" err="1"/>
              <a:t>어쌔신</a:t>
            </a:r>
            <a:r>
              <a:rPr lang="en-US" altLang="ko-KR" dirty="0"/>
              <a:t>/</a:t>
            </a:r>
            <a:r>
              <a:rPr lang="ko-KR" altLang="en-US" dirty="0" err="1"/>
              <a:t>레인저</a:t>
            </a:r>
            <a:r>
              <a:rPr lang="en-US" altLang="ko-KR" dirty="0"/>
              <a:t>), </a:t>
            </a:r>
            <a:r>
              <a:rPr lang="ko-KR" altLang="en-US" dirty="0"/>
              <a:t>마법 컨셉</a:t>
            </a:r>
            <a:r>
              <a:rPr lang="en-US" altLang="ko-KR" dirty="0"/>
              <a:t>(</a:t>
            </a:r>
            <a:r>
              <a:rPr lang="ko-KR" altLang="en-US" dirty="0" err="1"/>
              <a:t>소서러</a:t>
            </a:r>
            <a:r>
              <a:rPr lang="en-US" altLang="ko-KR" dirty="0"/>
              <a:t>)</a:t>
            </a:r>
            <a:r>
              <a:rPr lang="ko-KR" altLang="en-US" dirty="0"/>
              <a:t>입니다</a:t>
            </a:r>
            <a:r>
              <a:rPr lang="en-US" altLang="ko-KR" dirty="0"/>
              <a:t>. </a:t>
            </a:r>
            <a:r>
              <a:rPr lang="ko-KR" altLang="en-US" dirty="0"/>
              <a:t>이 중 마법 컨셉의 캐릭터의 추가로 클래스간 균형을 맞출 수 있을 것 같아서</a:t>
            </a:r>
            <a:endParaRPr lang="en-US" altLang="ko-KR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DF1E9E2-4014-9F15-061A-89120FE521B0}"/>
              </a:ext>
            </a:extLst>
          </p:cNvPr>
          <p:cNvSpPr txBox="1"/>
          <p:nvPr/>
        </p:nvSpPr>
        <p:spPr>
          <a:xfrm>
            <a:off x="4393897" y="4524600"/>
            <a:ext cx="3404203" cy="873637"/>
          </a:xfrm>
          <a:prstGeom prst="rect">
            <a:avLst/>
          </a:prstGeom>
          <a:noFill/>
        </p:spPr>
        <p:txBody>
          <a:bodyPr wrap="square" lIns="144000" rIns="144000" rtlCol="0">
            <a:spAutoFit/>
          </a:bodyPr>
          <a:lstStyle/>
          <a:p>
            <a:pPr>
              <a:lnSpc>
                <a:spcPct val="130000"/>
              </a:lnSpc>
            </a:pP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CBT 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공개된 클래스는 총 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가지로 전사 컨셉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버서커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팔라딘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소드맨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암살자 컨셉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어쌔신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레인저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), 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마법 컨셉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소서러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입니다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중 마법 컨셉의 캐릭터의 추가로 클래스간 균형을 맞출 수 있을 것 같아서</a:t>
            </a: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61" name="그림 60" descr="금속, 황동, 시계, 청동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E2861D0-E6E1-5ABB-AFD3-0296CFC82B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705"/>
          <a:stretch>
            <a:fillRect/>
          </a:stretch>
        </p:blipFill>
        <p:spPr>
          <a:xfrm>
            <a:off x="1816320" y="1683194"/>
            <a:ext cx="1886716" cy="2100051"/>
          </a:xfrm>
          <a:prstGeom prst="rect">
            <a:avLst/>
          </a:prstGeom>
        </p:spPr>
      </p:pic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3A4A0CD0-2B82-5232-CC55-1B32200858BF}"/>
              </a:ext>
            </a:extLst>
          </p:cNvPr>
          <p:cNvSpPr/>
          <p:nvPr/>
        </p:nvSpPr>
        <p:spPr>
          <a:xfrm rot="1117880">
            <a:off x="1540511" y="2440587"/>
            <a:ext cx="299207" cy="158427"/>
          </a:xfrm>
          <a:prstGeom prst="rightArrow">
            <a:avLst/>
          </a:prstGeom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4" name="그림 63" descr="시계, 병, 정물 사진, 손목시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1E3418E-621B-46A3-A771-FE9F03D479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740" y="1574886"/>
            <a:ext cx="845135" cy="1122229"/>
          </a:xfrm>
          <a:prstGeom prst="rect">
            <a:avLst/>
          </a:prstGeom>
        </p:spPr>
      </p:pic>
      <p:sp>
        <p:nvSpPr>
          <p:cNvPr id="65" name="TextBox 64">
            <a:extLst>
              <a:ext uri="{FF2B5EF4-FFF2-40B4-BE49-F238E27FC236}">
                <a16:creationId xmlns:a16="http://schemas.microsoft.com/office/drawing/2014/main" id="{3DBF89BF-A358-9794-195A-BE53CD6D5624}"/>
              </a:ext>
            </a:extLst>
          </p:cNvPr>
          <p:cNvSpPr txBox="1"/>
          <p:nvPr/>
        </p:nvSpPr>
        <p:spPr>
          <a:xfrm>
            <a:off x="2075195" y="3855868"/>
            <a:ext cx="1368965" cy="1449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00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defRPr>
            </a:lvl1pPr>
          </a:lstStyle>
          <a:p>
            <a:pPr>
              <a:lnSpc>
                <a:spcPct val="130000"/>
              </a:lnSpc>
            </a:pPr>
            <a:r>
              <a:rPr lang="ko-KR" altLang="en-US" sz="8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성반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(Astrolabe) : </a:t>
            </a:r>
            <a:r>
              <a:rPr lang="ko-KR" altLang="en-US" sz="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천문 관측 도구</a:t>
            </a:r>
            <a:endParaRPr lang="en-US" altLang="ko-KR" sz="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5751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63C4C-DDBF-8632-EAE8-6E1CE1EB4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그룹 45">
            <a:extLst>
              <a:ext uri="{FF2B5EF4-FFF2-40B4-BE49-F238E27FC236}">
                <a16:creationId xmlns:a16="http://schemas.microsoft.com/office/drawing/2014/main" id="{0FBB8613-4884-82E4-7C64-AA3C13FFF469}"/>
              </a:ext>
            </a:extLst>
          </p:cNvPr>
          <p:cNvGrpSpPr/>
          <p:nvPr/>
        </p:nvGrpSpPr>
        <p:grpSpPr>
          <a:xfrm>
            <a:off x="172462" y="2664820"/>
            <a:ext cx="68400" cy="1528360"/>
            <a:chOff x="172462" y="2808076"/>
            <a:chExt cx="68400" cy="1528360"/>
          </a:xfrm>
        </p:grpSpPr>
        <p:sp>
          <p:nvSpPr>
            <p:cNvPr id="38" name="다이아몬드 37">
              <a:extLst>
                <a:ext uri="{FF2B5EF4-FFF2-40B4-BE49-F238E27FC236}">
                  <a16:creationId xmlns:a16="http://schemas.microsoft.com/office/drawing/2014/main" id="{87181826-0D24-29F5-DDF3-C08F89FB2C96}"/>
                </a:ext>
              </a:extLst>
            </p:cNvPr>
            <p:cNvSpPr/>
            <p:nvPr/>
          </p:nvSpPr>
          <p:spPr>
            <a:xfrm>
              <a:off x="172462" y="2808076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다이아몬드 41">
              <a:extLst>
                <a:ext uri="{FF2B5EF4-FFF2-40B4-BE49-F238E27FC236}">
                  <a16:creationId xmlns:a16="http://schemas.microsoft.com/office/drawing/2014/main" id="{6A4398A1-F67C-2763-129D-EEB0CFDD257D}"/>
                </a:ext>
              </a:extLst>
            </p:cNvPr>
            <p:cNvSpPr/>
            <p:nvPr/>
          </p:nvSpPr>
          <p:spPr>
            <a:xfrm>
              <a:off x="172462" y="3294729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다이아몬드 39">
              <a:extLst>
                <a:ext uri="{FF2B5EF4-FFF2-40B4-BE49-F238E27FC236}">
                  <a16:creationId xmlns:a16="http://schemas.microsoft.com/office/drawing/2014/main" id="{272376FA-725E-481F-135A-CC84D7BB43D2}"/>
                </a:ext>
              </a:extLst>
            </p:cNvPr>
            <p:cNvSpPr/>
            <p:nvPr/>
          </p:nvSpPr>
          <p:spPr>
            <a:xfrm>
              <a:off x="172462" y="3781382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다이아몬드 40">
              <a:extLst>
                <a:ext uri="{FF2B5EF4-FFF2-40B4-BE49-F238E27FC236}">
                  <a16:creationId xmlns:a16="http://schemas.microsoft.com/office/drawing/2014/main" id="{E497170D-AA19-7C22-A3E4-D938811E4669}"/>
                </a:ext>
              </a:extLst>
            </p:cNvPr>
            <p:cNvSpPr/>
            <p:nvPr/>
          </p:nvSpPr>
          <p:spPr>
            <a:xfrm>
              <a:off x="172462" y="4268036"/>
              <a:ext cx="68400" cy="68400"/>
            </a:xfrm>
            <a:prstGeom prst="diamond">
              <a:avLst/>
            </a:prstGeom>
            <a:solidFill>
              <a:srgbClr val="21222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4" name="그림 43" descr="블랙, 상징, 램프, 빛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12F0791-DE00-8229-9773-CDE3FE658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7859" b="9243"/>
          <a:stretch>
            <a:fillRect/>
          </a:stretch>
        </p:blipFill>
        <p:spPr>
          <a:xfrm>
            <a:off x="109647" y="2550430"/>
            <a:ext cx="228320" cy="293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BB3D017-FEAB-476D-6725-607A466B82B5}"/>
              </a:ext>
            </a:extLst>
          </p:cNvPr>
          <p:cNvSpPr txBox="1"/>
          <p:nvPr/>
        </p:nvSpPr>
        <p:spPr>
          <a:xfrm>
            <a:off x="10123435" y="639622"/>
            <a:ext cx="474489" cy="246221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숙련도가 </a:t>
            </a: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960520BF-3D3F-3A7C-2E38-5D200F2C3228}"/>
              </a:ext>
            </a:extLst>
          </p:cNvPr>
          <p:cNvGrpSpPr/>
          <p:nvPr/>
        </p:nvGrpSpPr>
        <p:grpSpPr>
          <a:xfrm>
            <a:off x="0" y="0"/>
            <a:ext cx="12192000" cy="443346"/>
            <a:chOff x="0" y="0"/>
            <a:chExt cx="12192000" cy="44334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4A65FCF8-3DA7-115F-F848-1E2103199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92000" cy="443346"/>
            </a:xfrm>
            <a:prstGeom prst="rect">
              <a:avLst/>
            </a:prstGeom>
          </p:spPr>
        </p:pic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3E65530E-4BD5-FFD6-CB27-102756BF9951}"/>
                </a:ext>
              </a:extLst>
            </p:cNvPr>
            <p:cNvGrpSpPr/>
            <p:nvPr/>
          </p:nvGrpSpPr>
          <p:grpSpPr>
            <a:xfrm>
              <a:off x="442913" y="83174"/>
              <a:ext cx="1861188" cy="276999"/>
              <a:chOff x="442913" y="83174"/>
              <a:chExt cx="1861188" cy="276999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8A4F36-E904-7E30-A274-75E140AD2772}"/>
                  </a:ext>
                </a:extLst>
              </p:cNvPr>
              <p:cNvSpPr txBox="1"/>
              <p:nvPr/>
            </p:nvSpPr>
            <p:spPr>
              <a:xfrm>
                <a:off x="1291470" y="98563"/>
                <a:ext cx="1012631" cy="261610"/>
              </a:xfrm>
              <a:prstGeom prst="rect">
                <a:avLst/>
              </a:prstGeom>
              <a:noFill/>
            </p:spPr>
            <p:txBody>
              <a:bodyPr wrap="none" lIns="144000" rIns="0" rtlCol="0" anchor="b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>
                        <a:lumMod val="8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(2) </a:t>
                </a:r>
                <a:r>
                  <a:rPr lang="ko-KR" altLang="en-US" sz="1100" dirty="0">
                    <a:solidFill>
                      <a:schemeClr val="bg1">
                        <a:lumMod val="85000"/>
                      </a:schemeClr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클래스 소개</a:t>
                </a:r>
                <a:endParaRPr lang="en-US" altLang="ko-KR" sz="1100" dirty="0">
                  <a:solidFill>
                    <a:schemeClr val="bg1">
                      <a:lumMod val="85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212703D4-9442-A261-39D8-43FE760D2209}"/>
                  </a:ext>
                </a:extLst>
              </p:cNvPr>
              <p:cNvGrpSpPr/>
              <p:nvPr/>
            </p:nvGrpSpPr>
            <p:grpSpPr>
              <a:xfrm>
                <a:off x="442913" y="83174"/>
                <a:ext cx="848557" cy="276999"/>
                <a:chOff x="442913" y="83174"/>
                <a:chExt cx="848557" cy="276999"/>
              </a:xfrm>
            </p:grpSpPr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B5FBB1D-7471-E167-C07D-512D141D09D3}"/>
                    </a:ext>
                  </a:extLst>
                </p:cNvPr>
                <p:cNvSpPr txBox="1"/>
                <p:nvPr/>
              </p:nvSpPr>
              <p:spPr>
                <a:xfrm>
                  <a:off x="442913" y="83174"/>
                  <a:ext cx="3350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400"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defRPr>
                  </a:lvl1pPr>
                </a:lstStyle>
                <a:p>
                  <a:r>
                    <a:rPr lang="en-US" altLang="ko-KR" sz="1800" dirty="0">
                      <a:solidFill>
                        <a:schemeClr val="bg1"/>
                      </a:solidFill>
                      <a:latin typeface="Pretendard ExtraBold" panose="02000903000000020004" pitchFamily="2" charset="-127"/>
                      <a:ea typeface="Pretendard ExtraBold" panose="02000903000000020004" pitchFamily="2" charset="-127"/>
                      <a:cs typeface="Pretendard ExtraBold" panose="02000903000000020004" pitchFamily="2" charset="-127"/>
                    </a:rPr>
                    <a:t>01.</a:t>
                  </a: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849CB65-A379-50BF-D163-6037AD21915B}"/>
                    </a:ext>
                  </a:extLst>
                </p:cNvPr>
                <p:cNvSpPr txBox="1"/>
                <p:nvPr/>
              </p:nvSpPr>
              <p:spPr>
                <a:xfrm>
                  <a:off x="821222" y="83174"/>
                  <a:ext cx="470248" cy="2769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400"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defRPr>
                  </a:lvl1pPr>
                </a:lstStyle>
                <a:p>
                  <a:r>
                    <a:rPr lang="ko-KR" altLang="en-US" sz="1800" dirty="0">
                      <a:solidFill>
                        <a:schemeClr val="bg1"/>
                      </a:solidFill>
                    </a:rPr>
                    <a:t>개요</a:t>
                  </a:r>
                  <a:endParaRPr lang="en-US" altLang="ko-KR" sz="1800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EB8E7512-1CE9-8AB8-0ACB-B6C81FB7BC1A}"/>
              </a:ext>
            </a:extLst>
          </p:cNvPr>
          <p:cNvSpPr txBox="1"/>
          <p:nvPr/>
        </p:nvSpPr>
        <p:spPr>
          <a:xfrm>
            <a:off x="442913" y="1117949"/>
            <a:ext cx="9102096" cy="1000595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0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현자는 원리와 법칙을 파악하여 최소한의 움직임으로 최대의 결과를 만들어 내는 효율을 추구합니다</a:t>
            </a:r>
            <a:r>
              <a:rPr lang="en-US" altLang="ko-KR" sz="10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</a:p>
          <a:p>
            <a:pPr latinLnBrk="0">
              <a:lnSpc>
                <a:spcPct val="120000"/>
              </a:lnSpc>
            </a:pPr>
            <a:endParaRPr lang="en-US" altLang="ko-KR" sz="10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그들의 모든 기술은 인과에서 비롯되며 전장에서의 행위에 따라 쌓이는 인과는 행동을 멈추면 빠르게 소멸됩니다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atinLnBrk="0">
              <a:lnSpc>
                <a:spcPct val="120000"/>
              </a:lnSpc>
            </a:pPr>
            <a:endParaRPr lang="en-US" altLang="ko-KR" sz="10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atinLnBrk="0">
              <a:lnSpc>
                <a:spcPct val="120000"/>
              </a:lnSpc>
            </a:pPr>
            <a:r>
              <a:rPr lang="ko-KR" altLang="en-US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 험난한 과정을 흔들림 없이 해낸 현자들은 전장의 위기를 극복하는 지침이 됩니다</a:t>
            </a:r>
            <a:r>
              <a:rPr lang="en-US" altLang="ko-KR" sz="10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en-US" altLang="ko-KR" sz="10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C5A9676-91C7-8E30-4040-986A58484042}"/>
              </a:ext>
            </a:extLst>
          </p:cNvPr>
          <p:cNvSpPr txBox="1"/>
          <p:nvPr/>
        </p:nvSpPr>
        <p:spPr>
          <a:xfrm>
            <a:off x="2404668" y="4408248"/>
            <a:ext cx="704804" cy="246221"/>
          </a:xfrm>
          <a:prstGeom prst="rect">
            <a:avLst/>
          </a:prstGeom>
          <a:noFill/>
        </p:spPr>
        <p:txBody>
          <a:bodyPr wrap="none" lIns="18000" rIns="1800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D4CFC5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현자 무기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07C51B-CA45-6D01-BAB5-2049BB41495C}"/>
              </a:ext>
            </a:extLst>
          </p:cNvPr>
          <p:cNvSpPr txBox="1"/>
          <p:nvPr/>
        </p:nvSpPr>
        <p:spPr>
          <a:xfrm>
            <a:off x="3888910" y="4408248"/>
            <a:ext cx="704804" cy="246221"/>
          </a:xfrm>
          <a:prstGeom prst="rect">
            <a:avLst/>
          </a:prstGeom>
          <a:noFill/>
        </p:spPr>
        <p:txBody>
          <a:bodyPr wrap="none" lIns="18000" rIns="1800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D4CFC5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pPr algn="ctr"/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현자 무기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AD4AE11-E221-B027-C38C-6A820DD4DE18}"/>
              </a:ext>
            </a:extLst>
          </p:cNvPr>
          <p:cNvSpPr txBox="1"/>
          <p:nvPr/>
        </p:nvSpPr>
        <p:spPr>
          <a:xfrm>
            <a:off x="1162686" y="4408248"/>
            <a:ext cx="257566" cy="246221"/>
          </a:xfrm>
          <a:prstGeom prst="rect">
            <a:avLst/>
          </a:prstGeom>
          <a:noFill/>
        </p:spPr>
        <p:txBody>
          <a:bodyPr wrap="none" lIns="18000" rIns="18000" rtlCol="0">
            <a:spAutoFit/>
          </a:bodyPr>
          <a:lstStyle>
            <a:defPPr>
              <a:defRPr lang="ko-KR"/>
            </a:defPPr>
            <a:lvl1pPr>
              <a:defRPr sz="2000">
                <a:solidFill>
                  <a:srgbClr val="D4CFC5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pPr algn="ctr"/>
            <a:r>
              <a:rPr lang="ko-KR" altLang="en-US" sz="1000" dirty="0" err="1">
                <a:solidFill>
                  <a:schemeClr val="tx1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성반</a:t>
            </a:r>
            <a:endParaRPr lang="en-US" altLang="ko-KR" sz="1000" dirty="0">
              <a:solidFill>
                <a:schemeClr val="tx1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C7F43EF0-2ACF-3296-FF72-CC867BF101AA}"/>
              </a:ext>
            </a:extLst>
          </p:cNvPr>
          <p:cNvGrpSpPr/>
          <p:nvPr/>
        </p:nvGrpSpPr>
        <p:grpSpPr>
          <a:xfrm>
            <a:off x="872136" y="3354513"/>
            <a:ext cx="838667" cy="838667"/>
            <a:chOff x="5173980" y="4061460"/>
            <a:chExt cx="1076960" cy="1076960"/>
          </a:xfrm>
        </p:grpSpPr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8FBF445C-A2A5-BF32-AB32-0827352938B5}"/>
                </a:ext>
              </a:extLst>
            </p:cNvPr>
            <p:cNvSpPr/>
            <p:nvPr/>
          </p:nvSpPr>
          <p:spPr>
            <a:xfrm>
              <a:off x="5582920" y="4470400"/>
              <a:ext cx="259080" cy="25908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4" name="그림 33" descr="원, 예술, 상징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376B27-FAE8-46CA-4D51-F524D52BCC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931" t="5451" r="6152" b="6631"/>
            <a:stretch>
              <a:fillRect/>
            </a:stretch>
          </p:blipFill>
          <p:spPr>
            <a:xfrm>
              <a:off x="5173980" y="4061460"/>
              <a:ext cx="1076960" cy="1076960"/>
            </a:xfrm>
            <a:prstGeom prst="rect">
              <a:avLst/>
            </a:prstGeom>
            <a:effectLst>
              <a:innerShdw blurRad="114300">
                <a:prstClr val="black">
                  <a:alpha val="39000"/>
                </a:prstClr>
              </a:innerShdw>
            </a:effectLst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CDC67830-9065-240D-9324-8433C52681BA}"/>
              </a:ext>
            </a:extLst>
          </p:cNvPr>
          <p:cNvSpPr txBox="1"/>
          <p:nvPr/>
        </p:nvSpPr>
        <p:spPr>
          <a:xfrm>
            <a:off x="442913" y="2564840"/>
            <a:ext cx="9102096" cy="261931"/>
          </a:xfrm>
          <a:prstGeom prst="rect">
            <a:avLst/>
          </a:prstGeom>
          <a:noFill/>
        </p:spPr>
        <p:txBody>
          <a:bodyPr wrap="square" lIns="18000" rIns="18000" rtlCol="0">
            <a:spAutoFit/>
          </a:bodyPr>
          <a:lstStyle/>
          <a:p>
            <a:pPr latinLnBrk="0">
              <a:lnSpc>
                <a:spcPct val="120000"/>
              </a:lnSpc>
            </a:pPr>
            <a:r>
              <a:rPr lang="ko-KR" altLang="en-US" sz="10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무기 별 전투 스타일 </a:t>
            </a:r>
            <a:r>
              <a:rPr lang="en-US" altLang="ko-KR" sz="10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318859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12227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DF0197-B1A3-7F6D-7628-560394A7B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 descr="폰트, 타이포그래피, 텍스트, 그래픽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8416A4B-E61A-521F-76BE-F92B8C0FE2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945" y="6253641"/>
            <a:ext cx="1168111" cy="327508"/>
          </a:xfrm>
          <a:prstGeom prst="rect">
            <a:avLst/>
          </a:prstGeom>
          <a:effectLst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B15EF4-E8E4-73D0-5310-4B25054C26EB}"/>
              </a:ext>
            </a:extLst>
          </p:cNvPr>
          <p:cNvSpPr txBox="1"/>
          <p:nvPr/>
        </p:nvSpPr>
        <p:spPr>
          <a:xfrm>
            <a:off x="3557485" y="2659559"/>
            <a:ext cx="50770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400" dirty="0">
                <a:solidFill>
                  <a:schemeClr val="bg1"/>
                </a:solidFill>
                <a:effectLst/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End Of Document</a:t>
            </a:r>
            <a:endParaRPr lang="ko-KR" altLang="en-US" sz="4400" dirty="0">
              <a:solidFill>
                <a:schemeClr val="bg1"/>
              </a:solidFill>
              <a:effectLst/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9414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590</TotalTime>
  <Words>382</Words>
  <Application>Microsoft Office PowerPoint</Application>
  <PresentationFormat>와이드스크린</PresentationFormat>
  <Paragraphs>65</Paragraphs>
  <Slides>6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5" baseType="lpstr">
      <vt:lpstr>Pretendard</vt:lpstr>
      <vt:lpstr>Pretendard ExtraBold</vt:lpstr>
      <vt:lpstr>Pretendard SemiBold</vt:lpstr>
      <vt:lpstr>맑은 고딕</vt:lpstr>
      <vt:lpstr>빛의 계승자 Bold</vt:lpstr>
      <vt:lpstr>빛의 계승자 Regular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7</cp:revision>
  <dcterms:created xsi:type="dcterms:W3CDTF">2025-10-31T08:06:06Z</dcterms:created>
  <dcterms:modified xsi:type="dcterms:W3CDTF">2025-11-01T09:35:02Z</dcterms:modified>
</cp:coreProperties>
</file>