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7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F0FAFE"/>
    <a:srgbClr val="F2F2F2"/>
    <a:srgbClr val="7F7F7F"/>
    <a:srgbClr val="FCF79A"/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8125"/>
              </p:ext>
            </p:extLst>
          </p:nvPr>
        </p:nvGraphicFramePr>
        <p:xfrm>
          <a:off x="-1514399" y="2304939"/>
          <a:ext cx="14459798" cy="4994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6341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5443490"/>
                    </a:ext>
                  </a:extLst>
                </a:gridCol>
                <a:gridCol w="8299738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  <a:gridCol w="4106919">
                  <a:extLst>
                    <a:ext uri="{9D8B030D-6E8A-4147-A177-3AD203B41FA5}">
                      <a16:colId xmlns:a16="http://schemas.microsoft.com/office/drawing/2014/main" val="2266170427"/>
                    </a:ext>
                  </a:extLst>
                </a:gridCol>
              </a:tblGrid>
              <a:tr h="380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311561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472906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360045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360045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360045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360045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674019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2793222" y="10738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근접 전투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ECC6F-0744-CCF7-2B4B-F566DCB83A4E}"/>
              </a:ext>
            </a:extLst>
          </p:cNvPr>
          <p:cNvSpPr txBox="1"/>
          <p:nvPr/>
        </p:nvSpPr>
        <p:spPr>
          <a:xfrm>
            <a:off x="1777862" y="107380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#1:1 </a:t>
            </a:r>
            <a:r>
              <a:rPr lang="ko-KR" altLang="en-US" sz="1000" b="1" dirty="0">
                <a:latin typeface="+mn-ea"/>
              </a:rPr>
              <a:t>특화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32570"/>
              </p:ext>
            </p:extLst>
          </p:nvPr>
        </p:nvGraphicFramePr>
        <p:xfrm>
          <a:off x="1207915" y="1717729"/>
          <a:ext cx="9776170" cy="305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180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4611757">
                  <a:extLst>
                    <a:ext uri="{9D8B030D-6E8A-4147-A177-3AD203B41FA5}">
                      <a16:colId xmlns:a16="http://schemas.microsoft.com/office/drawing/2014/main" val="920348982"/>
                    </a:ext>
                  </a:extLst>
                </a:gridCol>
                <a:gridCol w="3478695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키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br>
                        <a:rPr lang="en-US" altLang="ko-KR" sz="1000" dirty="0">
                          <a:effectLst/>
                        </a:rPr>
                      </a:br>
                      <a:r>
                        <a:rPr lang="ko-KR" sz="1000" dirty="0">
                          <a:effectLst/>
                        </a:rPr>
                        <a:t>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마다 주변의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랜덤한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적에게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(10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지속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부채의 부족한 지속 피해를 보완하는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보호막과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형성합니다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이후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발사하여 번개를 유도합니다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900" dirty="0" err="1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보호막이 파괴되거나 적과의 거리가 멀어지면 사라집니다</a:t>
                      </a: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900" dirty="0">
                        <a:solidFill>
                          <a:srgbClr val="0A6D9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근접 전투 시 다른 스킬들의 피해를 높여주는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숙련도에 따라 효율의 차이가 큰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정면으로 번개를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번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특화 전투의 컨셉을 극대화하는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D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해당 지점에 거대한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한 방이 강력한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F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천천히 세 걸음 걸으며 걸음마다 번개를 사방으로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무기의 컨셉을 가장 확실하게 보여주는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F8E324-1206-2480-3617-1D236896DBB5}"/>
              </a:ext>
            </a:extLst>
          </p:cNvPr>
          <p:cNvSpPr txBox="1"/>
          <p:nvPr/>
        </p:nvSpPr>
        <p:spPr>
          <a:xfrm>
            <a:off x="1207915" y="5784193"/>
            <a:ext cx="9776169" cy="680312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200" dirty="0"/>
              <a:t>부채는 </a:t>
            </a:r>
            <a:r>
              <a:rPr lang="ko-KR" altLang="en-US" sz="1200" dirty="0">
                <a:solidFill>
                  <a:srgbClr val="FF0000"/>
                </a:solidFill>
              </a:rPr>
              <a:t>피해를 한 곳에 집중</a:t>
            </a:r>
            <a:r>
              <a:rPr lang="ko-KR" altLang="en-US" sz="1200" dirty="0"/>
              <a:t>시키기 위해 </a:t>
            </a:r>
            <a:r>
              <a:rPr lang="ko-KR" altLang="en-US" sz="1200" dirty="0">
                <a:solidFill>
                  <a:srgbClr val="FF0000"/>
                </a:solidFill>
              </a:rPr>
              <a:t>적에게 근접</a:t>
            </a:r>
            <a:r>
              <a:rPr lang="ko-KR" altLang="en-US" sz="1200" dirty="0"/>
              <a:t>하며 </a:t>
            </a:r>
            <a:r>
              <a:rPr lang="ko-KR" altLang="en-US" sz="1200" dirty="0">
                <a:solidFill>
                  <a:srgbClr val="FF0000"/>
                </a:solidFill>
              </a:rPr>
              <a:t>보호막을 유지</a:t>
            </a:r>
            <a:r>
              <a:rPr lang="ko-KR" altLang="en-US" sz="1200" dirty="0"/>
              <a:t>하는 전투를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5F0FD4D-EA92-42E0-2646-88918D1C8DDB}"/>
              </a:ext>
            </a:extLst>
          </p:cNvPr>
          <p:cNvSpPr/>
          <p:nvPr/>
        </p:nvSpPr>
        <p:spPr>
          <a:xfrm>
            <a:off x="5957055" y="4998809"/>
            <a:ext cx="277890" cy="561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79C88-F20E-C6A5-7E96-2022AD3AA9AD}"/>
              </a:ext>
            </a:extLst>
          </p:cNvPr>
          <p:cNvSpPr txBox="1"/>
          <p:nvPr/>
        </p:nvSpPr>
        <p:spPr>
          <a:xfrm>
            <a:off x="3883924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보호막 유지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0" y="994687"/>
            <a:ext cx="1909937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무기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컨셉 및 특징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FDCD4D5-1C43-E67C-CA57-8E17F546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5504"/>
              </p:ext>
            </p:extLst>
          </p:nvPr>
        </p:nvGraphicFramePr>
        <p:xfrm>
          <a:off x="432663" y="1799131"/>
          <a:ext cx="6743389" cy="2006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963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5645426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</a:tblGrid>
              <a:tr h="4946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외형 컨셉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바탕에 흰색 번개 줄기들이 일렁이는 동양풍 </a:t>
                      </a:r>
                      <a:r>
                        <a:rPr lang="ko-KR" altLang="en-US" sz="1000" dirty="0" err="1">
                          <a:latin typeface="+mn-ea"/>
                        </a:rPr>
                        <a:t>접부채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공격 속도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보통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조작 난이도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높음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특징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번개를 유도하며 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3934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DD2A7E56-1969-55D7-0031-96A3A162B6A7}"/>
              </a:ext>
            </a:extLst>
          </p:cNvPr>
          <p:cNvGrpSpPr/>
          <p:nvPr/>
        </p:nvGrpSpPr>
        <p:grpSpPr>
          <a:xfrm>
            <a:off x="7469755" y="1719618"/>
            <a:ext cx="4575710" cy="2192775"/>
            <a:chOff x="7469755" y="1799131"/>
            <a:chExt cx="4575710" cy="219277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3F05096-AF70-E69A-CCAE-9ECE43E0B80F}"/>
                </a:ext>
              </a:extLst>
            </p:cNvPr>
            <p:cNvGrpSpPr/>
            <p:nvPr/>
          </p:nvGrpSpPr>
          <p:grpSpPr>
            <a:xfrm>
              <a:off x="7469755" y="1799131"/>
              <a:ext cx="4575710" cy="1929765"/>
              <a:chOff x="890440" y="1928595"/>
              <a:chExt cx="6130942" cy="2585670"/>
            </a:xfrm>
          </p:grpSpPr>
          <p:pic>
            <p:nvPicPr>
              <p:cNvPr id="44" name="그림 43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E7755824-ACFC-2019-EB77-3CCD2716B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40" y="1992328"/>
                <a:ext cx="2866551" cy="2521937"/>
              </a:xfrm>
              <a:prstGeom prst="rect">
                <a:avLst/>
              </a:prstGeom>
            </p:spPr>
          </p:pic>
          <p:pic>
            <p:nvPicPr>
              <p:cNvPr id="45" name="그림 44" descr="손부채, 다크, 팬이(가) 표시된 사진&#10;&#10;자동 생성된 설명">
                <a:extLst>
                  <a:ext uri="{FF2B5EF4-FFF2-40B4-BE49-F238E27FC236}">
                    <a16:creationId xmlns:a16="http://schemas.microsoft.com/office/drawing/2014/main" id="{5F051A01-3749-D536-C299-DAEF041F8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224" y="1928595"/>
                <a:ext cx="3328158" cy="2324630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DE52086-A222-8F5D-3AAD-AEE963B8BFF9}"/>
                </a:ext>
              </a:extLst>
            </p:cNvPr>
            <p:cNvGrpSpPr/>
            <p:nvPr/>
          </p:nvGrpSpPr>
          <p:grpSpPr>
            <a:xfrm>
              <a:off x="9144610" y="3776462"/>
              <a:ext cx="1049262" cy="215444"/>
              <a:chOff x="9144610" y="3980347"/>
              <a:chExt cx="1049262" cy="215444"/>
            </a:xfrm>
          </p:grpSpPr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C465CF9C-9911-4561-F910-DCDE6FC9162A}"/>
                  </a:ext>
                </a:extLst>
              </p:cNvPr>
              <p:cNvSpPr/>
              <p:nvPr/>
            </p:nvSpPr>
            <p:spPr>
              <a:xfrm>
                <a:off x="9144610" y="4042418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E0A570-6F77-8EEC-F91D-5554623773F5}"/>
                  </a:ext>
                </a:extLst>
              </p:cNvPr>
              <p:cNvSpPr txBox="1"/>
              <p:nvPr/>
            </p:nvSpPr>
            <p:spPr>
              <a:xfrm>
                <a:off x="9254191" y="3980347"/>
                <a:ext cx="9396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>
                    <a:latin typeface="+mn-ea"/>
                  </a:rPr>
                  <a:t>레퍼런스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1736114" y="1089195"/>
            <a:ext cx="2460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검은색 베이스에 흰색이 섞여 있는 번개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1" y="994687"/>
            <a:ext cx="156044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이펙트 컨셉</a:t>
            </a:r>
            <a:endParaRPr lang="en-US" altLang="ko-KR" sz="1200" b="1" dirty="0">
              <a:latin typeface="+mn-ea"/>
            </a:endParaRPr>
          </a:p>
        </p:txBody>
      </p:sp>
      <p:pic>
        <p:nvPicPr>
          <p:cNvPr id="11" name="그림 10" descr="물, 흑백이(가) 표시된 사진&#10;&#10;자동 생성된 설명">
            <a:extLst>
              <a:ext uri="{FF2B5EF4-FFF2-40B4-BE49-F238E27FC236}">
                <a16:creationId xmlns:a16="http://schemas.microsoft.com/office/drawing/2014/main" id="{9A869097-9291-DEB6-1438-68E208A6C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98" y="1704975"/>
            <a:ext cx="2095500" cy="3448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5C4618-DEDF-8911-46DD-C59D179BCC7A}"/>
              </a:ext>
            </a:extLst>
          </p:cNvPr>
          <p:cNvSpPr txBox="1"/>
          <p:nvPr/>
        </p:nvSpPr>
        <p:spPr>
          <a:xfrm>
            <a:off x="4767549" y="2401685"/>
            <a:ext cx="2460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검은색 베이스에 흰색이 섞여 있는 번개</a:t>
            </a:r>
            <a:endParaRPr lang="en-US" altLang="ko-KR" sz="1000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F65B66-7049-57D4-6210-C80BE1666E31}"/>
              </a:ext>
            </a:extLst>
          </p:cNvPr>
          <p:cNvGrpSpPr/>
          <p:nvPr/>
        </p:nvGrpSpPr>
        <p:grpSpPr>
          <a:xfrm>
            <a:off x="1356492" y="5181760"/>
            <a:ext cx="1086130" cy="215444"/>
            <a:chOff x="4426143" y="4397791"/>
            <a:chExt cx="1086130" cy="215444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643CA378-7C4F-2864-7132-92FCABB61B33}"/>
                </a:ext>
              </a:extLst>
            </p:cNvPr>
            <p:cNvSpPr/>
            <p:nvPr/>
          </p:nvSpPr>
          <p:spPr>
            <a:xfrm>
              <a:off x="4426143" y="4459862"/>
              <a:ext cx="105910" cy="91302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58A51-2808-58F9-BAE8-EDFB3714098A}"/>
                </a:ext>
              </a:extLst>
            </p:cNvPr>
            <p:cNvSpPr txBox="1"/>
            <p:nvPr/>
          </p:nvSpPr>
          <p:spPr>
            <a:xfrm>
              <a:off x="4535724" y="4397791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번개 이펙트 예시</a:t>
              </a:r>
              <a:endParaRPr lang="en-US" altLang="ko-KR" sz="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76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2709623" y="5225739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2941440" y="5487861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2709623" y="6292231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2941440" y="6553841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2709623" y="735872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2941440" y="7620333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822</Words>
  <Application>Microsoft Office PowerPoint</Application>
  <PresentationFormat>와이드스크린</PresentationFormat>
  <Paragraphs>160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36</cp:revision>
  <dcterms:created xsi:type="dcterms:W3CDTF">2024-09-03T06:29:58Z</dcterms:created>
  <dcterms:modified xsi:type="dcterms:W3CDTF">2024-10-06T09:23:51Z</dcterms:modified>
</cp:coreProperties>
</file>