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9" r:id="rId2"/>
    <p:sldId id="267" r:id="rId3"/>
    <p:sldId id="288" r:id="rId4"/>
    <p:sldId id="297" r:id="rId5"/>
    <p:sldId id="298" r:id="rId6"/>
    <p:sldId id="287" r:id="rId7"/>
    <p:sldId id="292" r:id="rId8"/>
    <p:sldId id="282" r:id="rId9"/>
    <p:sldId id="293" r:id="rId10"/>
    <p:sldId id="295" r:id="rId11"/>
    <p:sldId id="289" r:id="rId12"/>
    <p:sldId id="290" r:id="rId13"/>
    <p:sldId id="283" r:id="rId14"/>
    <p:sldId id="294" r:id="rId15"/>
    <p:sldId id="284" r:id="rId16"/>
    <p:sldId id="296" r:id="rId17"/>
    <p:sldId id="285" r:id="rId18"/>
    <p:sldId id="286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B30"/>
    <a:srgbClr val="39382E"/>
    <a:srgbClr val="38362C"/>
    <a:srgbClr val="FFFFD1"/>
    <a:srgbClr val="E7DDBE"/>
    <a:srgbClr val="676555"/>
    <a:srgbClr val="777777"/>
    <a:srgbClr val="44413B"/>
    <a:srgbClr val="000000"/>
    <a:srgbClr val="3333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08" autoAdjust="0"/>
    <p:restoredTop sz="94634" autoAdjust="0"/>
  </p:normalViewPr>
  <p:slideViewPr>
    <p:cSldViewPr snapToGrid="0">
      <p:cViewPr>
        <p:scale>
          <a:sx n="75" d="100"/>
          <a:sy n="75" d="100"/>
        </p:scale>
        <p:origin x="322" y="29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B808FB-3DDB-4DAD-BDEB-AB123B9F7CC1}" type="datetimeFigureOut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CA72C27-D0A0-472F-B7CB-FAB4645A1F3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70774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73410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7204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A72C27-D0A0-472F-B7CB-FAB4645A1F36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662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338961-A08B-2A90-EC52-E1CD36D47E3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3112FD2-9FFA-AEB1-66C5-7A33ACCA98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97680CA-CC58-E905-3A2F-847BF5EC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4C7EE5-2743-4615-BAAD-BA1738C57346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DEA19D-4CD1-BE1F-6B10-C480347B4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19003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4E02CD-FFC5-E2FF-7662-1E71E1F139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BA6DA2-C8CB-CDAF-8D88-A030B5E44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E069B5A-F63D-5020-B884-BABD5FA70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41D3543-5824-B3F0-D68A-0F0CFD3AC4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1909FED-6121-B472-DA59-F2D7234849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37EDFD3-0A2F-FDFE-3904-FD2180508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48A0A-5631-425F-970D-62D9E160BB4A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19FA465-0879-D4D0-09A4-76194900D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E13E38E-A997-2FB5-F8B7-9C29C1FAB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11988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E24235-78EE-F236-7EBB-D51E0DD8F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060BEE4-190A-B6DE-6E6B-32EFA02BF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25F7D-C933-4823-B16C-E8329223FCA2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27B7E74-3447-C45C-15D7-FCA433D75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B8A0957-F472-6E05-4275-EF2D05B15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3517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8A4CF45-6811-F679-D21D-533632FF1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2AEC7A-CF56-4355-B69C-99E70FFD0594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A36CE2-CD5B-404C-283B-3E9DE4AAD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EA7C76D-7826-3F6E-64E0-29AD0A41C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0114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F9BF2-B0D6-2052-2949-E6446F7A1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22E14-3271-0221-48BC-3E366B84B4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253C5-0B86-1D27-6EAE-1A694078C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F24DBE-6FF8-86A3-D8EF-043FAF42A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DE2A23-3ACA-4377-BDEC-B489E6A52A6D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86892-FB19-6349-2A78-DD9F98FCC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290DD3-E206-3B0B-D9B3-C24F9421D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4354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49A820-FF68-F7A6-D584-603A7B0C6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C2F4078-83FD-DBEA-44BA-3BC6424FF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8F7D528-0A9E-6885-C91E-5E663ADCCC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0328246-EAE9-69AC-0F82-9E7F5EB79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ED2F-EA66-41FD-A40A-834EEC507310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1D313-E4DB-10B3-7A23-F172FF74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9A12419-2311-07D9-96AA-2BADD0DCE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69238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0300CA-396A-50F5-B366-ABD1472D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AA37396-3D56-D338-134E-ED362D438C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923EFA-B46B-CB55-C215-DD8478D5C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92472D-1AC6-48F8-AF0A-6DFA71752292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11532B-02DB-5C36-4695-3AA9397EA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40F7E5A-8C82-F630-DF2C-BFCA64C94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92547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2483F0E-34E2-5593-DB4A-2D57A52207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C90A7B-5FB4-FC81-4D47-0031050096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431045-A989-12AF-FABC-FA86F4F8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DDC07-8A93-4907-ADFC-E2BFCDD8943C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B0062A-577E-A721-59AE-23B33F8C5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EFD3C4-9DC4-FB7B-B744-9BF59F1CB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/>
          <a:lstStyle/>
          <a:p>
            <a:fld id="{1F335F12-2F84-4C53-9DF5-2927535D2C2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4506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FD09D1-B7D9-A73D-F113-FA562C09A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285A66-D4CF-3284-1E51-1DDFCAC5C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4F0A273-D454-0D58-5D4C-D2B62B7A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7242A3-85E8-4FB9-A509-65F17906E306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72072D-F5AE-AB00-C55F-0F1CF144D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6079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>
            <a:extLst>
              <a:ext uri="{FF2B5EF4-FFF2-40B4-BE49-F238E27FC236}">
                <a16:creationId xmlns:a16="http://schemas.microsoft.com/office/drawing/2014/main" id="{E7312997-854F-A15D-7682-581B5269497C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8F14DEA-F04A-80A5-A42E-355EA4C3E010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11CBD64A-8941-068C-418F-2337FDFB11A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CA2E81F7-6497-42F1-1498-DEF44A934380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236516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8D81FC0F-6F53-8962-0077-75BCCC0F9AC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E7075B3-95E9-C424-6086-C226770BE969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DFAA5D2-1A9C-4CBF-FCA6-39CDA2789A4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C6600B3C-094F-D8E3-5D8F-D9950AEC6A8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DD997F3-551F-F289-E392-DA97C36DC0D3}"/>
              </a:ext>
            </a:extLst>
          </p:cNvPr>
          <p:cNvSpPr>
            <a:spLocks/>
          </p:cNvSpPr>
          <p:nvPr userDrawn="1"/>
        </p:nvSpPr>
        <p:spPr>
          <a:xfrm>
            <a:off x="0" y="1343770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1" y="1412606"/>
            <a:ext cx="489238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712749C-967D-B4CC-E674-DE6DD9C9455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ABB99616-E2D5-EA79-0B8B-02D70FCA27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27C68952-C550-B88A-F20E-B9731688DE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9" name="그림 38">
              <a:extLst>
                <a:ext uri="{FF2B5EF4-FFF2-40B4-BE49-F238E27FC236}">
                  <a16:creationId xmlns:a16="http://schemas.microsoft.com/office/drawing/2014/main" id="{93318512-DF33-5A3C-50BD-81218EE70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40" name="그림 39">
              <a:extLst>
                <a:ext uri="{FF2B5EF4-FFF2-40B4-BE49-F238E27FC236}">
                  <a16:creationId xmlns:a16="http://schemas.microsoft.com/office/drawing/2014/main" id="{39B298A8-EB5C-7D81-9730-816EB4AD09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925764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컨텐츠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F919C01C-6AC4-6527-05D7-78A82A32430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9FB988F2-97C2-D191-5190-C2DF2D8EE195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CB98B88-B485-617D-844E-4AC5FD58747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7CBFF95-2579-7BF9-35A9-EC61FA137BAF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3C8B98D1-859B-8B85-2F7A-4E009876DF4B}"/>
              </a:ext>
            </a:extLst>
          </p:cNvPr>
          <p:cNvSpPr>
            <a:spLocks/>
          </p:cNvSpPr>
          <p:nvPr userDrawn="1"/>
        </p:nvSpPr>
        <p:spPr>
          <a:xfrm>
            <a:off x="0" y="187734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58FC96D-E038-9CC2-394C-9141F7B5015D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31806AF4-E63B-7793-2A92-A3E44E5348A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F895F68-B3F7-AF75-9ED4-8192F5863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CD1C8CBC-79B7-7FA7-3353-CFAFEB601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0BEEAC8-F328-036E-8690-A4320500EE4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577C0862-A466-864D-5EBB-B8C11A4CC55C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478B64-BA6F-DF83-5119-4AE8CFF88530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B39600-7E83-57F7-B508-E67157C1055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064B8AB6-D62C-C26C-4A92-E3DA8CAA8D6D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32854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시스템소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C69C49E-591F-A25A-0F07-33C6C45897F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F56FE84-2D18-B2CF-729F-49D457F98C1A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750DDE66-9FF8-55B2-E90E-23C0A4C5D80A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7134854-C723-3900-0E78-E51CCB60CC6C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43E597F-DE47-9DF8-0487-A33571F5B9FD}"/>
              </a:ext>
            </a:extLst>
          </p:cNvPr>
          <p:cNvSpPr>
            <a:spLocks/>
          </p:cNvSpPr>
          <p:nvPr userDrawn="1"/>
        </p:nvSpPr>
        <p:spPr>
          <a:xfrm>
            <a:off x="0" y="2376909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552718-5E76-0F37-5BE0-E8900CB94978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D2332C0-405E-C7A2-4108-933BA85FBA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8C8E603E-C87B-66B8-94B2-7CE1D00970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7B76CA1E-5F04-5289-11C1-F228E94E6A6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08AB0637-0179-0EE0-0636-6B71872C57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FB016D44-6D74-D699-8E41-DDA30F6B829F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0504B7-C587-A735-F9EF-9C0A3C28F87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E3A65A4-7011-C219-97EF-4A341C5C113E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FF1B26B7-C64C-9401-D3E4-AE1560F015F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88925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전회예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355BCAF2-C097-30ED-2C15-BEDD6DB7CD08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4316B56D-241C-FFA5-82BD-B5A852C36152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113E42D7-4685-DB8F-A288-D1F0C4CD950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C087249-AB07-25D4-93E8-806137EB1BE3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3799066-0B6D-ECC6-5B61-1F20D5A3137F}"/>
              </a:ext>
            </a:extLst>
          </p:cNvPr>
          <p:cNvSpPr>
            <a:spLocks/>
          </p:cNvSpPr>
          <p:nvPr userDrawn="1"/>
        </p:nvSpPr>
        <p:spPr>
          <a:xfrm>
            <a:off x="0" y="2900961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10BB7C0-26AD-BBF0-8CE2-605218BD4654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BFF09FE3-E9C9-6DE4-D7B4-68EE9F1AF5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175E208E-68E8-D1CD-0F8E-483C85C4D9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DB5232A9-032D-6F46-C3B5-89F94F394E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8853DA31-C890-9EC7-3D1D-F0F8BA1DD7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23E4E12A-6A9F-4F7C-31E9-9ACF7E421E8D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7A6265-D6D0-05A4-389E-8C82551CAA4A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51AE37-313D-1357-ABB2-90C32511C968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384724BE-CA66-331B-EF1A-1626F62538F0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46264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개선사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>
            <a:extLst>
              <a:ext uri="{FF2B5EF4-FFF2-40B4-BE49-F238E27FC236}">
                <a16:creationId xmlns:a16="http://schemas.microsoft.com/office/drawing/2014/main" id="{0D9AB639-7B1E-34EE-9507-B526B3656324}"/>
              </a:ext>
            </a:extLst>
          </p:cNvPr>
          <p:cNvGrpSpPr/>
          <p:nvPr userDrawn="1"/>
        </p:nvGrpSpPr>
        <p:grpSpPr>
          <a:xfrm>
            <a:off x="1595120" y="224324"/>
            <a:ext cx="10596881" cy="6426000"/>
            <a:chOff x="1595120" y="224324"/>
            <a:chExt cx="10596881" cy="6426000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54DB61F-F9AF-CC0A-65CB-AF1C9CC542CC}"/>
                </a:ext>
              </a:extLst>
            </p:cNvPr>
            <p:cNvSpPr/>
            <p:nvPr userDrawn="1"/>
          </p:nvSpPr>
          <p:spPr>
            <a:xfrm>
              <a:off x="1595120" y="224324"/>
              <a:ext cx="10596881" cy="6426000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500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500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연결선 16">
              <a:extLst>
                <a:ext uri="{FF2B5EF4-FFF2-40B4-BE49-F238E27FC236}">
                  <a16:creationId xmlns:a16="http://schemas.microsoft.com/office/drawing/2014/main" id="{F18D4658-4883-0537-77FC-73CE2ADC9DF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595120" y="6636861"/>
              <a:ext cx="10596880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14BBC3B-BD91-F1D7-A2C8-0F2DF0756B2A}"/>
              </a:ext>
            </a:extLst>
          </p:cNvPr>
          <p:cNvSpPr>
            <a:spLocks/>
          </p:cNvSpPr>
          <p:nvPr userDrawn="1"/>
        </p:nvSpPr>
        <p:spPr>
          <a:xfrm>
            <a:off x="0" y="0"/>
            <a:ext cx="1595120" cy="6858000"/>
          </a:xfrm>
          <a:prstGeom prst="rect">
            <a:avLst/>
          </a:prstGeom>
          <a:gradFill flip="none" rotWithShape="1">
            <a:gsLst>
              <a:gs pos="72000">
                <a:srgbClr val="22211C">
                  <a:alpha val="40000"/>
                </a:srgbClr>
              </a:gs>
              <a:gs pos="53000">
                <a:srgbClr val="22211C">
                  <a:alpha val="60000"/>
                </a:srgbClr>
              </a:gs>
              <a:gs pos="25000">
                <a:srgbClr val="22211C">
                  <a:alpha val="90000"/>
                </a:srgbClr>
              </a:gs>
              <a:gs pos="86000">
                <a:srgbClr val="22211C">
                  <a:alpha val="30000"/>
                </a:srgbClr>
              </a:gs>
              <a:gs pos="2000">
                <a:srgbClr val="22211C"/>
              </a:gs>
              <a:gs pos="100000">
                <a:srgbClr val="22211C">
                  <a:alpha val="30000"/>
                </a:srgb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슬라이드 번호 개체 틀 5">
            <a:extLst>
              <a:ext uri="{FF2B5EF4-FFF2-40B4-BE49-F238E27FC236}">
                <a16:creationId xmlns:a16="http://schemas.microsoft.com/office/drawing/2014/main" id="{2F12A488-AB11-7D39-5B2E-0C85C6D32A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87100" y="6636861"/>
            <a:ext cx="868584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2ABB31-ED26-EA62-7A80-5F276860BD79}"/>
              </a:ext>
            </a:extLst>
          </p:cNvPr>
          <p:cNvSpPr txBox="1">
            <a:spLocks/>
          </p:cNvSpPr>
          <p:nvPr userDrawn="1"/>
        </p:nvSpPr>
        <p:spPr>
          <a:xfrm>
            <a:off x="559292" y="1412606"/>
            <a:ext cx="489236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개요</a:t>
            </a:r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0ED1B28D-99A9-10C1-9C57-376E0D64CE2B}"/>
              </a:ext>
            </a:extLst>
          </p:cNvPr>
          <p:cNvCxnSpPr>
            <a:cxnSpLocks/>
          </p:cNvCxnSpPr>
          <p:nvPr userDrawn="1"/>
        </p:nvCxnSpPr>
        <p:spPr>
          <a:xfrm>
            <a:off x="0" y="171683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FFECB27-649E-6090-DA37-638AE655F819}"/>
              </a:ext>
            </a:extLst>
          </p:cNvPr>
          <p:cNvCxnSpPr>
            <a:cxnSpLocks/>
          </p:cNvCxnSpPr>
          <p:nvPr userDrawn="1"/>
        </p:nvCxnSpPr>
        <p:spPr>
          <a:xfrm>
            <a:off x="0" y="225245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2FA52855-1191-7486-A319-1FE9F4AC0948}"/>
              </a:ext>
            </a:extLst>
          </p:cNvPr>
          <p:cNvCxnSpPr>
            <a:cxnSpLocks/>
          </p:cNvCxnSpPr>
          <p:nvPr userDrawn="1"/>
        </p:nvCxnSpPr>
        <p:spPr>
          <a:xfrm>
            <a:off x="0" y="2755601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7D6B2840-80F5-0150-05AB-CC3DA8F18F87}"/>
              </a:ext>
            </a:extLst>
          </p:cNvPr>
          <p:cNvSpPr txBox="1">
            <a:spLocks/>
          </p:cNvSpPr>
          <p:nvPr userDrawn="1"/>
        </p:nvSpPr>
        <p:spPr>
          <a:xfrm>
            <a:off x="386970" y="2968068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예외 사항</a:t>
            </a: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2BEA423-E619-A30F-72B3-C96D0DACDC94}"/>
              </a:ext>
            </a:extLst>
          </p:cNvPr>
          <p:cNvCxnSpPr>
            <a:cxnSpLocks/>
          </p:cNvCxnSpPr>
          <p:nvPr userDrawn="1"/>
        </p:nvCxnSpPr>
        <p:spPr>
          <a:xfrm>
            <a:off x="0" y="3272293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F6C4F4C8-F82A-45C5-EB46-53A151BF5C58}"/>
              </a:ext>
            </a:extLst>
          </p:cNvPr>
          <p:cNvCxnSpPr>
            <a:cxnSpLocks/>
          </p:cNvCxnSpPr>
          <p:nvPr userDrawn="1"/>
        </p:nvCxnSpPr>
        <p:spPr>
          <a:xfrm>
            <a:off x="0" y="3837114"/>
            <a:ext cx="1607820" cy="0"/>
          </a:xfrm>
          <a:prstGeom prst="line">
            <a:avLst/>
          </a:prstGeom>
          <a:ln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EB575266-08ED-27C3-C444-17A6F7B4D25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6697" y="288918"/>
            <a:ext cx="1801213" cy="274098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0A56A3D8-76BD-6FED-E3EC-D00B79185253}"/>
              </a:ext>
            </a:extLst>
          </p:cNvPr>
          <p:cNvSpPr>
            <a:spLocks/>
          </p:cNvSpPr>
          <p:nvPr userDrawn="1"/>
        </p:nvSpPr>
        <p:spPr>
          <a:xfrm>
            <a:off x="0" y="3457533"/>
            <a:ext cx="1607820" cy="392234"/>
          </a:xfrm>
          <a:prstGeom prst="rect">
            <a:avLst/>
          </a:prstGeom>
          <a:gradFill flip="none" rotWithShape="1">
            <a:gsLst>
              <a:gs pos="58000">
                <a:srgbClr val="464437">
                  <a:alpha val="70000"/>
                </a:srgbClr>
              </a:gs>
              <a:gs pos="2000">
                <a:srgbClr val="464437">
                  <a:alpha val="80000"/>
                </a:srgbClr>
              </a:gs>
              <a:gs pos="100000">
                <a:srgbClr val="48443A">
                  <a:alpha val="3000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5540725-C3BB-8AE6-5047-0B6072FF7615}"/>
              </a:ext>
            </a:extLst>
          </p:cNvPr>
          <p:cNvSpPr txBox="1">
            <a:spLocks/>
          </p:cNvSpPr>
          <p:nvPr userDrawn="1"/>
        </p:nvSpPr>
        <p:spPr>
          <a:xfrm>
            <a:off x="386969" y="3532889"/>
            <a:ext cx="833883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개선 사항</a:t>
            </a: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1A78709D-62FB-F0D3-2F7B-570C618EE5DB}"/>
              </a:ext>
            </a:extLst>
          </p:cNvPr>
          <p:cNvGrpSpPr>
            <a:grpSpLocks/>
          </p:cNvGrpSpPr>
          <p:nvPr userDrawn="1"/>
        </p:nvGrpSpPr>
        <p:grpSpPr>
          <a:xfrm>
            <a:off x="11881173" y="622792"/>
            <a:ext cx="108455" cy="5638477"/>
            <a:chOff x="11411404" y="622792"/>
            <a:chExt cx="108455" cy="5638477"/>
          </a:xfrm>
        </p:grpSpPr>
        <p:cxnSp>
          <p:nvCxnSpPr>
            <p:cNvPr id="4" name="직선 연결선 3">
              <a:extLst>
                <a:ext uri="{FF2B5EF4-FFF2-40B4-BE49-F238E27FC236}">
                  <a16:creationId xmlns:a16="http://schemas.microsoft.com/office/drawing/2014/main" id="{C2BAE24E-8742-EB17-A59B-A17C3CB7BA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423838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4">
              <a:extLst>
                <a:ext uri="{FF2B5EF4-FFF2-40B4-BE49-F238E27FC236}">
                  <a16:creationId xmlns:a16="http://schemas.microsoft.com/office/drawing/2014/main" id="{0E9818AA-BDDF-C550-2D4B-B46BA5D8B6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501571" y="984722"/>
              <a:ext cx="0" cy="4909795"/>
            </a:xfrm>
            <a:prstGeom prst="line">
              <a:avLst/>
            </a:prstGeom>
            <a:ln w="28575">
              <a:solidFill>
                <a:srgbClr val="33332B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45ACF41B-4D3A-FF45-6FB5-6523798E44D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>
              <a:off x="11413453" y="5901244"/>
              <a:ext cx="106406" cy="360025"/>
            </a:xfrm>
            <a:prstGeom prst="rect">
              <a:avLst/>
            </a:prstGeom>
          </p:spPr>
        </p:pic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084C925-F110-EC7D-7DE6-31CD2F2B0C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93250" r="49230" b="1"/>
            <a:stretch/>
          </p:blipFill>
          <p:spPr>
            <a:xfrm flipV="1">
              <a:off x="11411404" y="622792"/>
              <a:ext cx="106406" cy="360025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DC7A8AF2-66D7-1306-18AA-8EA583899316}"/>
              </a:ext>
            </a:extLst>
          </p:cNvPr>
          <p:cNvSpPr txBox="1">
            <a:spLocks/>
          </p:cNvSpPr>
          <p:nvPr userDrawn="1"/>
        </p:nvSpPr>
        <p:spPr>
          <a:xfrm>
            <a:off x="483149" y="194822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컨텐츠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99481C-9C7B-3B06-5FC1-47B81599A36C}"/>
              </a:ext>
            </a:extLst>
          </p:cNvPr>
          <p:cNvSpPr txBox="1">
            <a:spLocks/>
          </p:cNvSpPr>
          <p:nvPr userDrawn="1"/>
        </p:nvSpPr>
        <p:spPr>
          <a:xfrm>
            <a:off x="483149" y="2451376"/>
            <a:ext cx="641522" cy="276999"/>
          </a:xfrm>
          <a:prstGeom prst="rect">
            <a:avLst/>
          </a:prstGeom>
          <a:noFill/>
          <a:ln w="6350">
            <a:noFill/>
          </a:ln>
        </p:spPr>
        <p:txBody>
          <a:bodyPr wrap="none" rtlCol="0">
            <a:spAutoFit/>
          </a:bodyPr>
          <a:lstStyle/>
          <a:p>
            <a:pPr marL="0" algn="ctr" defTabSz="914400" rtl="0" eaLnBrk="1" latinLnBrk="1" hangingPunct="1"/>
            <a:r>
              <a:rPr lang="ko-KR" altLang="en-US" sz="1200" b="0" kern="1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Bold" panose="020B0600000101010101" pitchFamily="50" charset="-127"/>
                <a:ea typeface="빛의 계승자 Bold" panose="020B0600000101010101" pitchFamily="50" charset="-127"/>
                <a:cs typeface="+mn-cs"/>
              </a:rPr>
              <a:t>시스템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F936242-32A9-006F-8529-B64D996B7270}"/>
              </a:ext>
            </a:extLst>
          </p:cNvPr>
          <p:cNvSpPr txBox="1">
            <a:spLocks/>
          </p:cNvSpPr>
          <p:nvPr userDrawn="1"/>
        </p:nvSpPr>
        <p:spPr>
          <a:xfrm>
            <a:off x="274758" y="587930"/>
            <a:ext cx="10583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4735FD8B-22B9-F87E-1201-A8772EED9C48}"/>
              </a:ext>
            </a:extLst>
          </p:cNvPr>
          <p:cNvCxnSpPr>
            <a:cxnSpLocks/>
          </p:cNvCxnSpPr>
          <p:nvPr userDrawn="1"/>
        </p:nvCxnSpPr>
        <p:spPr>
          <a:xfrm>
            <a:off x="1595120" y="236516"/>
            <a:ext cx="10596880" cy="0"/>
          </a:xfrm>
          <a:prstGeom prst="line">
            <a:avLst/>
          </a:prstGeom>
          <a:ln w="28575">
            <a:gradFill flip="none" rotWithShape="1">
              <a:gsLst>
                <a:gs pos="0">
                  <a:srgbClr val="464437">
                    <a:alpha val="70000"/>
                  </a:srgbClr>
                </a:gs>
                <a:gs pos="47000">
                  <a:srgbClr val="464437">
                    <a:alpha val="50000"/>
                  </a:srgbClr>
                </a:gs>
                <a:gs pos="83000">
                  <a:srgbClr val="464437">
                    <a:alpha val="50000"/>
                  </a:srgbClr>
                </a:gs>
                <a:gs pos="100000">
                  <a:srgbClr val="464437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91562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9C9C82-744B-BD84-72C0-8E6E57209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0B6D3D0-9CF3-2EDB-7C8B-033F6B51E1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FC6652-30F5-AA77-53BA-94C2F2605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DABBEF-3A66-4EDA-82FD-36CD13E39C1E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6EEF59-A583-E070-8A00-436A1211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0DF60C13-7099-FBE7-3092-98801AC62E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271691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3D1823-640F-6EB5-CB57-CE4C1E204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7B4157-2747-AEC2-886B-03B8C78D06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33B76D2-0513-79B3-71ED-3D687672EB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A70596-5114-61B6-35DE-495189E6D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A3179-E8A8-4EAA-8BCC-23E75FA148A0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3A3551B-F80F-C999-F22C-59FF4E863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슬라이드 번호 개체 틀 5">
            <a:extLst>
              <a:ext uri="{FF2B5EF4-FFF2-40B4-BE49-F238E27FC236}">
                <a16:creationId xmlns:a16="http://schemas.microsoft.com/office/drawing/2014/main" id="{F5DFAA4A-0553-66E7-9C06-BD791AC60B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5718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&lt;#&gt;/20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57737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B707B6C-2D02-BF72-6EA1-1A9575015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D32B8B-B287-22F6-B03D-FB8C88542C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C6E1C4-1BA2-393B-9908-ECA11F92D4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C0F441-5CE1-4B59-8EBB-432B3AF1BE37}" type="datetime1">
              <a:rPr lang="ko-KR" altLang="en-US" smtClean="0"/>
              <a:t>2024-10-15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002DF7-C29B-7B3F-16D9-DF37149CE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7" name="슬라이드 번호 개체 틀 5">
            <a:extLst>
              <a:ext uri="{FF2B5EF4-FFF2-40B4-BE49-F238E27FC236}">
                <a16:creationId xmlns:a16="http://schemas.microsoft.com/office/drawing/2014/main" id="{68946B7F-AF2D-0B7E-DD16-2CD7D9BDE1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12484" y="6636861"/>
            <a:ext cx="2743200" cy="22002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 i="1">
                <a:solidFill>
                  <a:schemeClr val="bg1"/>
                </a:solidFill>
                <a:latin typeface="빛의 계승자 Regular" panose="020B0600000101010101" pitchFamily="50" charset="-127"/>
                <a:ea typeface="빛의 계승자 Regular" panose="020B0600000101010101" pitchFamily="50" charset="-127"/>
              </a:defRPr>
            </a:lvl1pPr>
          </a:lstStyle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‹#›</a:t>
            </a:fld>
            <a:r>
              <a:rPr lang="en-US" altLang="ko-KR" dirty="0"/>
              <a:t>/20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76536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64" r:id="rId4"/>
    <p:sldLayoutId id="2147483663" r:id="rId5"/>
    <p:sldLayoutId id="2147483662" r:id="rId6"/>
    <p:sldLayoutId id="2147483661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구름, 페인팅, 안개, 경치이(가) 표시된 사진&#10;&#10;자동 생성된 설명">
            <a:extLst>
              <a:ext uri="{FF2B5EF4-FFF2-40B4-BE49-F238E27FC236}">
                <a16:creationId xmlns:a16="http://schemas.microsoft.com/office/drawing/2014/main" id="{C53E3A68-04D0-BB3E-ECE3-9A4B05F1F64C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260793-D131-395B-C199-8C43087D8353}"/>
              </a:ext>
            </a:extLst>
          </p:cNvPr>
          <p:cNvSpPr txBox="1"/>
          <p:nvPr/>
        </p:nvSpPr>
        <p:spPr>
          <a:xfrm>
            <a:off x="4729280" y="2723748"/>
            <a:ext cx="27334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전회 역기획서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C4C4C6-7A6A-0627-11B1-1388C81BFBAE}"/>
              </a:ext>
            </a:extLst>
          </p:cNvPr>
          <p:cNvSpPr txBox="1"/>
          <p:nvPr/>
        </p:nvSpPr>
        <p:spPr>
          <a:xfrm>
            <a:off x="4285890" y="6117023"/>
            <a:ext cx="3620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</a:rPr>
              <a:t> 2024 Nexon tutorial / Hong Jin Sun</a:t>
            </a:r>
            <a:endParaRPr lang="ko-KR" altLang="en-US" sz="1400" dirty="0">
              <a:solidFill>
                <a:schemeClr val="bg1"/>
              </a:solidFill>
              <a:effectLst>
                <a:glow rad="101600">
                  <a:schemeClr val="tx1">
                    <a:alpha val="60000"/>
                  </a:schemeClr>
                </a:glow>
              </a:effectLst>
              <a:latin typeface="Cinzel" panose="00000500000000000000" pitchFamily="50" charset="0"/>
            </a:endParaRPr>
          </a:p>
        </p:txBody>
      </p:sp>
      <p:pic>
        <p:nvPicPr>
          <p:cNvPr id="9" name="그림 8" descr="폰트, 타이포그래피, 그래픽, 서예이(가) 표시된 사진&#10;&#10;자동 생성된 설명">
            <a:extLst>
              <a:ext uri="{FF2B5EF4-FFF2-40B4-BE49-F238E27FC236}">
                <a16:creationId xmlns:a16="http://schemas.microsoft.com/office/drawing/2014/main" id="{571D97DB-7F2B-8EED-C1B5-AA438CDC0C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6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2650" y="1488437"/>
            <a:ext cx="7886700" cy="1200150"/>
          </a:xfrm>
          <a:prstGeom prst="rect">
            <a:avLst/>
          </a:prstGeom>
          <a:effectLst>
            <a:glow rad="50800">
              <a:schemeClr val="tx1">
                <a:alpha val="68000"/>
              </a:schemeClr>
            </a:glow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10" name="그룹 9">
            <a:extLst>
              <a:ext uri="{FF2B5EF4-FFF2-40B4-BE49-F238E27FC236}">
                <a16:creationId xmlns:a16="http://schemas.microsoft.com/office/drawing/2014/main" id="{D571423A-97A2-5B90-D5BA-82BE04068502}"/>
              </a:ext>
            </a:extLst>
          </p:cNvPr>
          <p:cNvGrpSpPr/>
          <p:nvPr/>
        </p:nvGrpSpPr>
        <p:grpSpPr>
          <a:xfrm>
            <a:off x="4045177" y="4323847"/>
            <a:ext cx="4101646" cy="513993"/>
            <a:chOff x="4045177" y="4323847"/>
            <a:chExt cx="4101646" cy="513993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4761C06-5877-963F-B83C-D66F02E6A38A}"/>
                </a:ext>
              </a:extLst>
            </p:cNvPr>
            <p:cNvSpPr/>
            <p:nvPr/>
          </p:nvSpPr>
          <p:spPr>
            <a:xfrm>
              <a:off x="4045177" y="4323847"/>
              <a:ext cx="4101646" cy="513993"/>
            </a:xfrm>
            <a:prstGeom prst="ellipse">
              <a:avLst/>
            </a:prstGeom>
            <a:blipFill>
              <a:blip r:embed="rId6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sharpenSoften amount="5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0E59559-1300-2498-3B4A-0C4934036654}"/>
                </a:ext>
              </a:extLst>
            </p:cNvPr>
            <p:cNvSpPr txBox="1"/>
            <p:nvPr/>
          </p:nvSpPr>
          <p:spPr>
            <a:xfrm>
              <a:off x="4933919" y="4373027"/>
              <a:ext cx="23241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Cinzel" panose="00000500000000000000" pitchFamily="50" charset="0"/>
                  <a:ea typeface="OptimusPrinceps" panose="02000605060000020004" pitchFamily="2" charset="-127"/>
                </a:rPr>
                <a:t>Press Any Button</a:t>
              </a:r>
              <a:endParaRPr lang="ko-KR" altLang="en-US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Cinzel" panose="00000500000000000000" pitchFamily="50" charset="0"/>
                <a:ea typeface="OptimusPrinceps" panose="0200060506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7282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10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47D8B030-EA70-31D1-BD7B-DCF4F6D2E06F}"/>
              </a:ext>
            </a:extLst>
          </p:cNvPr>
          <p:cNvGrpSpPr/>
          <p:nvPr/>
        </p:nvGrpSpPr>
        <p:grpSpPr>
          <a:xfrm>
            <a:off x="1992916" y="588889"/>
            <a:ext cx="2831662" cy="1362132"/>
            <a:chOff x="1992916" y="954061"/>
            <a:chExt cx="2831662" cy="1362132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247AC36F-D958-2624-47A9-5D8843BD7031}"/>
                </a:ext>
              </a:extLst>
            </p:cNvPr>
            <p:cNvSpPr txBox="1"/>
            <p:nvPr/>
          </p:nvSpPr>
          <p:spPr>
            <a:xfrm>
              <a:off x="2205525" y="1454419"/>
              <a:ext cx="259558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부여함으로써 달라지는 부분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무기의 보정 치 변경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변경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스타일의 변화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7D84BACB-31BB-C60D-DEC1-78EB607A2B0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4" name="Picture 4">
                <a:extLst>
                  <a:ext uri="{FF2B5EF4-FFF2-40B4-BE49-F238E27FC236}">
                    <a16:creationId xmlns:a16="http://schemas.microsoft.com/office/drawing/2014/main" id="{05B11613-FE4D-25A8-6819-786726D821DA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3B5D7694-F830-22B8-17D5-8765B0D4714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7" name="직사각형 36">
                  <a:extLst>
                    <a:ext uri="{FF2B5EF4-FFF2-40B4-BE49-F238E27FC236}">
                      <a16:creationId xmlns:a16="http://schemas.microsoft.com/office/drawing/2014/main" id="{D2A5B6C4-E0ED-4EBD-E3EE-E8133A019BD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8" name="직선 연결선 37">
                  <a:extLst>
                    <a:ext uri="{FF2B5EF4-FFF2-40B4-BE49-F238E27FC236}">
                      <a16:creationId xmlns:a16="http://schemas.microsoft.com/office/drawing/2014/main" id="{CE69CF1A-3CC4-ED26-D673-36E9B621997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직선 연결선 38">
                  <a:extLst>
                    <a:ext uri="{FF2B5EF4-FFF2-40B4-BE49-F238E27FC236}">
                      <a16:creationId xmlns:a16="http://schemas.microsoft.com/office/drawing/2014/main" id="{7BD5082F-4043-E6F8-516F-CB911ECEA0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6973DC-A2E0-D0BF-7AEC-494612F263E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89639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차이점 소개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72943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11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E3498F0-A592-C9C5-5FE9-AC64BC5DA4BA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DC86E1F-F98D-9E48-88D9-2C9827A73CC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CFD8349E-3C06-CC6D-E072-FE3787A3C294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FE6E4473-6DCB-CF9A-A390-207A98FAD7D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777CFD3-01FC-D7CB-1CC3-C0EE78A7A28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AC51FA40-1345-7E1E-E4A8-33A93B925A5C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1E2980D6-50DB-8DE9-DB39-491F2B943A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F5BF6B7E-8690-BEDD-C5BF-5B08CEBFDB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7CFE2F7-AF29-43C4-5B67-A9AFA73248A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복제 방법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227415CB-F035-DA73-55EE-82B568A075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FE06398C-CAD5-0823-157F-3F7B03BEE6D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065C5CF-F5A0-5B34-CD80-F021D7AA61B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547089D9-07A7-22B2-6CB9-74E0CBD89E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0771C8D-96B7-3488-7545-356BE3858B84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복제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57940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12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E18F27B-B267-A903-833F-6C1B081F1243}"/>
              </a:ext>
            </a:extLst>
          </p:cNvPr>
          <p:cNvGrpSpPr/>
          <p:nvPr/>
        </p:nvGrpSpPr>
        <p:grpSpPr>
          <a:xfrm>
            <a:off x="1992916" y="954061"/>
            <a:ext cx="4571495" cy="1362132"/>
            <a:chOff x="1992916" y="954061"/>
            <a:chExt cx="4571495" cy="136213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C110B35-52DA-E616-8F42-04D88E7D0A18}"/>
                </a:ext>
              </a:extLst>
            </p:cNvPr>
            <p:cNvSpPr txBox="1"/>
            <p:nvPr/>
          </p:nvSpPr>
          <p:spPr>
            <a:xfrm>
              <a:off x="2205525" y="1454419"/>
              <a:ext cx="4358886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종류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변질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필드 전투에 좋은 전회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 PVP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에 좋은 전회 등등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8C9E7DC-0E17-234A-28D3-3CDED31874C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6" name="Picture 4">
                <a:extLst>
                  <a:ext uri="{FF2B5EF4-FFF2-40B4-BE49-F238E27FC236}">
                    <a16:creationId xmlns:a16="http://schemas.microsoft.com/office/drawing/2014/main" id="{E93B9B1C-F9FA-BA4D-CC04-1270226EF33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DD656A55-04DA-9F15-26D4-7F4C9FADA69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9C630217-B681-2F4B-5F37-1314364A10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0" name="직선 연결선 9">
                  <a:extLst>
                    <a:ext uri="{FF2B5EF4-FFF2-40B4-BE49-F238E27FC236}">
                      <a16:creationId xmlns:a16="http://schemas.microsoft.com/office/drawing/2014/main" id="{D1374D20-413B-10DB-F241-18566734484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" name="직선 연결선 10">
                  <a:extLst>
                    <a:ext uri="{FF2B5EF4-FFF2-40B4-BE49-F238E27FC236}">
                      <a16:creationId xmlns:a16="http://schemas.microsoft.com/office/drawing/2014/main" id="{DC914C5E-9EF8-3FD4-1D64-437AB3046CB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962D3820-8500-CD6D-FF0D-CD7A664097C9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종류</a:t>
                </a:r>
              </a:p>
            </p:txBody>
          </p:sp>
        </p:grp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B0BF84F0-BDB8-6F1C-B3E4-9AF49772EEDE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4C5F9F44-526E-D175-D3B9-960A832F16EE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3DBFA42D-5BC8-8274-0D8F-C670CC342613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08807640-BA08-A38F-4FD2-8FC3D884BD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F8DD07E-5124-767F-3B3E-5B18EADC567E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전회의 종류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63470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13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F33F6102-FDB3-D548-8183-5B099C2A9041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CE0F8F-4E71-62A9-67CE-CA478E76F9A0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E6001073-7F5F-8B95-CCC6-94A46EED247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D711DB96-D943-C3D1-27D0-043FB9FB984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4F47F764-9BD9-4B0F-3151-56A3B3A068D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D989A605-BB1F-8656-7C69-D64038986A45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0C11B356-001C-2979-2369-65B5189471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726F7FB6-9E14-4B7D-4190-3D848BD171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A1A8E8E-AD10-B612-0F6C-09DFCDA06D5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4ACF924F-297E-A78C-9467-2C120B7BB498}"/>
              </a:ext>
            </a:extLst>
          </p:cNvPr>
          <p:cNvGrpSpPr/>
          <p:nvPr/>
        </p:nvGrpSpPr>
        <p:grpSpPr>
          <a:xfrm>
            <a:off x="6564916" y="954061"/>
            <a:ext cx="2831662" cy="746579"/>
            <a:chOff x="1992916" y="954061"/>
            <a:chExt cx="2831662" cy="746579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50440B9-F309-AC6E-0D89-1FF5C2A0C146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141EB763-3D46-DA5E-23C6-63E5CFE36063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0" name="Picture 4">
                <a:extLst>
                  <a:ext uri="{FF2B5EF4-FFF2-40B4-BE49-F238E27FC236}">
                    <a16:creationId xmlns:a16="http://schemas.microsoft.com/office/drawing/2014/main" id="{61B956D6-A593-8AE4-C31C-EFA974B31C53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DCBD66B0-8119-004F-894A-22499E6043F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B3A258DD-2743-1F11-A47C-4D0F16F7AD5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B59088B3-5852-96C6-C033-001C1A63A09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AB597974-F56E-6E8C-A0F7-1527F7F0B5A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10791FE6-76F5-D9BC-26F7-30550D60BEAA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복제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07E3813-2A1D-F928-69C4-C80B15FF2B28}"/>
              </a:ext>
            </a:extLst>
          </p:cNvPr>
          <p:cNvGrpSpPr/>
          <p:nvPr/>
        </p:nvGrpSpPr>
        <p:grpSpPr>
          <a:xfrm>
            <a:off x="1992916" y="2575477"/>
            <a:ext cx="2831662" cy="746579"/>
            <a:chOff x="1992916" y="954061"/>
            <a:chExt cx="2831662" cy="746579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9251C548-8942-C745-2794-7415AA50EDD7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24CB9C28-BAC5-3501-DD5F-12A4B74C3CF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85FD4E37-FF46-55D2-6AF9-B37D72942F5E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D654C5F9-EBCF-51BF-06A3-02C8719EA760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8B00E9A5-72D8-9798-2EBA-56986A3594D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F9971A21-C04D-2AC0-2C54-80750682177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37EC86B7-28FC-B26F-6AE0-82A33389630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E1DDC58-07BC-AAA3-212C-9CABAD07C8B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63030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시스템 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C91CDE9F-24F4-E7B0-5F73-0D7A24F2141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36" name="그룹 35">
              <a:extLst>
                <a:ext uri="{FF2B5EF4-FFF2-40B4-BE49-F238E27FC236}">
                  <a16:creationId xmlns:a16="http://schemas.microsoft.com/office/drawing/2014/main" id="{ADCAF68C-B5A4-9955-293F-91955EAA01C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38" name="직사각형 37">
                <a:extLst>
                  <a:ext uri="{FF2B5EF4-FFF2-40B4-BE49-F238E27FC236}">
                    <a16:creationId xmlns:a16="http://schemas.microsoft.com/office/drawing/2014/main" id="{0D1C98C2-6916-EC56-E78C-D1104480850E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92A3FB94-C687-79C3-85E8-0BB13CA93C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C2412B4-A136-3C05-3F2A-4FA7894651C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25547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시스템 설명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56074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A5B78E01-89DF-3758-C89A-F988A80DFF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14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587A04D-5A84-0BCE-742B-030AA78F67F1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702DA537-6136-97EE-591A-36A7C17CD256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0492000F-B9D8-F79B-2741-E382936FD3B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2" name="직선 연결선 11">
                <a:extLst>
                  <a:ext uri="{FF2B5EF4-FFF2-40B4-BE49-F238E27FC236}">
                    <a16:creationId xmlns:a16="http://schemas.microsoft.com/office/drawing/2014/main" id="{10B7F2D5-ACB5-93D6-58A6-9B4B238D4D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9353C55-B8B8-A148-AC01-4B23E7A03F46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191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데이터 테이블 예시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24329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15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215475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색 잃은 </a:t>
                </a:r>
                <a:r>
                  <a:rPr lang="ko-KR" altLang="en-US" sz="1100" dirty="0" err="1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단석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으로 강화하는 무기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FB69EC57-9F6A-56CF-D9B7-04C1706C4217}"/>
              </a:ext>
            </a:extLst>
          </p:cNvPr>
          <p:cNvGrpSpPr/>
          <p:nvPr/>
        </p:nvGrpSpPr>
        <p:grpSpPr>
          <a:xfrm>
            <a:off x="1992916" y="3626141"/>
            <a:ext cx="5068425" cy="746579"/>
            <a:chOff x="1992916" y="954061"/>
            <a:chExt cx="5068425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6A54A17-12AB-9D62-DACC-1906A7A1FC7E}"/>
                </a:ext>
              </a:extLst>
            </p:cNvPr>
            <p:cNvSpPr txBox="1"/>
            <p:nvPr/>
          </p:nvSpPr>
          <p:spPr>
            <a:xfrm>
              <a:off x="2205525" y="1454419"/>
              <a:ext cx="48558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시산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혈하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의 전투 기술인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시체 더미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는 전회로 부여 및 복제가 불가능 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1D264104-E5D6-FB97-7AC1-BC411EDD86F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A1182E0F-70D2-DD69-B4C5-9141D3CAA254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67E3E498-7C16-1C5D-F4C4-886D9E7DD996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32627E8A-5A1C-7861-41EF-F67714E8877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145DC2F1-2120-511E-C6B3-EE04737B7F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3274B873-5EA3-D6DA-2CEE-A97FDAD8AF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17EEBF52-64A9-FC2D-9B1E-1E08B8AD90B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시체 더미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718915B-97A8-5FC5-43E5-52540B150E1D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12DE638C-BA69-EFC2-0859-4BB42564FC15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A5B0C098-54DB-AA22-8CDC-CFE6212E869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6C91BDEB-21C6-1F41-0C41-E870F9C5EFE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699EDF1-A0F2-1E9B-E0A9-C37A2901E893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839239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 및 복제가 불가능한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588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1CAC341-4901-C77B-232D-39954FCF97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16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AC658C5E-CC88-AFD6-6C12-243A37868A59}"/>
              </a:ext>
            </a:extLst>
          </p:cNvPr>
          <p:cNvGrpSpPr/>
          <p:nvPr/>
        </p:nvGrpSpPr>
        <p:grpSpPr>
          <a:xfrm>
            <a:off x="1992916" y="954061"/>
            <a:ext cx="2831662" cy="746579"/>
            <a:chOff x="1992916" y="954061"/>
            <a:chExt cx="2831662" cy="74657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05A699E-3A4A-16E2-E66C-E12C586FC32F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807E1D0-129B-51C8-8B3E-8335893C8E8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1" name="Picture 4">
                <a:extLst>
                  <a:ext uri="{FF2B5EF4-FFF2-40B4-BE49-F238E27FC236}">
                    <a16:creationId xmlns:a16="http://schemas.microsoft.com/office/drawing/2014/main" id="{2D62BA23-3044-A85F-F1E9-22260D01076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2" name="그룹 11">
                <a:extLst>
                  <a:ext uri="{FF2B5EF4-FFF2-40B4-BE49-F238E27FC236}">
                    <a16:creationId xmlns:a16="http://schemas.microsoft.com/office/drawing/2014/main" id="{5EF03021-B4A5-C36A-C7B8-3FB82BD7E319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4" name="직사각형 13">
                  <a:extLst>
                    <a:ext uri="{FF2B5EF4-FFF2-40B4-BE49-F238E27FC236}">
                      <a16:creationId xmlns:a16="http://schemas.microsoft.com/office/drawing/2014/main" id="{F8215D85-0F7F-6965-CB1B-CC81E41F90E6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5" name="직선 연결선 14">
                  <a:extLst>
                    <a:ext uri="{FF2B5EF4-FFF2-40B4-BE49-F238E27FC236}">
                      <a16:creationId xmlns:a16="http://schemas.microsoft.com/office/drawing/2014/main" id="{1DDCCF9C-7CCF-527B-77B0-CC8D659BBC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직선 연결선 15">
                  <a:extLst>
                    <a:ext uri="{FF2B5EF4-FFF2-40B4-BE49-F238E27FC236}">
                      <a16:creationId xmlns:a16="http://schemas.microsoft.com/office/drawing/2014/main" id="{01387876-E7B0-3B6B-8B7F-92310AF61E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D5700D8-F52B-F8AE-AB64-71F1D78E9AFC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기술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197FEAC-5D90-72DA-DE31-DCA53F4933A1}"/>
              </a:ext>
            </a:extLst>
          </p:cNvPr>
          <p:cNvGrpSpPr/>
          <p:nvPr/>
        </p:nvGrpSpPr>
        <p:grpSpPr>
          <a:xfrm>
            <a:off x="6615716" y="954061"/>
            <a:ext cx="2831662" cy="746579"/>
            <a:chOff x="1992916" y="954061"/>
            <a:chExt cx="2831662" cy="74657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C51FA91-88D1-6E58-5989-65839D415EBB}"/>
                </a:ext>
              </a:extLst>
            </p:cNvPr>
            <p:cNvSpPr txBox="1"/>
            <p:nvPr/>
          </p:nvSpPr>
          <p:spPr>
            <a:xfrm>
              <a:off x="2205525" y="1454419"/>
              <a:ext cx="117211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복제 방법 설명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2AF474CE-D98D-3C4B-6523-F22BB3631D6F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B71A73FF-F216-1B9B-5980-32F232A7A64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546E786C-8AA3-4CAC-DF49-8EDA5DD0EE3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ADEBC365-D69B-8C90-F3CB-55BEB5331BF3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EF28DDB8-CEA5-4AF3-6092-A5F058794B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B23BEF6D-2F79-338E-C0BE-5283D30A83D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BF3C6697-095E-D9AC-9A63-F899898050F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속성</a:t>
                </a: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B663664-5828-C9DF-06FE-3479324F420C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id="{4C1FC9E4-E66A-7FEA-F5FC-487484D7D478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1E921D2D-33CD-1ACE-2166-86D7FFC49C18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1" name="직선 연결선 20">
                <a:extLst>
                  <a:ext uri="{FF2B5EF4-FFF2-40B4-BE49-F238E27FC236}">
                    <a16:creationId xmlns:a16="http://schemas.microsoft.com/office/drawing/2014/main" id="{89B68C6F-8596-DFFE-B81B-FB17BC4FCC8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5EBC48-5DA8-8F1E-B9F7-5751FA6B49A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2379177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부여에 제한이 있는 전회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459331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B5B1BE3C-03E2-6C1F-241F-CCA5D5A08A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17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6EABF16-B9A5-02A3-A205-7B4E2E78F7EC}"/>
              </a:ext>
            </a:extLst>
          </p:cNvPr>
          <p:cNvSpPr txBox="1"/>
          <p:nvPr/>
        </p:nvSpPr>
        <p:spPr>
          <a:xfrm>
            <a:off x="2533919" y="2033155"/>
            <a:ext cx="8398453" cy="270843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현재 문제점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1)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난이도에 상관없이 전회의 성능이 정해진다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 -&gt;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획득 난이도가 높을 수록 전회의 성능이 좋아야 동기부여 및 획득 시 성취감아 증가한다고 생각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2) </a:t>
            </a: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개선 사항의 목적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적극적으로 전회를 바꿔가며 사용하도록 유도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전회를 많이 사용할 수록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강해짐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  <a:p>
            <a:pPr marL="228600" indent="-228600">
              <a:buAutoNum type="arabicParenR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성취감 제공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arenR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사용에 대한 업적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시스템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Ex)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어떤 전회를 사용하여 적 처치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무기에 특정 전회 부여 시 특별한 능력 발동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전회 숙련도 도입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? </a:t>
            </a: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171450" indent="-171450">
              <a:buFontTx/>
              <a:buChar char="-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B301C21A-B9FD-CBDF-565A-D57FF9FAD3B8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01BC32FC-C46F-E8F2-FA21-9E91CA013A44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12" name="직사각형 11">
                <a:extLst>
                  <a:ext uri="{FF2B5EF4-FFF2-40B4-BE49-F238E27FC236}">
                    <a16:creationId xmlns:a16="http://schemas.microsoft.com/office/drawing/2014/main" id="{305B2701-4B0B-CF63-4A05-912FE4A38AD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13" name="직선 연결선 12">
                <a:extLst>
                  <a:ext uri="{FF2B5EF4-FFF2-40B4-BE49-F238E27FC236}">
                    <a16:creationId xmlns:a16="http://schemas.microsoft.com/office/drawing/2014/main" id="{FD4C2840-F65D-0F33-40D2-02F2E0A18E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DE29451-CECD-49D0-1E76-8CE366ED596A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972015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문제점 및 개선 방안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409050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13271B4B-C487-7F2C-9A2C-7DBE0AA185CC}"/>
              </a:ext>
            </a:extLst>
          </p:cNvPr>
          <p:cNvGrpSpPr/>
          <p:nvPr/>
        </p:nvGrpSpPr>
        <p:grpSpPr>
          <a:xfrm>
            <a:off x="811698" y="2926414"/>
            <a:ext cx="10568605" cy="1134058"/>
            <a:chOff x="917880" y="2926414"/>
            <a:chExt cx="10568605" cy="1134058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1FF7143-4FD2-6778-721A-1127EBA36C1D}"/>
                </a:ext>
              </a:extLst>
            </p:cNvPr>
            <p:cNvSpPr/>
            <p:nvPr/>
          </p:nvSpPr>
          <p:spPr>
            <a:xfrm>
              <a:off x="958440" y="2926414"/>
              <a:ext cx="10487484" cy="1015664"/>
            </a:xfrm>
            <a:prstGeom prst="rect">
              <a:avLst/>
            </a:prstGeom>
            <a:gradFill flip="none" rotWithShape="1">
              <a:gsLst>
                <a:gs pos="75000">
                  <a:srgbClr val="464437">
                    <a:alpha val="50000"/>
                  </a:srgbClr>
                </a:gs>
                <a:gs pos="13000">
                  <a:srgbClr val="464437">
                    <a:alpha val="40000"/>
                  </a:srgbClr>
                </a:gs>
                <a:gs pos="50000">
                  <a:srgbClr val="464437">
                    <a:alpha val="50000"/>
                  </a:srgbClr>
                </a:gs>
                <a:gs pos="25000">
                  <a:srgbClr val="464437">
                    <a:alpha val="50000"/>
                  </a:srgbClr>
                </a:gs>
                <a:gs pos="0">
                  <a:srgbClr val="464437">
                    <a:alpha val="0"/>
                  </a:srgbClr>
                </a:gs>
                <a:gs pos="2000">
                  <a:srgbClr val="464437">
                    <a:alpha val="10000"/>
                  </a:srgbClr>
                </a:gs>
                <a:gs pos="87000">
                  <a:srgbClr val="474438">
                    <a:alpha val="40000"/>
                  </a:srgbClr>
                </a:gs>
                <a:gs pos="100000">
                  <a:srgbClr val="484439">
                    <a:alpha val="0"/>
                  </a:srgbClr>
                </a:gs>
                <a:gs pos="98000">
                  <a:srgbClr val="48443A">
                    <a:alpha val="10000"/>
                  </a:srgbClr>
                </a:gs>
              </a:gsLst>
              <a:lin ang="0" scaled="1"/>
              <a:tileRect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2809266" y="3044809"/>
              <a:ext cx="6785832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6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End Of Document</a:t>
              </a:r>
              <a:endParaRPr lang="ko-KR" altLang="en-US" sz="6000" b="1" dirty="0">
                <a:solidFill>
                  <a:schemeClr val="bg1"/>
                </a:solidFill>
                <a:effectLst>
                  <a:glow rad="1016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endParaRPr>
            </a:p>
          </p:txBody>
        </p:sp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7E5034E6-0444-8EA3-06D8-BF99AB1E0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17880" y="3920553"/>
              <a:ext cx="10568605" cy="0"/>
            </a:xfrm>
            <a:prstGeom prst="line">
              <a:avLst/>
            </a:prstGeom>
            <a:ln w="28575">
              <a:gradFill flip="none" rotWithShape="1">
                <a:gsLst>
                  <a:gs pos="0">
                    <a:srgbClr val="464437">
                      <a:alpha val="70000"/>
                    </a:srgbClr>
                  </a:gs>
                  <a:gs pos="47000">
                    <a:srgbClr val="464437">
                      <a:alpha val="50000"/>
                    </a:srgbClr>
                  </a:gs>
                  <a:gs pos="83000">
                    <a:srgbClr val="464437">
                      <a:alpha val="50000"/>
                    </a:srgbClr>
                  </a:gs>
                  <a:gs pos="100000">
                    <a:srgbClr val="464437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26421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어둠, 밤이(가) 표시된 사진&#10;&#10;자동 생성된 설명">
            <a:extLst>
              <a:ext uri="{FF2B5EF4-FFF2-40B4-BE49-F238E27FC236}">
                <a16:creationId xmlns:a16="http://schemas.microsoft.com/office/drawing/2014/main" id="{96E5BF46-CAB5-B761-F857-70842B94FF56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457" t="6583" r="26748" b="6362"/>
          <a:stretch/>
        </p:blipFill>
        <p:spPr>
          <a:xfrm>
            <a:off x="6096000" y="701425"/>
            <a:ext cx="5461352" cy="596486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1E40F9-1C2D-34A7-10B5-F878AF99E4B9}"/>
              </a:ext>
            </a:extLst>
          </p:cNvPr>
          <p:cNvSpPr txBox="1"/>
          <p:nvPr/>
        </p:nvSpPr>
        <p:spPr>
          <a:xfrm>
            <a:off x="1417782" y="829038"/>
            <a:ext cx="2997200" cy="104644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spAutoFit/>
          </a:bodyPr>
          <a:lstStyle/>
          <a:p>
            <a:pPr algn="ctr"/>
            <a:r>
              <a:rPr lang="en-US" altLang="ko-KR" sz="6800" b="1" dirty="0">
                <a:ln>
                  <a:solidFill>
                    <a:srgbClr val="D1B973"/>
                  </a:solidFill>
                </a:ln>
                <a:gradFill>
                  <a:gsLst>
                    <a:gs pos="20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effectLst>
                  <a:glow rad="63500">
                    <a:schemeClr val="tx1">
                      <a:alpha val="60000"/>
                    </a:schemeClr>
                  </a:glow>
                </a:effectLst>
                <a:latin typeface="빛의 계승자 Regular" panose="020B0600000101010101" pitchFamily="50" charset="-127"/>
                <a:ea typeface="빛의 계승자 Regular" panose="020B0600000101010101" pitchFamily="50" charset="-127"/>
              </a:rPr>
              <a:t>INDEX</a:t>
            </a:r>
            <a:endParaRPr lang="ko-KR" altLang="en-US" sz="6800" b="1" dirty="0">
              <a:ln>
                <a:solidFill>
                  <a:srgbClr val="D1B973"/>
                </a:solidFill>
              </a:ln>
              <a:gradFill>
                <a:gsLst>
                  <a:gs pos="20000">
                    <a:srgbClr val="E8DFC2">
                      <a:lumMod val="98000"/>
                      <a:lumOff val="2000"/>
                    </a:srgbClr>
                  </a:gs>
                  <a:gs pos="2000">
                    <a:srgbClr val="F2EDDE"/>
                  </a:gs>
                  <a:gs pos="60000">
                    <a:srgbClr val="D1B973"/>
                  </a:gs>
                  <a:gs pos="40000">
                    <a:srgbClr val="E6D9B4"/>
                  </a:gs>
                  <a:gs pos="76000">
                    <a:srgbClr val="D1B973"/>
                  </a:gs>
                  <a:gs pos="100000">
                    <a:srgbClr val="E6D9B4"/>
                  </a:gs>
                </a:gsLst>
                <a:path path="circle">
                  <a:fillToRect l="50000" t="50000" r="50000" b="50000"/>
                </a:path>
              </a:gradFill>
              <a:effectLst>
                <a:glow rad="63500">
                  <a:schemeClr val="tx1">
                    <a:alpha val="60000"/>
                  </a:schemeClr>
                </a:glow>
              </a:effectLst>
              <a:latin typeface="빛의 계승자 Regular" panose="020B0600000101010101" pitchFamily="50" charset="-127"/>
              <a:ea typeface="빛의 계승자 Regular" panose="020B0600000101010101" pitchFamily="50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0DDB2820-4A4C-54B4-AF0A-55E5617FC368}"/>
              </a:ext>
            </a:extLst>
          </p:cNvPr>
          <p:cNvGrpSpPr/>
          <p:nvPr/>
        </p:nvGrpSpPr>
        <p:grpSpPr>
          <a:xfrm>
            <a:off x="2000105" y="2592890"/>
            <a:ext cx="1590499" cy="3163543"/>
            <a:chOff x="5179726" y="3174787"/>
            <a:chExt cx="1590499" cy="3163543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BA7554A-FA64-F1C3-C7AB-E739657CD663}"/>
                </a:ext>
              </a:extLst>
            </p:cNvPr>
            <p:cNvSpPr txBox="1"/>
            <p:nvPr/>
          </p:nvSpPr>
          <p:spPr>
            <a:xfrm>
              <a:off x="5179726" y="4556503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3.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시스템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E944362-EC0C-F37B-E238-66905C9A505E}"/>
                </a:ext>
              </a:extLst>
            </p:cNvPr>
            <p:cNvSpPr txBox="1"/>
            <p:nvPr/>
          </p:nvSpPr>
          <p:spPr>
            <a:xfrm>
              <a:off x="5192549" y="5247361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4.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예외 사항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91460A9-1988-7044-658B-4C4ABAD8E528}"/>
                </a:ext>
              </a:extLst>
            </p:cNvPr>
            <p:cNvSpPr txBox="1"/>
            <p:nvPr/>
          </p:nvSpPr>
          <p:spPr>
            <a:xfrm>
              <a:off x="5179726" y="3865645"/>
              <a:ext cx="125707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2.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컨텐츠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19CCC01-3141-AE1B-433D-6D12C88ECA2B}"/>
                </a:ext>
              </a:extLst>
            </p:cNvPr>
            <p:cNvSpPr txBox="1"/>
            <p:nvPr/>
          </p:nvSpPr>
          <p:spPr>
            <a:xfrm>
              <a:off x="5220602" y="3174787"/>
              <a:ext cx="100219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1.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개요</a:t>
              </a: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0CE4A983-0CD9-F614-C8AA-DE6D1AA64196}"/>
                </a:ext>
              </a:extLst>
            </p:cNvPr>
            <p:cNvSpPr txBox="1"/>
            <p:nvPr/>
          </p:nvSpPr>
          <p:spPr>
            <a:xfrm>
              <a:off x="5192549" y="5938220"/>
              <a:ext cx="157767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5. </a:t>
              </a:r>
              <a:r>
                <a:rPr lang="ko-KR" altLang="en-US" sz="2000" b="1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Regular" panose="020B0600000101010101" pitchFamily="50" charset="-127"/>
                  <a:ea typeface="빛의 계승자 Regular" panose="020B0600000101010101" pitchFamily="50" charset="-127"/>
                </a:rPr>
                <a:t>개선 사항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31535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3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3E2FF999-279F-DE61-7B03-C3091CB2F909}"/>
              </a:ext>
            </a:extLst>
          </p:cNvPr>
          <p:cNvGrpSpPr/>
          <p:nvPr/>
        </p:nvGrpSpPr>
        <p:grpSpPr>
          <a:xfrm>
            <a:off x="1992916" y="954061"/>
            <a:ext cx="8001921" cy="1362132"/>
            <a:chOff x="1992916" y="954061"/>
            <a:chExt cx="8001921" cy="13621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4EA75A8-9B50-D515-943E-E88C9F08AC63}"/>
                </a:ext>
              </a:extLst>
            </p:cNvPr>
            <p:cNvSpPr txBox="1"/>
            <p:nvPr/>
          </p:nvSpPr>
          <p:spPr>
            <a:xfrm>
              <a:off x="2205525" y="1454419"/>
              <a:ext cx="778931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전회를 무기에 부여하며 유저 스스로 난이도를 조절할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와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성능이 좋은 무기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기술을 사용하고 싶은 유저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’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모두를 충족시킬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장르에 익숙하지 않은 유저도 게임에 도전할 수 있는 기회를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F92391C-5AC7-C61D-0F9D-2A2304AD77C0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076" name="Picture 4">
                <a:extLst>
                  <a:ext uri="{FF2B5EF4-FFF2-40B4-BE49-F238E27FC236}">
                    <a16:creationId xmlns:a16="http://schemas.microsoft.com/office/drawing/2014/main" id="{DA3BEAF4-A60B-29E4-87C1-34BA3D3B0E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1" name="그룹 30">
                <a:extLst>
                  <a:ext uri="{FF2B5EF4-FFF2-40B4-BE49-F238E27FC236}">
                    <a16:creationId xmlns:a16="http://schemas.microsoft.com/office/drawing/2014/main" id="{A9B671DA-6498-E320-D3A5-36406F2A7B2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7519EAAF-B4AD-75B0-3473-EE4981831CBE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50516C1D-3C14-D3A7-FE1A-5A2935B5C23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4671B640-0CAE-C2E7-7C7A-9005BD94FF7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65E6199-86F4-44D4-7A4C-57897DFFEEC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52157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여러 성향의 유저 겨냥</a:t>
                </a: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B9DBF470-3D41-23CF-400C-8030822942E0}"/>
              </a:ext>
            </a:extLst>
          </p:cNvPr>
          <p:cNvGrpSpPr/>
          <p:nvPr/>
        </p:nvGrpSpPr>
        <p:grpSpPr>
          <a:xfrm>
            <a:off x="1992916" y="2818973"/>
            <a:ext cx="4625997" cy="1340243"/>
            <a:chOff x="1992916" y="2579169"/>
            <a:chExt cx="4625997" cy="134024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50E3445-B541-7EE4-6FCB-EAD37CD51B2C}"/>
                </a:ext>
              </a:extLst>
            </p:cNvPr>
            <p:cNvSpPr txBox="1"/>
            <p:nvPr/>
          </p:nvSpPr>
          <p:spPr>
            <a:xfrm>
              <a:off x="2205525" y="3057638"/>
              <a:ext cx="4413388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보스 전투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PVP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등 다양한 전투 컨텐츠의 재미를 극대화합니다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무기와 전회의 조합을 통해 자신에게 맞는 전투 방식을 선택합니다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조합을 실험하는 즐거움을 주고 다양한 전투 스타일을 제공합니다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9544E296-67CC-AC03-BC7F-4315731E43F1}"/>
                </a:ext>
              </a:extLst>
            </p:cNvPr>
            <p:cNvGrpSpPr/>
            <p:nvPr/>
          </p:nvGrpSpPr>
          <p:grpSpPr>
            <a:xfrm>
              <a:off x="1992916" y="2579169"/>
              <a:ext cx="2831662" cy="367200"/>
              <a:chOff x="2500453" y="1274905"/>
              <a:chExt cx="2831662" cy="367200"/>
            </a:xfrm>
          </p:grpSpPr>
          <p:pic>
            <p:nvPicPr>
              <p:cNvPr id="40" name="Picture 4">
                <a:extLst>
                  <a:ext uri="{FF2B5EF4-FFF2-40B4-BE49-F238E27FC236}">
                    <a16:creationId xmlns:a16="http://schemas.microsoft.com/office/drawing/2014/main" id="{D5C1D580-AD3E-4CB4-94C2-BF3DFAE179EB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1" name="그룹 40">
                <a:extLst>
                  <a:ext uri="{FF2B5EF4-FFF2-40B4-BE49-F238E27FC236}">
                    <a16:creationId xmlns:a16="http://schemas.microsoft.com/office/drawing/2014/main" id="{8E476F4B-E0EA-EC9F-1EAB-2F5140C4DEF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3" name="직사각형 42">
                  <a:extLst>
                    <a:ext uri="{FF2B5EF4-FFF2-40B4-BE49-F238E27FC236}">
                      <a16:creationId xmlns:a16="http://schemas.microsoft.com/office/drawing/2014/main" id="{CF307547-FF07-5118-3657-E01557EB62B1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44" name="직선 연결선 43">
                  <a:extLst>
                    <a:ext uri="{FF2B5EF4-FFF2-40B4-BE49-F238E27FC236}">
                      <a16:creationId xmlns:a16="http://schemas.microsoft.com/office/drawing/2014/main" id="{34112FAE-1654-70C4-35B3-5611459585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5" name="직선 연결선 44">
                  <a:extLst>
                    <a:ext uri="{FF2B5EF4-FFF2-40B4-BE49-F238E27FC236}">
                      <a16:creationId xmlns:a16="http://schemas.microsoft.com/office/drawing/2014/main" id="{2155266F-A7A3-A660-CC13-1D9AFA554A4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382A8EB-2682-9DF2-F893-04CC0977201F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608133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전투 컨텐츠와의 연관성</a:t>
                </a:r>
              </a:p>
            </p:txBody>
          </p:sp>
        </p:grp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7B100007-0D80-B94A-B0AD-9F4E61EFB472}"/>
              </a:ext>
            </a:extLst>
          </p:cNvPr>
          <p:cNvGrpSpPr/>
          <p:nvPr/>
        </p:nvGrpSpPr>
        <p:grpSpPr>
          <a:xfrm>
            <a:off x="1992916" y="4661996"/>
            <a:ext cx="6216176" cy="1340243"/>
            <a:chOff x="1992916" y="4384942"/>
            <a:chExt cx="6216176" cy="1340243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0AE4ED9F-08AD-89E5-9B7D-C0F7BA92FD38}"/>
                </a:ext>
              </a:extLst>
            </p:cNvPr>
            <p:cNvGrpSpPr/>
            <p:nvPr/>
          </p:nvGrpSpPr>
          <p:grpSpPr>
            <a:xfrm>
              <a:off x="1992916" y="4384942"/>
              <a:ext cx="2831662" cy="367200"/>
              <a:chOff x="2500453" y="1274905"/>
              <a:chExt cx="2831662" cy="367200"/>
            </a:xfrm>
          </p:grpSpPr>
          <p:pic>
            <p:nvPicPr>
              <p:cNvPr id="47" name="Picture 4">
                <a:extLst>
                  <a:ext uri="{FF2B5EF4-FFF2-40B4-BE49-F238E27FC236}">
                    <a16:creationId xmlns:a16="http://schemas.microsoft.com/office/drawing/2014/main" id="{849318A8-B8E3-0B26-EAC4-0A5B1C865085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8" name="그룹 47">
                <a:extLst>
                  <a:ext uri="{FF2B5EF4-FFF2-40B4-BE49-F238E27FC236}">
                    <a16:creationId xmlns:a16="http://schemas.microsoft.com/office/drawing/2014/main" id="{D7E46BAC-6919-A0B1-7B5F-9094A9897FDD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2" name="직사각형 51">
                  <a:extLst>
                    <a:ext uri="{FF2B5EF4-FFF2-40B4-BE49-F238E27FC236}">
                      <a16:creationId xmlns:a16="http://schemas.microsoft.com/office/drawing/2014/main" id="{37C449E1-25F5-B651-4A96-80B5451C62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넥슨Lv1고딕 Bold" panose="00000800000000000000" pitchFamily="2" charset="-127"/>
                    <a:ea typeface="넥슨Lv1고딕 Bold" panose="00000800000000000000" pitchFamily="2" charset="-127"/>
                  </a:endParaRPr>
                </a:p>
              </p:txBody>
            </p:sp>
            <p:cxnSp>
              <p:nvCxnSpPr>
                <p:cNvPr id="53" name="직선 연결선 52">
                  <a:extLst>
                    <a:ext uri="{FF2B5EF4-FFF2-40B4-BE49-F238E27FC236}">
                      <a16:creationId xmlns:a16="http://schemas.microsoft.com/office/drawing/2014/main" id="{C742542D-77ED-A242-2941-CBA9190C154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직선 연결선 54">
                  <a:extLst>
                    <a:ext uri="{FF2B5EF4-FFF2-40B4-BE49-F238E27FC236}">
                      <a16:creationId xmlns:a16="http://schemas.microsoft.com/office/drawing/2014/main" id="{DB72299A-469B-63E2-35CF-8373857FF16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06D1AFA0-4B4B-39B0-56FF-2BFE96F664F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2944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차별화된 재미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774E442-180B-F9A9-1092-B296988D9ED1}"/>
                </a:ext>
              </a:extLst>
            </p:cNvPr>
            <p:cNvSpPr txBox="1"/>
            <p:nvPr/>
          </p:nvSpPr>
          <p:spPr>
            <a:xfrm>
              <a:off x="2205525" y="4863411"/>
              <a:ext cx="6003567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유저는 원하는 전회를 얻기 위해 오픈 월드를 탐험하며 게임 속 세상과 더 많은 상호작용을 하게 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다양한 전투 기술을 사용하면서 전략적인 전투를 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이로 인해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패링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/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일반 공격 위주의 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장르와는 차별화된 재미를 선사합니다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9486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4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직사각형 3094">
            <a:extLst>
              <a:ext uri="{FF2B5EF4-FFF2-40B4-BE49-F238E27FC236}">
                <a16:creationId xmlns:a16="http://schemas.microsoft.com/office/drawing/2014/main" id="{82F95959-961B-DB06-62EA-58592830B0EE}"/>
              </a:ext>
            </a:extLst>
          </p:cNvPr>
          <p:cNvSpPr>
            <a:spLocks/>
          </p:cNvSpPr>
          <p:nvPr/>
        </p:nvSpPr>
        <p:spPr>
          <a:xfrm>
            <a:off x="2005574" y="1428835"/>
            <a:ext cx="2824385" cy="2536288"/>
          </a:xfrm>
          <a:prstGeom prst="rect">
            <a:avLst/>
          </a:prstGeom>
          <a:noFill/>
          <a:ln w="15875">
            <a:solidFill>
              <a:srgbClr val="3938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154" name="그룹 3153">
            <a:extLst>
              <a:ext uri="{FF2B5EF4-FFF2-40B4-BE49-F238E27FC236}">
                <a16:creationId xmlns:a16="http://schemas.microsoft.com/office/drawing/2014/main" id="{5EBE5A87-4844-2998-8675-E1E8D00B5BA3}"/>
              </a:ext>
            </a:extLst>
          </p:cNvPr>
          <p:cNvGrpSpPr/>
          <p:nvPr/>
        </p:nvGrpSpPr>
        <p:grpSpPr>
          <a:xfrm>
            <a:off x="2167856" y="1565046"/>
            <a:ext cx="2499705" cy="1548999"/>
            <a:chOff x="2167856" y="1574968"/>
            <a:chExt cx="2499705" cy="1548999"/>
          </a:xfrm>
        </p:grpSpPr>
        <p:grpSp>
          <p:nvGrpSpPr>
            <p:cNvPr id="3153" name="그룹 3152">
              <a:extLst>
                <a:ext uri="{FF2B5EF4-FFF2-40B4-BE49-F238E27FC236}">
                  <a16:creationId xmlns:a16="http://schemas.microsoft.com/office/drawing/2014/main" id="{DD36B008-7815-FA5C-E9D8-EBC42B03E012}"/>
                </a:ext>
              </a:extLst>
            </p:cNvPr>
            <p:cNvGrpSpPr/>
            <p:nvPr/>
          </p:nvGrpSpPr>
          <p:grpSpPr>
            <a:xfrm>
              <a:off x="2167856" y="1574968"/>
              <a:ext cx="1073729" cy="1548999"/>
              <a:chOff x="2167856" y="1574968"/>
              <a:chExt cx="1073729" cy="1548999"/>
            </a:xfrm>
          </p:grpSpPr>
          <p:sp>
            <p:nvSpPr>
              <p:cNvPr id="3084" name="직사각형 3083">
                <a:extLst>
                  <a:ext uri="{FF2B5EF4-FFF2-40B4-BE49-F238E27FC236}">
                    <a16:creationId xmlns:a16="http://schemas.microsoft.com/office/drawing/2014/main" id="{40E3ADC1-FF20-D95F-F057-B300B98D8B11}"/>
                  </a:ext>
                </a:extLst>
              </p:cNvPr>
              <p:cNvSpPr/>
              <p:nvPr/>
            </p:nvSpPr>
            <p:spPr>
              <a:xfrm>
                <a:off x="2167856" y="1574968"/>
                <a:ext cx="1073729" cy="1548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3087" name="그룹 3086">
                <a:extLst>
                  <a:ext uri="{FF2B5EF4-FFF2-40B4-BE49-F238E27FC236}">
                    <a16:creationId xmlns:a16="http://schemas.microsoft.com/office/drawing/2014/main" id="{EA7051DA-EAE9-7983-3F7D-A3B3C6452EF3}"/>
                  </a:ext>
                </a:extLst>
              </p:cNvPr>
              <p:cNvGrpSpPr/>
              <p:nvPr/>
            </p:nvGrpSpPr>
            <p:grpSpPr>
              <a:xfrm>
                <a:off x="2196571" y="1620021"/>
                <a:ext cx="1016298" cy="1458892"/>
                <a:chOff x="6414848" y="1491993"/>
                <a:chExt cx="1016298" cy="1458892"/>
              </a:xfrm>
            </p:grpSpPr>
            <p:pic>
              <p:nvPicPr>
                <p:cNvPr id="3085" name="그림 3084" descr="텍스트, 종이 클립, 디자인, 일러스트레이션이(가) 표시된 사진&#10;&#10;자동 생성된 설명">
                  <a:extLst>
                    <a:ext uri="{FF2B5EF4-FFF2-40B4-BE49-F238E27FC236}">
                      <a16:creationId xmlns:a16="http://schemas.microsoft.com/office/drawing/2014/main" id="{989A8B1E-176C-1C81-7C9F-96203D0EFE1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3815" b="39713"/>
                <a:stretch/>
              </p:blipFill>
              <p:spPr>
                <a:xfrm>
                  <a:off x="6414848" y="1714460"/>
                  <a:ext cx="1016298" cy="1236425"/>
                </a:xfrm>
                <a:prstGeom prst="rect">
                  <a:avLst/>
                </a:prstGeom>
              </p:spPr>
            </p:pic>
            <p:sp>
              <p:nvSpPr>
                <p:cNvPr id="3086" name="TextBox 3085">
                  <a:extLst>
                    <a:ext uri="{FF2B5EF4-FFF2-40B4-BE49-F238E27FC236}">
                      <a16:creationId xmlns:a16="http://schemas.microsoft.com/office/drawing/2014/main" id="{643AF35D-5ADC-E856-EF8D-7F7FF058A352}"/>
                    </a:ext>
                  </a:extLst>
                </p:cNvPr>
                <p:cNvSpPr txBox="1"/>
                <p:nvPr/>
              </p:nvSpPr>
              <p:spPr>
                <a:xfrm>
                  <a:off x="6663952" y="1491993"/>
                  <a:ext cx="51809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ko-KR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[</a:t>
                  </a:r>
                  <a:r>
                    <a:rPr lang="ko-KR" altLang="en-US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성능</a:t>
                  </a:r>
                  <a:r>
                    <a:rPr lang="en-US" altLang="ko-KR" sz="1000" dirty="0">
                      <a:latin typeface="넥슨Lv1고딕" panose="00000500000000000000" pitchFamily="2" charset="-127"/>
                      <a:ea typeface="넥슨Lv1고딕" panose="00000500000000000000" pitchFamily="2" charset="-127"/>
                    </a:rPr>
                    <a:t>]</a:t>
                  </a:r>
                </a:p>
              </p:txBody>
            </p:sp>
          </p:grpSp>
        </p:grpSp>
        <p:grpSp>
          <p:nvGrpSpPr>
            <p:cNvPr id="3093" name="그룹 3092">
              <a:extLst>
                <a:ext uri="{FF2B5EF4-FFF2-40B4-BE49-F238E27FC236}">
                  <a16:creationId xmlns:a16="http://schemas.microsoft.com/office/drawing/2014/main" id="{B8CB021C-14C0-602A-A309-2FC6B7FFCBDF}"/>
                </a:ext>
              </a:extLst>
            </p:cNvPr>
            <p:cNvGrpSpPr/>
            <p:nvPr/>
          </p:nvGrpSpPr>
          <p:grpSpPr>
            <a:xfrm>
              <a:off x="3593832" y="1574968"/>
              <a:ext cx="1073729" cy="1548999"/>
              <a:chOff x="8059961" y="1491380"/>
              <a:chExt cx="1073729" cy="1548999"/>
            </a:xfrm>
          </p:grpSpPr>
          <p:sp>
            <p:nvSpPr>
              <p:cNvPr id="3088" name="직사각형 3087">
                <a:extLst>
                  <a:ext uri="{FF2B5EF4-FFF2-40B4-BE49-F238E27FC236}">
                    <a16:creationId xmlns:a16="http://schemas.microsoft.com/office/drawing/2014/main" id="{3E19F461-4C9D-94BF-B7A1-3DE54432AE28}"/>
                  </a:ext>
                </a:extLst>
              </p:cNvPr>
              <p:cNvSpPr/>
              <p:nvPr/>
            </p:nvSpPr>
            <p:spPr>
              <a:xfrm>
                <a:off x="8059961" y="1491380"/>
                <a:ext cx="1073729" cy="1548999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91" name="TextBox 3090">
                <a:extLst>
                  <a:ext uri="{FF2B5EF4-FFF2-40B4-BE49-F238E27FC236}">
                    <a16:creationId xmlns:a16="http://schemas.microsoft.com/office/drawing/2014/main" id="{C28E8454-AA40-9257-CA38-46DABD7DFD8E}"/>
                  </a:ext>
                </a:extLst>
              </p:cNvPr>
              <p:cNvSpPr txBox="1"/>
              <p:nvPr/>
            </p:nvSpPr>
            <p:spPr>
              <a:xfrm>
                <a:off x="8337780" y="1531226"/>
                <a:ext cx="51809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애정</a:t>
                </a:r>
                <a:r>
                  <a:rPr lang="en-US" altLang="ko-KR" sz="1000" dirty="0"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  <p:pic>
            <p:nvPicPr>
              <p:cNvPr id="3092" name="그림 3091" descr="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EBB0EE06-687C-9EE3-18ED-647A6C6DAF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4279" b="39185"/>
              <a:stretch/>
            </p:blipFill>
            <p:spPr>
              <a:xfrm>
                <a:off x="8182593" y="1731034"/>
                <a:ext cx="828464" cy="1236425"/>
              </a:xfrm>
              <a:prstGeom prst="rect">
                <a:avLst/>
              </a:prstGeom>
            </p:spPr>
          </p:pic>
        </p:grpSp>
        <p:sp>
          <p:nvSpPr>
            <p:cNvPr id="3094" name="TextBox 3093">
              <a:extLst>
                <a:ext uri="{FF2B5EF4-FFF2-40B4-BE49-F238E27FC236}">
                  <a16:creationId xmlns:a16="http://schemas.microsoft.com/office/drawing/2014/main" id="{C0532D9C-EE29-EED4-BE37-E3A0B94A3084}"/>
                </a:ext>
              </a:extLst>
            </p:cNvPr>
            <p:cNvSpPr txBox="1"/>
            <p:nvPr/>
          </p:nvSpPr>
          <p:spPr>
            <a:xfrm>
              <a:off x="3238872" y="2195579"/>
              <a:ext cx="35779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vs</a:t>
              </a:r>
            </a:p>
          </p:txBody>
        </p:sp>
      </p:grpSp>
      <p:grpSp>
        <p:nvGrpSpPr>
          <p:cNvPr id="3099" name="그룹 3098">
            <a:extLst>
              <a:ext uri="{FF2B5EF4-FFF2-40B4-BE49-F238E27FC236}">
                <a16:creationId xmlns:a16="http://schemas.microsoft.com/office/drawing/2014/main" id="{DA9596EE-06D6-D256-9D48-B0221B0342FD}"/>
              </a:ext>
            </a:extLst>
          </p:cNvPr>
          <p:cNvGrpSpPr/>
          <p:nvPr/>
        </p:nvGrpSpPr>
        <p:grpSpPr>
          <a:xfrm>
            <a:off x="2005573" y="1040445"/>
            <a:ext cx="2824385" cy="392234"/>
            <a:chOff x="2522258" y="3262193"/>
            <a:chExt cx="2824385" cy="3922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0D65CD-A021-47E1-029E-8D2D7F9691B6}"/>
                </a:ext>
              </a:extLst>
            </p:cNvPr>
            <p:cNvSpPr>
              <a:spLocks/>
            </p:cNvSpPr>
            <p:nvPr/>
          </p:nvSpPr>
          <p:spPr>
            <a:xfrm>
              <a:off x="2522258" y="3262193"/>
              <a:ext cx="2824385" cy="392234"/>
            </a:xfrm>
            <a:prstGeom prst="rect">
              <a:avLst/>
            </a:prstGeom>
            <a:solidFill>
              <a:srgbClr val="3D3B30">
                <a:alpha val="80000"/>
              </a:srgbClr>
            </a:solidFill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6" name="TextBox 3095">
              <a:extLst>
                <a:ext uri="{FF2B5EF4-FFF2-40B4-BE49-F238E27FC236}">
                  <a16:creationId xmlns:a16="http://schemas.microsoft.com/office/drawing/2014/main" id="{35A6AA11-2465-F090-BEF4-B9C15B317EE1}"/>
                </a:ext>
              </a:extLst>
            </p:cNvPr>
            <p:cNvSpPr txBox="1"/>
            <p:nvPr/>
          </p:nvSpPr>
          <p:spPr>
            <a:xfrm>
              <a:off x="3231373" y="3335200"/>
              <a:ext cx="1406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성향의 유저 겨냥</a:t>
              </a:r>
              <a:endParaRPr lang="en-US" altLang="ko-KR" sz="1000" b="1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66881781-29FD-AC57-779A-79831C34A390}"/>
              </a:ext>
            </a:extLst>
          </p:cNvPr>
          <p:cNvGrpSpPr/>
          <p:nvPr/>
        </p:nvGrpSpPr>
        <p:grpSpPr>
          <a:xfrm>
            <a:off x="8395744" y="1040445"/>
            <a:ext cx="2824386" cy="2218143"/>
            <a:chOff x="2522258" y="1044050"/>
            <a:chExt cx="2824386" cy="2218143"/>
          </a:xfrm>
        </p:grpSpPr>
        <p:sp>
          <p:nvSpPr>
            <p:cNvPr id="3121" name="직사각형 3120">
              <a:extLst>
                <a:ext uri="{FF2B5EF4-FFF2-40B4-BE49-F238E27FC236}">
                  <a16:creationId xmlns:a16="http://schemas.microsoft.com/office/drawing/2014/main" id="{7ABA121A-16C2-2563-F01C-A5C319C8D85F}"/>
                </a:ext>
              </a:extLst>
            </p:cNvPr>
            <p:cNvSpPr>
              <a:spLocks/>
            </p:cNvSpPr>
            <p:nvPr/>
          </p:nvSpPr>
          <p:spPr>
            <a:xfrm>
              <a:off x="2522259" y="1432440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610CBE7B-CB68-343F-3A06-450FC38BBFEA}"/>
                </a:ext>
              </a:extLst>
            </p:cNvPr>
            <p:cNvGrpSpPr/>
            <p:nvPr/>
          </p:nvGrpSpPr>
          <p:grpSpPr>
            <a:xfrm>
              <a:off x="2522258" y="1044050"/>
              <a:ext cx="2824385" cy="392234"/>
              <a:chOff x="2522258" y="3262193"/>
              <a:chExt cx="2824385" cy="392234"/>
            </a:xfrm>
          </p:grpSpPr>
          <p:sp>
            <p:nvSpPr>
              <p:cNvPr id="3119" name="직사각형 3118">
                <a:extLst>
                  <a:ext uri="{FF2B5EF4-FFF2-40B4-BE49-F238E27FC236}">
                    <a16:creationId xmlns:a16="http://schemas.microsoft.com/office/drawing/2014/main" id="{4773758A-207F-905F-9A6E-6DC9CF1FD0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3737DA6F-F3BD-B5DB-09FC-04EA292CD22E}"/>
                  </a:ext>
                </a:extLst>
              </p:cNvPr>
              <p:cNvSpPr txBox="1"/>
              <p:nvPr/>
            </p:nvSpPr>
            <p:spPr>
              <a:xfrm>
                <a:off x="3524723" y="3335200"/>
                <a:ext cx="8194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몰입감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 향상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grpSp>
        <p:nvGrpSpPr>
          <p:cNvPr id="3151" name="그룹 3150">
            <a:extLst>
              <a:ext uri="{FF2B5EF4-FFF2-40B4-BE49-F238E27FC236}">
                <a16:creationId xmlns:a16="http://schemas.microsoft.com/office/drawing/2014/main" id="{754B887A-E2A2-9FF2-2E8A-14123012F2DC}"/>
              </a:ext>
            </a:extLst>
          </p:cNvPr>
          <p:cNvGrpSpPr/>
          <p:nvPr/>
        </p:nvGrpSpPr>
        <p:grpSpPr>
          <a:xfrm>
            <a:off x="5092125" y="1040445"/>
            <a:ext cx="2824386" cy="2218143"/>
            <a:chOff x="5092125" y="1040445"/>
            <a:chExt cx="2824386" cy="2218143"/>
          </a:xfrm>
        </p:grpSpPr>
        <p:sp>
          <p:nvSpPr>
            <p:cNvPr id="3136" name="직사각형 3135">
              <a:extLst>
                <a:ext uri="{FF2B5EF4-FFF2-40B4-BE49-F238E27FC236}">
                  <a16:creationId xmlns:a16="http://schemas.microsoft.com/office/drawing/2014/main" id="{7C3C99AD-760F-72B4-6B44-EF475E5E0727}"/>
                </a:ext>
              </a:extLst>
            </p:cNvPr>
            <p:cNvSpPr>
              <a:spLocks/>
            </p:cNvSpPr>
            <p:nvPr/>
          </p:nvSpPr>
          <p:spPr>
            <a:xfrm>
              <a:off x="5092126" y="1428835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33" name="그룹 3132">
              <a:extLst>
                <a:ext uri="{FF2B5EF4-FFF2-40B4-BE49-F238E27FC236}">
                  <a16:creationId xmlns:a16="http://schemas.microsoft.com/office/drawing/2014/main" id="{E3E97D6B-6B95-EDB5-EAAB-31F405411C37}"/>
                </a:ext>
              </a:extLst>
            </p:cNvPr>
            <p:cNvGrpSpPr/>
            <p:nvPr/>
          </p:nvGrpSpPr>
          <p:grpSpPr>
            <a:xfrm>
              <a:off x="5092125" y="1040445"/>
              <a:ext cx="2824385" cy="392234"/>
              <a:chOff x="2522258" y="3262193"/>
              <a:chExt cx="2824385" cy="392234"/>
            </a:xfrm>
          </p:grpSpPr>
          <p:sp>
            <p:nvSpPr>
              <p:cNvPr id="3134" name="직사각형 3133">
                <a:extLst>
                  <a:ext uri="{FF2B5EF4-FFF2-40B4-BE49-F238E27FC236}">
                    <a16:creationId xmlns:a16="http://schemas.microsoft.com/office/drawing/2014/main" id="{2898DFF0-8EAB-C184-E01A-8E09062DA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5" name="TextBox 3134">
                <a:extLst>
                  <a:ext uri="{FF2B5EF4-FFF2-40B4-BE49-F238E27FC236}">
                    <a16:creationId xmlns:a16="http://schemas.microsoft.com/office/drawing/2014/main" id="{C806A15C-EEB5-706D-2648-B5A87AE1A72C}"/>
                  </a:ext>
                </a:extLst>
              </p:cNvPr>
              <p:cNvSpPr txBox="1"/>
              <p:nvPr/>
            </p:nvSpPr>
            <p:spPr>
              <a:xfrm>
                <a:off x="3325963" y="3335200"/>
                <a:ext cx="1217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다양한 전투 스타일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sp>
        <p:nvSpPr>
          <p:cNvPr id="3146" name="TextBox 3145">
            <a:extLst>
              <a:ext uri="{FF2B5EF4-FFF2-40B4-BE49-F238E27FC236}">
                <a16:creationId xmlns:a16="http://schemas.microsoft.com/office/drawing/2014/main" id="{23AE04F3-C067-B00C-4BD4-FED7507FAE35}"/>
              </a:ext>
            </a:extLst>
          </p:cNvPr>
          <p:cNvSpPr txBox="1"/>
          <p:nvPr/>
        </p:nvSpPr>
        <p:spPr>
          <a:xfrm>
            <a:off x="8034694" y="4989450"/>
            <a:ext cx="27270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다른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소울라이크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장르와 </a:t>
            </a:r>
            <a:r>
              <a:rPr lang="ko-KR" altLang="en-US" sz="1200" dirty="0">
                <a:gradFill>
                  <a:gsLst>
                    <a:gs pos="5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차별화된 재미</a:t>
            </a:r>
            <a:r>
              <a:rPr lang="ko-KR" altLang="en-US" sz="12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선사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48" name="TextBox 3147">
            <a:extLst>
              <a:ext uri="{FF2B5EF4-FFF2-40B4-BE49-F238E27FC236}">
                <a16:creationId xmlns:a16="http://schemas.microsoft.com/office/drawing/2014/main" id="{61776440-E20F-B244-8873-C050BC63F12A}"/>
              </a:ext>
            </a:extLst>
          </p:cNvPr>
          <p:cNvSpPr txBox="1"/>
          <p:nvPr/>
        </p:nvSpPr>
        <p:spPr>
          <a:xfrm>
            <a:off x="2005573" y="4620119"/>
            <a:ext cx="353013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여러 성향의 유저 겨냥</a:t>
            </a:r>
            <a:b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</a:b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성능이 좋은 무기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or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스킬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/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애정도가 높은 무기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or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스킬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무기와 전회의 조합으로 다양한 전투 스타일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  <a:p>
            <a:pPr marL="228600" indent="-228600">
              <a:buAutoNum type="arabicPeriod"/>
            </a:pP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게임 속 세상과 더 많은 상호작용으로 인한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몰입감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향상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50" name="화살표: 오른쪽 3149">
            <a:extLst>
              <a:ext uri="{FF2B5EF4-FFF2-40B4-BE49-F238E27FC236}">
                <a16:creationId xmlns:a16="http://schemas.microsoft.com/office/drawing/2014/main" id="{A2D04C6C-3AAA-83C3-A8D5-39808BFB3E18}"/>
              </a:ext>
            </a:extLst>
          </p:cNvPr>
          <p:cNvSpPr/>
          <p:nvPr/>
        </p:nvSpPr>
        <p:spPr>
          <a:xfrm>
            <a:off x="5895820" y="48856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52" name="TextBox 3151">
            <a:extLst>
              <a:ext uri="{FF2B5EF4-FFF2-40B4-BE49-F238E27FC236}">
                <a16:creationId xmlns:a16="http://schemas.microsoft.com/office/drawing/2014/main" id="{0661C97E-146B-B3DE-1D79-F4D7F8887372}"/>
              </a:ext>
            </a:extLst>
          </p:cNvPr>
          <p:cNvSpPr txBox="1"/>
          <p:nvPr/>
        </p:nvSpPr>
        <p:spPr>
          <a:xfrm>
            <a:off x="5593321" y="3972043"/>
            <a:ext cx="421461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전투 컨텐츠에 맞는 전회를 사용하여 컨텐츠가 주는 재미를 극대화합니다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</a:p>
        </p:txBody>
      </p:sp>
      <p:sp>
        <p:nvSpPr>
          <p:cNvPr id="3155" name="TextBox 3154">
            <a:extLst>
              <a:ext uri="{FF2B5EF4-FFF2-40B4-BE49-F238E27FC236}">
                <a16:creationId xmlns:a16="http://schemas.microsoft.com/office/drawing/2014/main" id="{C82698C3-D087-5721-1145-5A66863447A4}"/>
              </a:ext>
            </a:extLst>
          </p:cNvPr>
          <p:cNvSpPr txBox="1"/>
          <p:nvPr/>
        </p:nvSpPr>
        <p:spPr>
          <a:xfrm>
            <a:off x="2681465" y="3387485"/>
            <a:ext cx="14975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좋은 성능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높은 애정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]</a:t>
            </a:r>
          </a:p>
          <a:p>
            <a:pPr algn="ctr"/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입문자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 </a:t>
            </a:r>
            <a:r>
              <a:rPr lang="ko-KR" altLang="en-US" sz="10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숙련자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72740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슬라이드 번호 개체 틀 21">
            <a:extLst>
              <a:ext uri="{FF2B5EF4-FFF2-40B4-BE49-F238E27FC236}">
                <a16:creationId xmlns:a16="http://schemas.microsoft.com/office/drawing/2014/main" id="{90D289AE-0582-ACB5-D7DF-D047A2950A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 dirty="0"/>
              <a:t>p. </a:t>
            </a:r>
            <a:fld id="{1F335F12-2F84-4C53-9DF5-2927535D2C2D}" type="slidenum">
              <a:rPr lang="ko-KR" altLang="en-US" smtClean="0"/>
              <a:pPr/>
              <a:t>5</a:t>
            </a:fld>
            <a:r>
              <a:rPr lang="en-US" altLang="ko-KR" dirty="0"/>
              <a:t>/20</a:t>
            </a:r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9F2CC47-802D-204A-0C3A-FDC2C897CF32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E0442B5F-0C67-0392-9941-4E47F3013860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50" name="직사각형 49">
                <a:extLst>
                  <a:ext uri="{FF2B5EF4-FFF2-40B4-BE49-F238E27FC236}">
                    <a16:creationId xmlns:a16="http://schemas.microsoft.com/office/drawing/2014/main" id="{18E75AE0-0CC8-DDFD-A838-2520BF641D05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D23C8A04-CEC4-1D92-9982-792BC1C419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B7655D1D-E793-35FA-6F39-9F5166483300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기획 의도</a:t>
              </a:r>
            </a:p>
          </p:txBody>
        </p:sp>
      </p:grpSp>
      <p:sp>
        <p:nvSpPr>
          <p:cNvPr id="54" name="페이지 표시">
            <a:extLst>
              <a:ext uri="{FF2B5EF4-FFF2-40B4-BE49-F238E27FC236}">
                <a16:creationId xmlns:a16="http://schemas.microsoft.com/office/drawing/2014/main" id="{A6E207D9-0014-1589-6D7E-99CF876B7CA0}"/>
              </a:ext>
            </a:extLst>
          </p:cNvPr>
          <p:cNvSpPr txBox="1">
            <a:spLocks/>
          </p:cNvSpPr>
          <p:nvPr/>
        </p:nvSpPr>
        <p:spPr>
          <a:xfrm>
            <a:off x="10482994" y="6696766"/>
            <a:ext cx="835165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-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기획 의도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6734103-FEBB-0560-013E-3922ED28C3F9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95" name="직사각형 3094">
            <a:extLst>
              <a:ext uri="{FF2B5EF4-FFF2-40B4-BE49-F238E27FC236}">
                <a16:creationId xmlns:a16="http://schemas.microsoft.com/office/drawing/2014/main" id="{82F95959-961B-DB06-62EA-58592830B0EE}"/>
              </a:ext>
            </a:extLst>
          </p:cNvPr>
          <p:cNvSpPr>
            <a:spLocks/>
          </p:cNvSpPr>
          <p:nvPr/>
        </p:nvSpPr>
        <p:spPr>
          <a:xfrm>
            <a:off x="2005574" y="1428835"/>
            <a:ext cx="2824385" cy="3427645"/>
          </a:xfrm>
          <a:prstGeom prst="rect">
            <a:avLst/>
          </a:prstGeom>
          <a:noFill/>
          <a:ln w="15875">
            <a:solidFill>
              <a:srgbClr val="39382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A1112715-ADEA-F640-3D6F-B9DAFAE1EA59}"/>
              </a:ext>
            </a:extLst>
          </p:cNvPr>
          <p:cNvGrpSpPr/>
          <p:nvPr/>
        </p:nvGrpSpPr>
        <p:grpSpPr>
          <a:xfrm>
            <a:off x="2167856" y="1487877"/>
            <a:ext cx="1073729" cy="1503946"/>
            <a:chOff x="2167856" y="1487877"/>
            <a:chExt cx="1073729" cy="1503946"/>
          </a:xfrm>
        </p:grpSpPr>
        <p:sp>
          <p:nvSpPr>
            <p:cNvPr id="3084" name="직사각형 3083">
              <a:extLst>
                <a:ext uri="{FF2B5EF4-FFF2-40B4-BE49-F238E27FC236}">
                  <a16:creationId xmlns:a16="http://schemas.microsoft.com/office/drawing/2014/main" id="{40E3ADC1-FF20-D95F-F057-B300B98D8B11}"/>
                </a:ext>
              </a:extLst>
            </p:cNvPr>
            <p:cNvSpPr/>
            <p:nvPr/>
          </p:nvSpPr>
          <p:spPr>
            <a:xfrm>
              <a:off x="2167856" y="1755398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087" name="그룹 3086">
              <a:extLst>
                <a:ext uri="{FF2B5EF4-FFF2-40B4-BE49-F238E27FC236}">
                  <a16:creationId xmlns:a16="http://schemas.microsoft.com/office/drawing/2014/main" id="{EA7051DA-EAE9-7983-3F7D-A3B3C6452EF3}"/>
                </a:ext>
              </a:extLst>
            </p:cNvPr>
            <p:cNvGrpSpPr/>
            <p:nvPr/>
          </p:nvGrpSpPr>
          <p:grpSpPr>
            <a:xfrm>
              <a:off x="2196571" y="1487877"/>
              <a:ext cx="1016298" cy="1471084"/>
              <a:chOff x="6414848" y="1491993"/>
              <a:chExt cx="1016298" cy="1471084"/>
            </a:xfrm>
          </p:grpSpPr>
          <p:pic>
            <p:nvPicPr>
              <p:cNvPr id="3085" name="그림 3084" descr="텍스트, 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989A8B1E-176C-1C81-7C9F-96203D0EFE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15" b="39713"/>
              <a:stretch/>
            </p:blipFill>
            <p:spPr>
              <a:xfrm>
                <a:off x="6414848" y="1726652"/>
                <a:ext cx="1016298" cy="1236425"/>
              </a:xfrm>
              <a:prstGeom prst="rect">
                <a:avLst/>
              </a:prstGeom>
            </p:spPr>
          </p:pic>
          <p:sp>
            <p:nvSpPr>
              <p:cNvPr id="3086" name="TextBox 3085">
                <a:extLst>
                  <a:ext uri="{FF2B5EF4-FFF2-40B4-BE49-F238E27FC236}">
                    <a16:creationId xmlns:a16="http://schemas.microsoft.com/office/drawing/2014/main" id="{643AF35D-5ADC-E856-EF8D-7F7FF058A352}"/>
                  </a:ext>
                </a:extLst>
              </p:cNvPr>
              <p:cNvSpPr txBox="1"/>
              <p:nvPr/>
            </p:nvSpPr>
            <p:spPr>
              <a:xfrm>
                <a:off x="6521286" y="1491993"/>
                <a:ext cx="80342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좋은 성능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</p:grpSp>
      </p:grpSp>
      <p:grpSp>
        <p:nvGrpSpPr>
          <p:cNvPr id="3093" name="그룹 3092">
            <a:extLst>
              <a:ext uri="{FF2B5EF4-FFF2-40B4-BE49-F238E27FC236}">
                <a16:creationId xmlns:a16="http://schemas.microsoft.com/office/drawing/2014/main" id="{B8CB021C-14C0-602A-A309-2FC6B7FFCBDF}"/>
              </a:ext>
            </a:extLst>
          </p:cNvPr>
          <p:cNvGrpSpPr/>
          <p:nvPr/>
        </p:nvGrpSpPr>
        <p:grpSpPr>
          <a:xfrm>
            <a:off x="3593832" y="1482043"/>
            <a:ext cx="1073729" cy="1509153"/>
            <a:chOff x="8059961" y="1531226"/>
            <a:chExt cx="1073729" cy="1509153"/>
          </a:xfrm>
        </p:grpSpPr>
        <p:sp>
          <p:nvSpPr>
            <p:cNvPr id="3088" name="직사각형 3087">
              <a:extLst>
                <a:ext uri="{FF2B5EF4-FFF2-40B4-BE49-F238E27FC236}">
                  <a16:creationId xmlns:a16="http://schemas.microsoft.com/office/drawing/2014/main" id="{3E19F461-4C9D-94BF-B7A1-3DE54432AE28}"/>
                </a:ext>
              </a:extLst>
            </p:cNvPr>
            <p:cNvSpPr/>
            <p:nvPr/>
          </p:nvSpPr>
          <p:spPr>
            <a:xfrm>
              <a:off x="8059961" y="1803954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91" name="TextBox 3090">
              <a:extLst>
                <a:ext uri="{FF2B5EF4-FFF2-40B4-BE49-F238E27FC236}">
                  <a16:creationId xmlns:a16="http://schemas.microsoft.com/office/drawing/2014/main" id="{C28E8454-AA40-9257-CA38-46DABD7DFD8E}"/>
                </a:ext>
              </a:extLst>
            </p:cNvPr>
            <p:cNvSpPr txBox="1"/>
            <p:nvPr/>
          </p:nvSpPr>
          <p:spPr>
            <a:xfrm>
              <a:off x="8073287" y="1531226"/>
              <a:ext cx="10470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[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좋아하는 컨셉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]</a:t>
              </a:r>
            </a:p>
          </p:txBody>
        </p:sp>
        <p:pic>
          <p:nvPicPr>
            <p:cNvPr id="3092" name="그림 3091" descr="종이 클립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EBB0EE06-687C-9EE3-18ED-647A6C6DAF8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9" b="39185"/>
            <a:stretch/>
          </p:blipFill>
          <p:spPr>
            <a:xfrm>
              <a:off x="8182593" y="1767610"/>
              <a:ext cx="828464" cy="1236425"/>
            </a:xfrm>
            <a:prstGeom prst="rect">
              <a:avLst/>
            </a:prstGeom>
          </p:spPr>
        </p:pic>
      </p:grpSp>
      <p:sp>
        <p:nvSpPr>
          <p:cNvPr id="3094" name="TextBox 3093">
            <a:extLst>
              <a:ext uri="{FF2B5EF4-FFF2-40B4-BE49-F238E27FC236}">
                <a16:creationId xmlns:a16="http://schemas.microsoft.com/office/drawing/2014/main" id="{C0532D9C-EE29-EED4-BE37-E3A0B94A3084}"/>
              </a:ext>
            </a:extLst>
          </p:cNvPr>
          <p:cNvSpPr txBox="1"/>
          <p:nvPr/>
        </p:nvSpPr>
        <p:spPr>
          <a:xfrm>
            <a:off x="3238872" y="2195579"/>
            <a:ext cx="3577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vs</a:t>
            </a:r>
          </a:p>
        </p:txBody>
      </p:sp>
      <p:grpSp>
        <p:nvGrpSpPr>
          <p:cNvPr id="3099" name="그룹 3098">
            <a:extLst>
              <a:ext uri="{FF2B5EF4-FFF2-40B4-BE49-F238E27FC236}">
                <a16:creationId xmlns:a16="http://schemas.microsoft.com/office/drawing/2014/main" id="{DA9596EE-06D6-D256-9D48-B0221B0342FD}"/>
              </a:ext>
            </a:extLst>
          </p:cNvPr>
          <p:cNvGrpSpPr/>
          <p:nvPr/>
        </p:nvGrpSpPr>
        <p:grpSpPr>
          <a:xfrm>
            <a:off x="2005573" y="1040445"/>
            <a:ext cx="2824385" cy="392234"/>
            <a:chOff x="2522258" y="3262193"/>
            <a:chExt cx="2824385" cy="392234"/>
          </a:xfrm>
        </p:grpSpPr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290D65CD-A021-47E1-029E-8D2D7F9691B6}"/>
                </a:ext>
              </a:extLst>
            </p:cNvPr>
            <p:cNvSpPr>
              <a:spLocks/>
            </p:cNvSpPr>
            <p:nvPr/>
          </p:nvSpPr>
          <p:spPr>
            <a:xfrm>
              <a:off x="2522258" y="3262193"/>
              <a:ext cx="2824385" cy="392234"/>
            </a:xfrm>
            <a:prstGeom prst="rect">
              <a:avLst/>
            </a:prstGeom>
            <a:solidFill>
              <a:srgbClr val="3D3B30">
                <a:alpha val="80000"/>
              </a:srgbClr>
            </a:solidFill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096" name="TextBox 3095">
              <a:extLst>
                <a:ext uri="{FF2B5EF4-FFF2-40B4-BE49-F238E27FC236}">
                  <a16:creationId xmlns:a16="http://schemas.microsoft.com/office/drawing/2014/main" id="{35A6AA11-2465-F090-BEF4-B9C15B317EE1}"/>
                </a:ext>
              </a:extLst>
            </p:cNvPr>
            <p:cNvSpPr txBox="1"/>
            <p:nvPr/>
          </p:nvSpPr>
          <p:spPr>
            <a:xfrm>
              <a:off x="3231373" y="3335200"/>
              <a:ext cx="140615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여러 성향의 유저 겨냥</a:t>
              </a:r>
              <a:endParaRPr lang="en-US" altLang="ko-KR" sz="1000" b="1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</p:grpSp>
      <p:grpSp>
        <p:nvGrpSpPr>
          <p:cNvPr id="3116" name="그룹 3115">
            <a:extLst>
              <a:ext uri="{FF2B5EF4-FFF2-40B4-BE49-F238E27FC236}">
                <a16:creationId xmlns:a16="http://schemas.microsoft.com/office/drawing/2014/main" id="{66881781-29FD-AC57-779A-79831C34A390}"/>
              </a:ext>
            </a:extLst>
          </p:cNvPr>
          <p:cNvGrpSpPr/>
          <p:nvPr/>
        </p:nvGrpSpPr>
        <p:grpSpPr>
          <a:xfrm>
            <a:off x="8395744" y="1040445"/>
            <a:ext cx="2824386" cy="2218143"/>
            <a:chOff x="2522258" y="1044050"/>
            <a:chExt cx="2824386" cy="2218143"/>
          </a:xfrm>
        </p:grpSpPr>
        <p:sp>
          <p:nvSpPr>
            <p:cNvPr id="3121" name="직사각형 3120">
              <a:extLst>
                <a:ext uri="{FF2B5EF4-FFF2-40B4-BE49-F238E27FC236}">
                  <a16:creationId xmlns:a16="http://schemas.microsoft.com/office/drawing/2014/main" id="{7ABA121A-16C2-2563-F01C-A5C319C8D85F}"/>
                </a:ext>
              </a:extLst>
            </p:cNvPr>
            <p:cNvSpPr>
              <a:spLocks/>
            </p:cNvSpPr>
            <p:nvPr/>
          </p:nvSpPr>
          <p:spPr>
            <a:xfrm>
              <a:off x="2522259" y="1432440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18" name="그룹 3117">
              <a:extLst>
                <a:ext uri="{FF2B5EF4-FFF2-40B4-BE49-F238E27FC236}">
                  <a16:creationId xmlns:a16="http://schemas.microsoft.com/office/drawing/2014/main" id="{610CBE7B-CB68-343F-3A06-450FC38BBFEA}"/>
                </a:ext>
              </a:extLst>
            </p:cNvPr>
            <p:cNvGrpSpPr/>
            <p:nvPr/>
          </p:nvGrpSpPr>
          <p:grpSpPr>
            <a:xfrm>
              <a:off x="2522258" y="1044050"/>
              <a:ext cx="2824385" cy="392234"/>
              <a:chOff x="2522258" y="3262193"/>
              <a:chExt cx="2824385" cy="392234"/>
            </a:xfrm>
          </p:grpSpPr>
          <p:sp>
            <p:nvSpPr>
              <p:cNvPr id="3119" name="직사각형 3118">
                <a:extLst>
                  <a:ext uri="{FF2B5EF4-FFF2-40B4-BE49-F238E27FC236}">
                    <a16:creationId xmlns:a16="http://schemas.microsoft.com/office/drawing/2014/main" id="{4773758A-207F-905F-9A6E-6DC9CF1FD0E6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20" name="TextBox 3119">
                <a:extLst>
                  <a:ext uri="{FF2B5EF4-FFF2-40B4-BE49-F238E27FC236}">
                    <a16:creationId xmlns:a16="http://schemas.microsoft.com/office/drawing/2014/main" id="{3737DA6F-F3BD-B5DB-09FC-04EA292CD22E}"/>
                  </a:ext>
                </a:extLst>
              </p:cNvPr>
              <p:cNvSpPr txBox="1"/>
              <p:nvPr/>
            </p:nvSpPr>
            <p:spPr>
              <a:xfrm>
                <a:off x="3524723" y="3335200"/>
                <a:ext cx="81945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몰입감</a:t>
                </a:r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 향상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grpSp>
        <p:nvGrpSpPr>
          <p:cNvPr id="3151" name="그룹 3150">
            <a:extLst>
              <a:ext uri="{FF2B5EF4-FFF2-40B4-BE49-F238E27FC236}">
                <a16:creationId xmlns:a16="http://schemas.microsoft.com/office/drawing/2014/main" id="{754B887A-E2A2-9FF2-2E8A-14123012F2DC}"/>
              </a:ext>
            </a:extLst>
          </p:cNvPr>
          <p:cNvGrpSpPr/>
          <p:nvPr/>
        </p:nvGrpSpPr>
        <p:grpSpPr>
          <a:xfrm>
            <a:off x="5092125" y="1040445"/>
            <a:ext cx="2824386" cy="2218143"/>
            <a:chOff x="5092125" y="1040445"/>
            <a:chExt cx="2824386" cy="2218143"/>
          </a:xfrm>
        </p:grpSpPr>
        <p:sp>
          <p:nvSpPr>
            <p:cNvPr id="3136" name="직사각형 3135">
              <a:extLst>
                <a:ext uri="{FF2B5EF4-FFF2-40B4-BE49-F238E27FC236}">
                  <a16:creationId xmlns:a16="http://schemas.microsoft.com/office/drawing/2014/main" id="{7C3C99AD-760F-72B4-6B44-EF475E5E0727}"/>
                </a:ext>
              </a:extLst>
            </p:cNvPr>
            <p:cNvSpPr>
              <a:spLocks/>
            </p:cNvSpPr>
            <p:nvPr/>
          </p:nvSpPr>
          <p:spPr>
            <a:xfrm>
              <a:off x="5092126" y="1428835"/>
              <a:ext cx="2824385" cy="1829753"/>
            </a:xfrm>
            <a:prstGeom prst="rect">
              <a:avLst/>
            </a:prstGeom>
            <a:noFill/>
            <a:ln w="15875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3133" name="그룹 3132">
              <a:extLst>
                <a:ext uri="{FF2B5EF4-FFF2-40B4-BE49-F238E27FC236}">
                  <a16:creationId xmlns:a16="http://schemas.microsoft.com/office/drawing/2014/main" id="{E3E97D6B-6B95-EDB5-EAAB-31F405411C37}"/>
                </a:ext>
              </a:extLst>
            </p:cNvPr>
            <p:cNvGrpSpPr/>
            <p:nvPr/>
          </p:nvGrpSpPr>
          <p:grpSpPr>
            <a:xfrm>
              <a:off x="5092125" y="1040445"/>
              <a:ext cx="2824385" cy="392234"/>
              <a:chOff x="2522258" y="3262193"/>
              <a:chExt cx="2824385" cy="392234"/>
            </a:xfrm>
          </p:grpSpPr>
          <p:sp>
            <p:nvSpPr>
              <p:cNvPr id="3134" name="직사각형 3133">
                <a:extLst>
                  <a:ext uri="{FF2B5EF4-FFF2-40B4-BE49-F238E27FC236}">
                    <a16:creationId xmlns:a16="http://schemas.microsoft.com/office/drawing/2014/main" id="{2898DFF0-8EAB-C184-E01A-8E09062DAA6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2522258" y="3262193"/>
                <a:ext cx="2824385" cy="392234"/>
              </a:xfrm>
              <a:prstGeom prst="rect">
                <a:avLst/>
              </a:prstGeom>
              <a:solidFill>
                <a:srgbClr val="3D3B30">
                  <a:alpha val="80000"/>
                </a:srgbClr>
              </a:solidFill>
              <a:ln w="15875">
                <a:solidFill>
                  <a:srgbClr val="39382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135" name="TextBox 3134">
                <a:extLst>
                  <a:ext uri="{FF2B5EF4-FFF2-40B4-BE49-F238E27FC236}">
                    <a16:creationId xmlns:a16="http://schemas.microsoft.com/office/drawing/2014/main" id="{C806A15C-EEB5-706D-2648-B5A87AE1A72C}"/>
                  </a:ext>
                </a:extLst>
              </p:cNvPr>
              <p:cNvSpPr txBox="1"/>
              <p:nvPr/>
            </p:nvSpPr>
            <p:spPr>
              <a:xfrm>
                <a:off x="3325953" y="3335200"/>
                <a:ext cx="121700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다양한 전투 스타일</a:t>
                </a:r>
                <a:endParaRPr lang="en-US" altLang="ko-KR" sz="1000" b="1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endParaRPr>
              </a:p>
            </p:txBody>
          </p:sp>
        </p:grpSp>
      </p:grpSp>
      <p:sp>
        <p:nvSpPr>
          <p:cNvPr id="3146" name="TextBox 3145">
            <a:extLst>
              <a:ext uri="{FF2B5EF4-FFF2-40B4-BE49-F238E27FC236}">
                <a16:creationId xmlns:a16="http://schemas.microsoft.com/office/drawing/2014/main" id="{23AE04F3-C067-B00C-4BD4-FED7507FAE35}"/>
              </a:ext>
            </a:extLst>
          </p:cNvPr>
          <p:cNvSpPr txBox="1"/>
          <p:nvPr/>
        </p:nvSpPr>
        <p:spPr>
          <a:xfrm>
            <a:off x="4556725" y="6100056"/>
            <a:ext cx="37978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다른 </a:t>
            </a:r>
            <a:r>
              <a:rPr lang="ko-KR" altLang="en-US" sz="1100" dirty="0" err="1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소울라이크</a:t>
            </a:r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장르의 게임과 </a:t>
            </a:r>
            <a:r>
              <a:rPr lang="ko-KR" altLang="en-US" sz="1600" dirty="0">
                <a:gradFill>
                  <a:gsLst>
                    <a:gs pos="5000">
                      <a:srgbClr val="E8DFC2">
                        <a:lumMod val="98000"/>
                        <a:lumOff val="2000"/>
                      </a:srgbClr>
                    </a:gs>
                    <a:gs pos="2000">
                      <a:srgbClr val="F2EDDE"/>
                    </a:gs>
                    <a:gs pos="60000">
                      <a:srgbClr val="D1B973"/>
                    </a:gs>
                    <a:gs pos="40000">
                      <a:srgbClr val="E6D9B4"/>
                    </a:gs>
                    <a:gs pos="76000">
                      <a:srgbClr val="D1B973"/>
                    </a:gs>
                    <a:gs pos="100000">
                      <a:srgbClr val="E6D9B4"/>
                    </a:gs>
                  </a:gsLst>
                  <a:path path="circle">
                    <a:fillToRect l="50000" t="50000" r="50000" b="50000"/>
                  </a:path>
                </a:gradFill>
                <a:latin typeface="넥슨Lv1고딕 Bold" panose="00000800000000000000" pitchFamily="2" charset="-127"/>
                <a:ea typeface="넥슨Lv1고딕 Bold" panose="00000800000000000000" pitchFamily="2" charset="-127"/>
              </a:rPr>
              <a:t>차별화된 재미</a:t>
            </a:r>
            <a:r>
              <a:rPr lang="ko-KR" altLang="en-US" sz="16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r>
              <a:rPr lang="ko-KR" altLang="en-US" sz="11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선사</a:t>
            </a:r>
            <a:endParaRPr lang="en-US" altLang="ko-KR" sz="11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sp>
        <p:nvSpPr>
          <p:cNvPr id="3150" name="화살표: 오른쪽 3149">
            <a:extLst>
              <a:ext uri="{FF2B5EF4-FFF2-40B4-BE49-F238E27FC236}">
                <a16:creationId xmlns:a16="http://schemas.microsoft.com/office/drawing/2014/main" id="{A2D04C6C-3AAA-83C3-A8D5-39808BFB3E18}"/>
              </a:ext>
            </a:extLst>
          </p:cNvPr>
          <p:cNvSpPr/>
          <p:nvPr/>
        </p:nvSpPr>
        <p:spPr>
          <a:xfrm rot="5400000">
            <a:off x="6115882" y="5573407"/>
            <a:ext cx="571625" cy="28314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D6AD045B-F52A-2D09-4DCD-F0910B930B3D}"/>
              </a:ext>
            </a:extLst>
          </p:cNvPr>
          <p:cNvGrpSpPr/>
          <p:nvPr/>
        </p:nvGrpSpPr>
        <p:grpSpPr>
          <a:xfrm>
            <a:off x="2167856" y="3188548"/>
            <a:ext cx="1073729" cy="1503946"/>
            <a:chOff x="2167856" y="1487877"/>
            <a:chExt cx="1073729" cy="1503946"/>
          </a:xfrm>
        </p:grpSpPr>
        <p:sp>
          <p:nvSpPr>
            <p:cNvPr id="34" name="직사각형 33">
              <a:extLst>
                <a:ext uri="{FF2B5EF4-FFF2-40B4-BE49-F238E27FC236}">
                  <a16:creationId xmlns:a16="http://schemas.microsoft.com/office/drawing/2014/main" id="{C5D24971-AECF-1FA3-F931-9DBE8B2D5DCC}"/>
                </a:ext>
              </a:extLst>
            </p:cNvPr>
            <p:cNvSpPr/>
            <p:nvPr/>
          </p:nvSpPr>
          <p:spPr>
            <a:xfrm>
              <a:off x="2167856" y="1755398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26370143-2BBB-9164-0C26-97600093BAEB}"/>
                </a:ext>
              </a:extLst>
            </p:cNvPr>
            <p:cNvGrpSpPr/>
            <p:nvPr/>
          </p:nvGrpSpPr>
          <p:grpSpPr>
            <a:xfrm>
              <a:off x="2196571" y="1487877"/>
              <a:ext cx="1016298" cy="1471084"/>
              <a:chOff x="6414848" y="1491993"/>
              <a:chExt cx="1016298" cy="1471084"/>
            </a:xfrm>
          </p:grpSpPr>
          <p:pic>
            <p:nvPicPr>
              <p:cNvPr id="36" name="그림 35" descr="텍스트, 종이 클립, 디자인, 일러스트레이션이(가) 표시된 사진&#10;&#10;자동 생성된 설명">
                <a:extLst>
                  <a:ext uri="{FF2B5EF4-FFF2-40B4-BE49-F238E27FC236}">
                    <a16:creationId xmlns:a16="http://schemas.microsoft.com/office/drawing/2014/main" id="{4115447D-8F57-D2EB-45AA-F7D27623D5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815" b="39713"/>
              <a:stretch/>
            </p:blipFill>
            <p:spPr>
              <a:xfrm>
                <a:off x="6414848" y="1726652"/>
                <a:ext cx="1016298" cy="1236425"/>
              </a:xfrm>
              <a:prstGeom prst="rect">
                <a:avLst/>
              </a:prstGeom>
            </p:spPr>
          </p:pic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47A0076-52DB-026D-D74A-51D396D626C4}"/>
                  </a:ext>
                </a:extLst>
              </p:cNvPr>
              <p:cNvSpPr txBox="1"/>
              <p:nvPr/>
            </p:nvSpPr>
            <p:spPr>
              <a:xfrm>
                <a:off x="6603040" y="1491993"/>
                <a:ext cx="63991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[</a:t>
                </a:r>
                <a:r>
                  <a:rPr lang="ko-KR" altLang="en-US" sz="1000" dirty="0" err="1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입문자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]</a:t>
                </a: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A7F3560D-724E-3C8E-84C7-2F8BE4466622}"/>
              </a:ext>
            </a:extLst>
          </p:cNvPr>
          <p:cNvGrpSpPr/>
          <p:nvPr/>
        </p:nvGrpSpPr>
        <p:grpSpPr>
          <a:xfrm>
            <a:off x="3593832" y="3182714"/>
            <a:ext cx="1073729" cy="1509153"/>
            <a:chOff x="8059961" y="1531226"/>
            <a:chExt cx="1073729" cy="1509153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92D73C0-EC33-637C-E176-94ABFEC51EB3}"/>
                </a:ext>
              </a:extLst>
            </p:cNvPr>
            <p:cNvSpPr/>
            <p:nvPr/>
          </p:nvSpPr>
          <p:spPr>
            <a:xfrm>
              <a:off x="8059961" y="1803954"/>
              <a:ext cx="1073729" cy="1236425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rgbClr val="39382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11D2679-96F7-461D-A31C-9FD6A0483DC6}"/>
                </a:ext>
              </a:extLst>
            </p:cNvPr>
            <p:cNvSpPr txBox="1"/>
            <p:nvPr/>
          </p:nvSpPr>
          <p:spPr>
            <a:xfrm>
              <a:off x="8276869" y="1531226"/>
              <a:ext cx="639919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[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숙련자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]</a:t>
              </a:r>
            </a:p>
          </p:txBody>
        </p:sp>
        <p:pic>
          <p:nvPicPr>
            <p:cNvPr id="41" name="그림 40" descr="종이 클립, 디자인, 일러스트레이션이(가) 표시된 사진&#10;&#10;자동 생성된 설명">
              <a:extLst>
                <a:ext uri="{FF2B5EF4-FFF2-40B4-BE49-F238E27FC236}">
                  <a16:creationId xmlns:a16="http://schemas.microsoft.com/office/drawing/2014/main" id="{84656AEE-9256-F40F-9AEF-CE39169C2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79" b="39185"/>
            <a:stretch/>
          </p:blipFill>
          <p:spPr>
            <a:xfrm>
              <a:off x="8182593" y="1767610"/>
              <a:ext cx="828464" cy="1236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30511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F755D072-7BC0-EC79-23C1-76878716AE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6</a:t>
            </a:fld>
            <a:r>
              <a:rPr lang="en-US" altLang="ko-KR"/>
              <a:t>/20</a:t>
            </a:r>
            <a:endParaRPr lang="ko-KR" altLang="en-US" dirty="0"/>
          </a:p>
        </p:txBody>
      </p:sp>
      <p:sp>
        <p:nvSpPr>
          <p:cNvPr id="3" name="페이지 표시">
            <a:extLst>
              <a:ext uri="{FF2B5EF4-FFF2-40B4-BE49-F238E27FC236}">
                <a16:creationId xmlns:a16="http://schemas.microsoft.com/office/drawing/2014/main" id="{FCBE32C8-BA7C-5DF2-7EAA-BEB2A73509C2}"/>
              </a:ext>
            </a:extLst>
          </p:cNvPr>
          <p:cNvSpPr txBox="1">
            <a:spLocks/>
          </p:cNvSpPr>
          <p:nvPr/>
        </p:nvSpPr>
        <p:spPr>
          <a:xfrm>
            <a:off x="10438110" y="6696766"/>
            <a:ext cx="880049" cy="123111"/>
          </a:xfrm>
          <a:prstGeom prst="rect">
            <a:avLst/>
          </a:prstGeom>
          <a:noFill/>
        </p:spPr>
        <p:txBody>
          <a:bodyPr wrap="none" lIns="0" tIns="0" rIns="0" bIns="0" rtlCol="0" anchor="ctr" anchorCtr="0">
            <a:spAutoFit/>
          </a:bodyPr>
          <a:lstStyle/>
          <a:p>
            <a:pPr algn="r"/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1.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개요 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– ‘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전회</a:t>
            </a:r>
            <a:r>
              <a:rPr lang="en-US" altLang="ko-KR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’ </a:t>
            </a:r>
            <a:r>
              <a:rPr lang="ko-KR" altLang="en-US" sz="800" i="1" dirty="0">
                <a:solidFill>
                  <a:schemeClr val="bg1"/>
                </a:solidFill>
                <a:latin typeface="빛의 계승자 Bold" panose="020B0600000101010101" pitchFamily="50" charset="-127"/>
                <a:ea typeface="빛의 계승자 Bold" panose="020B0600000101010101" pitchFamily="50" charset="-127"/>
              </a:rPr>
              <a:t>소개</a:t>
            </a:r>
            <a:endParaRPr lang="en-US" altLang="ko-KR" sz="800" i="1" dirty="0">
              <a:solidFill>
                <a:schemeClr val="bg1"/>
              </a:solidFill>
              <a:latin typeface="빛의 계승자 Bold" panose="020B0600000101010101" pitchFamily="50" charset="-127"/>
              <a:ea typeface="빛의 계승자 Bold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BADB631-825C-F045-2254-9A9FFF2E61C7}"/>
              </a:ext>
            </a:extLst>
          </p:cNvPr>
          <p:cNvSpPr>
            <a:spLocks/>
          </p:cNvSpPr>
          <p:nvPr/>
        </p:nvSpPr>
        <p:spPr>
          <a:xfrm>
            <a:off x="11909965" y="988246"/>
            <a:ext cx="46800" cy="4896000"/>
          </a:xfrm>
          <a:prstGeom prst="rect">
            <a:avLst/>
          </a:prstGeom>
          <a:solidFill>
            <a:srgbClr val="67655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A8938B3A-CC95-3846-9F36-E2F44F4D1768}"/>
              </a:ext>
            </a:extLst>
          </p:cNvPr>
          <p:cNvGrpSpPr/>
          <p:nvPr/>
        </p:nvGrpSpPr>
        <p:grpSpPr>
          <a:xfrm>
            <a:off x="1992916" y="954061"/>
            <a:ext cx="5616246" cy="1049006"/>
            <a:chOff x="1992916" y="954061"/>
            <a:chExt cx="5616246" cy="1049006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C47FFD3E-E89D-6F0B-13FD-B8C0D535720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6C4CF741-1C9F-37AE-4554-0FCA785B1DAF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6E2D85DA-EA92-51BE-FA74-4EE16C624B74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19BB2CE0-F9D4-FA1A-83B2-C82ACA17D4F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2C923CBD-D1EB-BCAF-2E31-CB9E66F788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8DF4B55E-3568-84EB-B5D5-E8595BD5678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7CC5734-E9E5-9B5F-0C78-B474FAB53301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56938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단어의 뜻</a:t>
                </a:r>
              </a:p>
            </p:txBody>
          </p:sp>
        </p:grpSp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D312A4AB-749F-0625-1E9D-8663E0614CD8}"/>
                </a:ext>
              </a:extLst>
            </p:cNvPr>
            <p:cNvGrpSpPr/>
            <p:nvPr/>
          </p:nvGrpSpPr>
          <p:grpSpPr>
            <a:xfrm>
              <a:off x="2046647" y="1478879"/>
              <a:ext cx="5562515" cy="524188"/>
              <a:chOff x="2218168" y="1478879"/>
              <a:chExt cx="5562515" cy="52418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3EDE4F6-7C0B-8FBF-09C2-E400C57E9041}"/>
                  </a:ext>
                </a:extLst>
              </p:cNvPr>
              <p:cNvSpPr txBox="1"/>
              <p:nvPr/>
            </p:nvSpPr>
            <p:spPr>
              <a:xfrm>
                <a:off x="3844990" y="1602700"/>
                <a:ext cx="393569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:   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전회는 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전쟁의 재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’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라는 뜻으로 영어로는 </a:t>
                </a:r>
                <a:r>
                  <a:rPr lang="en-US" altLang="ko-KR" sz="10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‘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Ashes Of War’ </a:t>
                </a:r>
                <a:r>
                  <a:rPr lang="ko-KR" altLang="en-US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입니다</a:t>
                </a:r>
                <a:r>
                  <a:rPr lang="en-US" altLang="ko-KR" sz="1000" dirty="0">
                    <a:solidFill>
                      <a:schemeClr val="bg1"/>
                    </a:solidFill>
                    <a:latin typeface="넥슨Lv1고딕" panose="00000500000000000000" pitchFamily="2" charset="-127"/>
                    <a:ea typeface="넥슨Lv1고딕" panose="00000500000000000000" pitchFamily="2" charset="-127"/>
                  </a:rPr>
                  <a:t>.</a:t>
                </a:r>
              </a:p>
            </p:txBody>
          </p:sp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7855795D-BB07-50D5-DF98-E5022039B450}"/>
                  </a:ext>
                </a:extLst>
              </p:cNvPr>
              <p:cNvGrpSpPr/>
              <p:nvPr/>
            </p:nvGrpSpPr>
            <p:grpSpPr>
              <a:xfrm>
                <a:off x="2218168" y="1478879"/>
                <a:ext cx="1562298" cy="524188"/>
                <a:chOff x="2218168" y="1511334"/>
                <a:chExt cx="1562298" cy="524188"/>
              </a:xfrm>
            </p:grpSpPr>
            <p:grpSp>
              <p:nvGrpSpPr>
                <p:cNvPr id="46" name="그룹 45">
                  <a:extLst>
                    <a:ext uri="{FF2B5EF4-FFF2-40B4-BE49-F238E27FC236}">
                      <a16:creationId xmlns:a16="http://schemas.microsoft.com/office/drawing/2014/main" id="{9FCCAD22-BB3A-7943-E696-7A6224ED4131}"/>
                    </a:ext>
                  </a:extLst>
                </p:cNvPr>
                <p:cNvGrpSpPr/>
                <p:nvPr/>
              </p:nvGrpSpPr>
              <p:grpSpPr>
                <a:xfrm>
                  <a:off x="3257566" y="1511334"/>
                  <a:ext cx="522900" cy="524188"/>
                  <a:chOff x="3257566" y="1511334"/>
                  <a:chExt cx="522900" cy="524188"/>
                </a:xfrm>
              </p:grpSpPr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2F91A618-87A0-7C27-4B26-9AF54309C9D7}"/>
                      </a:ext>
                    </a:extLst>
                  </p:cNvPr>
                  <p:cNvSpPr txBox="1"/>
                  <p:nvPr/>
                </p:nvSpPr>
                <p:spPr>
                  <a:xfrm>
                    <a:off x="3330503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200CC2B1-070A-4BEA-E96B-FB3185B95CEC}"/>
                      </a:ext>
                    </a:extLst>
                  </p:cNvPr>
                  <p:cNvSpPr txBox="1"/>
                  <p:nvPr/>
                </p:nvSpPr>
                <p:spPr>
                  <a:xfrm>
                    <a:off x="3257566" y="1789301"/>
                    <a:ext cx="522900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재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회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grpSp>
              <p:nvGrpSpPr>
                <p:cNvPr id="45" name="그룹 44">
                  <a:extLst>
                    <a:ext uri="{FF2B5EF4-FFF2-40B4-BE49-F238E27FC236}">
                      <a16:creationId xmlns:a16="http://schemas.microsoft.com/office/drawing/2014/main" id="{BB9D5E48-1D18-DB87-9C9A-5539C7D3429E}"/>
                    </a:ext>
                  </a:extLst>
                </p:cNvPr>
                <p:cNvGrpSpPr/>
                <p:nvPr/>
              </p:nvGrpSpPr>
              <p:grpSpPr>
                <a:xfrm>
                  <a:off x="2218168" y="1511334"/>
                  <a:ext cx="643125" cy="524188"/>
                  <a:chOff x="2218168" y="1511334"/>
                  <a:chExt cx="643125" cy="524188"/>
                </a:xfrm>
              </p:grpSpPr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0209C594-6FA6-BB46-50E7-30BE71154C0C}"/>
                      </a:ext>
                    </a:extLst>
                  </p:cNvPr>
                  <p:cNvSpPr txBox="1"/>
                  <p:nvPr/>
                </p:nvSpPr>
                <p:spPr>
                  <a:xfrm>
                    <a:off x="2351217" y="1511334"/>
                    <a:ext cx="377026" cy="338554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600" dirty="0">
                        <a:solidFill>
                          <a:schemeClr val="bg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rPr>
                      <a:t>戰</a:t>
                    </a:r>
                    <a:endParaRPr lang="en-US" altLang="ko-KR" sz="1600" dirty="0">
                      <a:solidFill>
                        <a:schemeClr val="bg1"/>
                      </a:solidFill>
                      <a:latin typeface="나눔고딕" panose="020D0604000000000000" pitchFamily="50" charset="-127"/>
                      <a:ea typeface="나눔고딕" panose="020D0604000000000000" pitchFamily="50" charset="-127"/>
                    </a:endParaRPr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588E6938-1A75-331B-1A7E-65410361B8C2}"/>
                      </a:ext>
                    </a:extLst>
                  </p:cNvPr>
                  <p:cNvSpPr txBox="1"/>
                  <p:nvPr/>
                </p:nvSpPr>
                <p:spPr>
                  <a:xfrm>
                    <a:off x="2218168" y="1789301"/>
                    <a:ext cx="643125" cy="24622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싸움 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‘</a:t>
                    </a:r>
                    <a:r>
                      <a:rPr lang="ko-KR" altLang="en-US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전</a:t>
                    </a:r>
                    <a:r>
                      <a:rPr lang="en-US" altLang="ko-KR" sz="1000" dirty="0">
                        <a:solidFill>
                          <a:schemeClr val="bg1"/>
                        </a:solidFill>
                        <a:latin typeface="넥슨Lv1고딕" panose="00000500000000000000" pitchFamily="2" charset="-127"/>
                        <a:ea typeface="넥슨Lv1고딕" panose="00000500000000000000" pitchFamily="2" charset="-127"/>
                      </a:rPr>
                      <a:t>’</a:t>
                    </a:r>
                  </a:p>
                </p:txBody>
              </p:sp>
            </p:grpSp>
            <p:sp>
              <p:nvSpPr>
                <p:cNvPr id="43" name="십자형 42">
                  <a:extLst>
                    <a:ext uri="{FF2B5EF4-FFF2-40B4-BE49-F238E27FC236}">
                      <a16:creationId xmlns:a16="http://schemas.microsoft.com/office/drawing/2014/main" id="{7432DCB2-AF61-42F3-96A3-0502B4C784D5}"/>
                    </a:ext>
                  </a:extLst>
                </p:cNvPr>
                <p:cNvSpPr/>
                <p:nvPr/>
              </p:nvSpPr>
              <p:spPr>
                <a:xfrm>
                  <a:off x="2931350" y="1680611"/>
                  <a:ext cx="185634" cy="185634"/>
                </a:xfrm>
                <a:prstGeom prst="plus">
                  <a:avLst>
                    <a:gd name="adj" fmla="val 39667"/>
                  </a:avLst>
                </a:prstGeom>
                <a:solidFill>
                  <a:schemeClr val="bg1">
                    <a:lumMod val="50000"/>
                  </a:schemeClr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</p:grp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94B2E9-5730-AE81-32B5-0EFBB7B23020}"/>
              </a:ext>
            </a:extLst>
          </p:cNvPr>
          <p:cNvGrpSpPr/>
          <p:nvPr/>
        </p:nvGrpSpPr>
        <p:grpSpPr>
          <a:xfrm>
            <a:off x="1992916" y="2526558"/>
            <a:ext cx="5130943" cy="1032467"/>
            <a:chOff x="2005200" y="2539496"/>
            <a:chExt cx="5130943" cy="1032467"/>
          </a:xfrm>
        </p:grpSpPr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5C7C7A70-6646-BDA1-70BC-AEC495846D65}"/>
                </a:ext>
              </a:extLst>
            </p:cNvPr>
            <p:cNvSpPr txBox="1"/>
            <p:nvPr/>
          </p:nvSpPr>
          <p:spPr>
            <a:xfrm>
              <a:off x="2217809" y="3017965"/>
              <a:ext cx="49183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전회는 전투 기술과 속성을 무기에 부여하는 아이템입니다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다른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소울라이크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장르의 게임과 차별화된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엘든링만의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고유한 컨텐츠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&amp;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시스템입니다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10" name="그룹 109">
              <a:extLst>
                <a:ext uri="{FF2B5EF4-FFF2-40B4-BE49-F238E27FC236}">
                  <a16:creationId xmlns:a16="http://schemas.microsoft.com/office/drawing/2014/main" id="{CDF9CE60-F8C6-9382-15B9-4362C395E967}"/>
                </a:ext>
              </a:extLst>
            </p:cNvPr>
            <p:cNvGrpSpPr/>
            <p:nvPr/>
          </p:nvGrpSpPr>
          <p:grpSpPr>
            <a:xfrm>
              <a:off x="2005200" y="2539496"/>
              <a:ext cx="2831662" cy="367200"/>
              <a:chOff x="2500453" y="1274905"/>
              <a:chExt cx="2831662" cy="367200"/>
            </a:xfrm>
          </p:grpSpPr>
          <p:pic>
            <p:nvPicPr>
              <p:cNvPr id="111" name="Picture 4">
                <a:extLst>
                  <a:ext uri="{FF2B5EF4-FFF2-40B4-BE49-F238E27FC236}">
                    <a16:creationId xmlns:a16="http://schemas.microsoft.com/office/drawing/2014/main" id="{10831D75-38E4-EB09-9600-0BD51F6BB530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12" name="그룹 111">
                <a:extLst>
                  <a:ext uri="{FF2B5EF4-FFF2-40B4-BE49-F238E27FC236}">
                    <a16:creationId xmlns:a16="http://schemas.microsoft.com/office/drawing/2014/main" id="{4F4E7A64-B022-C937-AA20-5570323E7FB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14" name="직사각형 113">
                  <a:extLst>
                    <a:ext uri="{FF2B5EF4-FFF2-40B4-BE49-F238E27FC236}">
                      <a16:creationId xmlns:a16="http://schemas.microsoft.com/office/drawing/2014/main" id="{66CA6A73-B786-5165-6AD2-3102F26AD6A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15" name="직선 연결선 114">
                  <a:extLst>
                    <a:ext uri="{FF2B5EF4-FFF2-40B4-BE49-F238E27FC236}">
                      <a16:creationId xmlns:a16="http://schemas.microsoft.com/office/drawing/2014/main" id="{A85BA55A-3D24-297C-3B45-90550B4B6F6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16" name="직선 연결선 115">
                  <a:extLst>
                    <a:ext uri="{FF2B5EF4-FFF2-40B4-BE49-F238E27FC236}">
                      <a16:creationId xmlns:a16="http://schemas.microsoft.com/office/drawing/2014/main" id="{2CD6E9FC-7FA2-2324-0F23-051A560D399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016AD2FD-2D21-C430-DBF8-D5AFCB8E7EE6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014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‘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’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란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?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B6BF6B1-672D-7513-E7CF-D1251AE60587}"/>
              </a:ext>
            </a:extLst>
          </p:cNvPr>
          <p:cNvGrpSpPr/>
          <p:nvPr/>
        </p:nvGrpSpPr>
        <p:grpSpPr>
          <a:xfrm>
            <a:off x="1991018" y="4124931"/>
            <a:ext cx="5478794" cy="1032467"/>
            <a:chOff x="2005200" y="4204555"/>
            <a:chExt cx="5478794" cy="103246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9D3A2C5-FC17-CDE0-EEAE-3E7ACABB7FC5}"/>
                </a:ext>
              </a:extLst>
            </p:cNvPr>
            <p:cNvSpPr txBox="1"/>
            <p:nvPr/>
          </p:nvSpPr>
          <p:spPr>
            <a:xfrm>
              <a:off x="2217809" y="4683024"/>
              <a:ext cx="5266185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전투 상황에서 유저의 전략적 선택을 유도합니다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무기와 전회의 조합마다 다양한 전투 경험을 제공하여 반복 플레이의 지루함을 덜어줍니다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07111A2E-B8E4-F431-67EC-044CD4A42A74}"/>
                </a:ext>
              </a:extLst>
            </p:cNvPr>
            <p:cNvGrpSpPr/>
            <p:nvPr/>
          </p:nvGrpSpPr>
          <p:grpSpPr>
            <a:xfrm>
              <a:off x="2005200" y="4204555"/>
              <a:ext cx="2831662" cy="367200"/>
              <a:chOff x="2500453" y="1274905"/>
              <a:chExt cx="2831662" cy="367200"/>
            </a:xfrm>
          </p:grpSpPr>
          <p:pic>
            <p:nvPicPr>
              <p:cNvPr id="14" name="Picture 4">
                <a:extLst>
                  <a:ext uri="{FF2B5EF4-FFF2-40B4-BE49-F238E27FC236}">
                    <a16:creationId xmlns:a16="http://schemas.microsoft.com/office/drawing/2014/main" id="{4F87904E-7B29-4C03-97AF-056CAEAD81DC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A11E501F-8EF7-EA60-9484-02975461BC85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17" name="직사각형 16">
                  <a:extLst>
                    <a:ext uri="{FF2B5EF4-FFF2-40B4-BE49-F238E27FC236}">
                      <a16:creationId xmlns:a16="http://schemas.microsoft.com/office/drawing/2014/main" id="{2742A239-408E-5BBF-97A8-02E735D15BF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18" name="직선 연결선 17">
                  <a:extLst>
                    <a:ext uri="{FF2B5EF4-FFF2-40B4-BE49-F238E27FC236}">
                      <a16:creationId xmlns:a16="http://schemas.microsoft.com/office/drawing/2014/main" id="{E48C635F-C8CF-249C-47F7-7999FE635CE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직선 연결선 18">
                  <a:extLst>
                    <a:ext uri="{FF2B5EF4-FFF2-40B4-BE49-F238E27FC236}">
                      <a16:creationId xmlns:a16="http://schemas.microsoft.com/office/drawing/2014/main" id="{376C0A39-8195-2260-A20D-0F411E95175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1861849-BF9C-6481-1890-0A4FD7D4F550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94288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기능 및 역할</a:t>
                </a:r>
              </a:p>
            </p:txBody>
          </p: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633E6338-4E7D-1DF6-68B4-E80C5D1AF6BA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CD7C7424-DD51-314B-9C5E-51D1D0C9A55C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25" name="직사각형 24">
                <a:extLst>
                  <a:ext uri="{FF2B5EF4-FFF2-40B4-BE49-F238E27FC236}">
                    <a16:creationId xmlns:a16="http://schemas.microsoft.com/office/drawing/2014/main" id="{E5140629-C07E-23C1-2472-EF464ADA56CA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09797243-C0BE-F129-2AB1-324AA48DAC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50B0B4A-DCEA-B7A4-C503-DC2D51C029F1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140056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‘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</a:t>
              </a:r>
              <a:r>
                <a:rPr lang="en-US" altLang="ko-KR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’</a:t>
              </a:r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 소개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6832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7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3E79A7A-952F-3F21-8278-D58CC405969E}"/>
              </a:ext>
            </a:extLst>
          </p:cNvPr>
          <p:cNvGrpSpPr/>
          <p:nvPr/>
        </p:nvGrpSpPr>
        <p:grpSpPr>
          <a:xfrm>
            <a:off x="1992916" y="954061"/>
            <a:ext cx="4917743" cy="1054356"/>
            <a:chOff x="1992916" y="954061"/>
            <a:chExt cx="4917743" cy="1054356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61EA6E-54F2-FBE8-0715-F37D90917C44}"/>
                </a:ext>
              </a:extLst>
            </p:cNvPr>
            <p:cNvSpPr txBox="1"/>
            <p:nvPr/>
          </p:nvSpPr>
          <p:spPr>
            <a:xfrm>
              <a:off x="2205525" y="1454419"/>
              <a:ext cx="4705134" cy="5539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몬스터 처치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전회가 부여된 무기 획득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탐험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(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상자 오픈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,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던전 탐험 등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)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등등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유저가 얻는 유저 경험은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?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14" name="그룹 13">
              <a:extLst>
                <a:ext uri="{FF2B5EF4-FFF2-40B4-BE49-F238E27FC236}">
                  <a16:creationId xmlns:a16="http://schemas.microsoft.com/office/drawing/2014/main" id="{361C33AD-702F-170E-7730-D7D2B14AE3E8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15" name="Picture 4">
                <a:extLst>
                  <a:ext uri="{FF2B5EF4-FFF2-40B4-BE49-F238E27FC236}">
                    <a16:creationId xmlns:a16="http://schemas.microsoft.com/office/drawing/2014/main" id="{380DF851-5051-2AEE-EB4C-9302F71C7FF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C1A41BCB-3D01-FB98-FC46-98EF3FB9D75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23" name="직사각형 22">
                  <a:extLst>
                    <a:ext uri="{FF2B5EF4-FFF2-40B4-BE49-F238E27FC236}">
                      <a16:creationId xmlns:a16="http://schemas.microsoft.com/office/drawing/2014/main" id="{C883C8FB-29CC-9138-0E41-8468206EAF4F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24" name="직선 연결선 23">
                  <a:extLst>
                    <a:ext uri="{FF2B5EF4-FFF2-40B4-BE49-F238E27FC236}">
                      <a16:creationId xmlns:a16="http://schemas.microsoft.com/office/drawing/2014/main" id="{989624D8-A7E2-7F9F-C021-A199A305D1F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직선 연결선 24">
                  <a:extLst>
                    <a:ext uri="{FF2B5EF4-FFF2-40B4-BE49-F238E27FC236}">
                      <a16:creationId xmlns:a16="http://schemas.microsoft.com/office/drawing/2014/main" id="{2B3E8137-F62F-E99C-98EF-3913DA6AA4B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304BC74-9D27-D04B-38B5-EA8FB78B98AE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획득 방법</a:t>
                </a:r>
              </a:p>
            </p:txBody>
          </p:sp>
        </p:grp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08590B99-A900-E3C3-D5B3-6336EDD98CAE}"/>
              </a:ext>
            </a:extLst>
          </p:cNvPr>
          <p:cNvGrpSpPr/>
          <p:nvPr/>
        </p:nvGrpSpPr>
        <p:grpSpPr>
          <a:xfrm>
            <a:off x="1992916" y="2877895"/>
            <a:ext cx="2875517" cy="1208244"/>
            <a:chOff x="1992916" y="954061"/>
            <a:chExt cx="2875517" cy="1208244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1685EC8-56A0-1507-ABB2-7C1F80439BE2}"/>
                </a:ext>
              </a:extLst>
            </p:cNvPr>
            <p:cNvSpPr txBox="1"/>
            <p:nvPr/>
          </p:nvSpPr>
          <p:spPr>
            <a:xfrm>
              <a:off x="2205525" y="1454419"/>
              <a:ext cx="2662908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서리 밟기 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–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스카라베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처치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E8AB1E6A-1E2B-8819-D027-5267241D1126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29" name="Picture 4">
                <a:extLst>
                  <a:ext uri="{FF2B5EF4-FFF2-40B4-BE49-F238E27FC236}">
                    <a16:creationId xmlns:a16="http://schemas.microsoft.com/office/drawing/2014/main" id="{12A2E498-6CC5-F814-2CDA-E1578D040888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0" name="그룹 29">
                <a:extLst>
                  <a:ext uri="{FF2B5EF4-FFF2-40B4-BE49-F238E27FC236}">
                    <a16:creationId xmlns:a16="http://schemas.microsoft.com/office/drawing/2014/main" id="{E937B4AA-D298-0063-6CEF-25CE9FECA827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32" name="직사각형 31">
                  <a:extLst>
                    <a:ext uri="{FF2B5EF4-FFF2-40B4-BE49-F238E27FC236}">
                      <a16:creationId xmlns:a16="http://schemas.microsoft.com/office/drawing/2014/main" id="{BB49C39E-4453-0CAF-A0B8-6B3EDEBD7B42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33" name="직선 연결선 32">
                  <a:extLst>
                    <a:ext uri="{FF2B5EF4-FFF2-40B4-BE49-F238E27FC236}">
                      <a16:creationId xmlns:a16="http://schemas.microsoft.com/office/drawing/2014/main" id="{622662E9-5D8D-F63A-B75B-8DA7B3D3028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직선 연결선 33">
                  <a:extLst>
                    <a:ext uri="{FF2B5EF4-FFF2-40B4-BE49-F238E27FC236}">
                      <a16:creationId xmlns:a16="http://schemas.microsoft.com/office/drawing/2014/main" id="{4D230F7D-E4A8-95E8-5267-41F080473AA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911D24A-13C2-FDCF-0030-AE5607CC0527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253869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1)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서리 밟기</a:t>
                </a:r>
              </a:p>
            </p:txBody>
          </p:sp>
        </p:grpSp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E39E602F-20A8-DD50-4739-482107E0EB57}"/>
              </a:ext>
            </a:extLst>
          </p:cNvPr>
          <p:cNvGrpSpPr/>
          <p:nvPr/>
        </p:nvGrpSpPr>
        <p:grpSpPr>
          <a:xfrm>
            <a:off x="6907453" y="2877895"/>
            <a:ext cx="2831662" cy="1208244"/>
            <a:chOff x="1992916" y="954061"/>
            <a:chExt cx="2831662" cy="120824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51EF6D1-B5B4-ACA6-AC75-220518705CF8}"/>
                </a:ext>
              </a:extLst>
            </p:cNvPr>
            <p:cNvSpPr txBox="1"/>
            <p:nvPr/>
          </p:nvSpPr>
          <p:spPr>
            <a:xfrm>
              <a:off x="2205525" y="1454419"/>
              <a:ext cx="1560042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획득 방법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구매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 소개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레벨 디자인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7854D39-7D3C-D6EF-6C90-92353B91CEC1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38" name="Picture 4">
                <a:extLst>
                  <a:ext uri="{FF2B5EF4-FFF2-40B4-BE49-F238E27FC236}">
                    <a16:creationId xmlns:a16="http://schemas.microsoft.com/office/drawing/2014/main" id="{75256B73-1C0D-1A8E-2CEA-68F4BBF28DD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06ECDBDC-0879-BECF-79C2-B546316700EE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1" name="직사각형 40">
                  <a:extLst>
                    <a:ext uri="{FF2B5EF4-FFF2-40B4-BE49-F238E27FC236}">
                      <a16:creationId xmlns:a16="http://schemas.microsoft.com/office/drawing/2014/main" id="{DD9CA09F-FB08-9D45-F8AE-9948DB295760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2" name="직선 연결선 41">
                  <a:extLst>
                    <a:ext uri="{FF2B5EF4-FFF2-40B4-BE49-F238E27FC236}">
                      <a16:creationId xmlns:a16="http://schemas.microsoft.com/office/drawing/2014/main" id="{A1FB8CE3-32B6-8FF6-6A91-7CFE20E4C3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직선 연결선 42">
                  <a:extLst>
                    <a:ext uri="{FF2B5EF4-FFF2-40B4-BE49-F238E27FC236}">
                      <a16:creationId xmlns:a16="http://schemas.microsoft.com/office/drawing/2014/main" id="{959D8CDF-4A0D-C93E-DCF1-28CEAA6B46B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DD237392-DEEE-3190-971D-0802356FD3D5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55097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예시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2) XXXX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2CFC6F55-98A0-9631-DAA2-FF53F33FC4AF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66B52CAC-C4A0-CF58-DF52-6D13ECF6B83D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CC07C66-16F9-6508-2DD6-FE3CE748EE47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D26C1D36-91DE-E39F-5705-CA5CB353A68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AAED41D-D63E-78F4-D5D9-BC7AD1581DCF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511952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획득 방법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16526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8</a:t>
            </a:fld>
            <a:r>
              <a:rPr lang="en-US" altLang="ko-KR"/>
              <a:t>/20</a:t>
            </a:r>
            <a:endParaRPr lang="ko-KR" altLang="en-US" dirty="0"/>
          </a:p>
        </p:txBody>
      </p:sp>
      <p:graphicFrame>
        <p:nvGraphicFramePr>
          <p:cNvPr id="42" name="표 41">
            <a:extLst>
              <a:ext uri="{FF2B5EF4-FFF2-40B4-BE49-F238E27FC236}">
                <a16:creationId xmlns:a16="http://schemas.microsoft.com/office/drawing/2014/main" id="{E1EF9165-4F1E-8B6E-F608-FC252F141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4762198"/>
              </p:ext>
            </p:extLst>
          </p:nvPr>
        </p:nvGraphicFramePr>
        <p:xfrm>
          <a:off x="2230461" y="2665405"/>
          <a:ext cx="501748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4204">
                  <a:extLst>
                    <a:ext uri="{9D8B030D-6E8A-4147-A177-3AD203B41FA5}">
                      <a16:colId xmlns:a16="http://schemas.microsoft.com/office/drawing/2014/main" val="3721366542"/>
                    </a:ext>
                  </a:extLst>
                </a:gridCol>
                <a:gridCol w="1869440">
                  <a:extLst>
                    <a:ext uri="{9D8B030D-6E8A-4147-A177-3AD203B41FA5}">
                      <a16:colId xmlns:a16="http://schemas.microsoft.com/office/drawing/2014/main" val="4093792713"/>
                    </a:ext>
                  </a:extLst>
                </a:gridCol>
                <a:gridCol w="1513840">
                  <a:extLst>
                    <a:ext uri="{9D8B030D-6E8A-4147-A177-3AD203B41FA5}">
                      <a16:colId xmlns:a16="http://schemas.microsoft.com/office/drawing/2014/main" val="33839432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부여 방법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조건</a:t>
                      </a:r>
                    </a:p>
                  </a:txBody>
                  <a:tcPr anchor="ctr"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위치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3D3B30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6089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bg1"/>
                          </a:solidFill>
                        </a:rPr>
                        <a:t>NPC</a:t>
                      </a:r>
                      <a:endParaRPr lang="ko-KR" altLang="en-US" sz="10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대장장이 </a:t>
                      </a:r>
                      <a:r>
                        <a:rPr lang="ko-KR" altLang="en-US" sz="1000" dirty="0" err="1">
                          <a:solidFill>
                            <a:schemeClr val="bg1"/>
                          </a:solidFill>
                        </a:rPr>
                        <a:t>휴그와</a:t>
                      </a:r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 상호작용</a:t>
                      </a:r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원탁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08231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축복 활성화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숫돌 소도 보유</a:t>
                      </a:r>
                    </a:p>
                  </a:txBody>
                  <a:tcPr anchor="ctr"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모든 축복</a:t>
                      </a:r>
                    </a:p>
                  </a:txBody>
                  <a:tcPr anchor="ctr">
                    <a:lnR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rgbClr val="464437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9691328"/>
                  </a:ext>
                </a:extLst>
              </a:tr>
            </a:tbl>
          </a:graphicData>
        </a:graphic>
      </p:graphicFrame>
      <p:grpSp>
        <p:nvGrpSpPr>
          <p:cNvPr id="51" name="그룹 50">
            <a:extLst>
              <a:ext uri="{FF2B5EF4-FFF2-40B4-BE49-F238E27FC236}">
                <a16:creationId xmlns:a16="http://schemas.microsoft.com/office/drawing/2014/main" id="{FF8C48FB-8271-70A1-C1F1-7EE7D32A0FFF}"/>
              </a:ext>
            </a:extLst>
          </p:cNvPr>
          <p:cNvGrpSpPr/>
          <p:nvPr/>
        </p:nvGrpSpPr>
        <p:grpSpPr>
          <a:xfrm>
            <a:off x="1992916" y="954061"/>
            <a:ext cx="3811671" cy="1362132"/>
            <a:chOff x="1992916" y="954061"/>
            <a:chExt cx="3811671" cy="13621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DF7583F5-9510-8F8B-D32C-43A1AC202884}"/>
                </a:ext>
              </a:extLst>
            </p:cNvPr>
            <p:cNvSpPr txBox="1"/>
            <p:nvPr/>
          </p:nvSpPr>
          <p:spPr>
            <a:xfrm>
              <a:off x="2205525" y="1454419"/>
              <a:ext cx="3599062" cy="86177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보유중인 전회를 무기에 부여합니다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 </a:t>
              </a:r>
            </a:p>
            <a:p>
              <a:pPr marL="171450" indent="-171450">
                <a:buFontTx/>
                <a:buChar char="-"/>
              </a:pP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특수한 아이템을 가지고 있으면 속성도 부여할 수 있습니다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  <a:p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02158374-77CB-80F9-8394-94EF19A28B9A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54" name="Picture 4">
                <a:extLst>
                  <a:ext uri="{FF2B5EF4-FFF2-40B4-BE49-F238E27FC236}">
                    <a16:creationId xmlns:a16="http://schemas.microsoft.com/office/drawing/2014/main" id="{815DBAC6-D4DB-BF7F-D723-1B9F6E3E0852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55" name="그룹 54">
                <a:extLst>
                  <a:ext uri="{FF2B5EF4-FFF2-40B4-BE49-F238E27FC236}">
                    <a16:creationId xmlns:a16="http://schemas.microsoft.com/office/drawing/2014/main" id="{122B35C8-FDCC-1EDB-8825-0CEF998EDBF8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57" name="직사각형 56">
                  <a:extLst>
                    <a:ext uri="{FF2B5EF4-FFF2-40B4-BE49-F238E27FC236}">
                      <a16:creationId xmlns:a16="http://schemas.microsoft.com/office/drawing/2014/main" id="{487F4771-8758-E81D-4EDC-0EB9ABF8F414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06AE5459-9B11-F70D-73A5-6A0006A7DF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B0289C74-B4A7-5BB4-1E7C-9E4396226A7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0C8632C6-909F-FCB0-C300-F4B50E03E3D3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763351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</a:t>
                </a:r>
              </a:p>
            </p:txBody>
          </p:sp>
        </p:grp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7A0EB121-3DF2-F033-A760-29D4D4D765F7}"/>
              </a:ext>
            </a:extLst>
          </p:cNvPr>
          <p:cNvSpPr txBox="1"/>
          <p:nvPr/>
        </p:nvSpPr>
        <p:spPr>
          <a:xfrm>
            <a:off x="3948093" y="3875590"/>
            <a:ext cx="31534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* 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숫돌 소도는 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‘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관문 앞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’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의 폐허에서 얻을 수 있습니다</a:t>
            </a:r>
            <a:r>
              <a: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.</a:t>
            </a:r>
            <a:r>
              <a:rPr lang="ko-KR" altLang="en-US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rPr>
              <a:t> </a:t>
            </a:r>
            <a:endParaRPr lang="en-US" altLang="ko-KR" sz="1000" dirty="0">
              <a:solidFill>
                <a:schemeClr val="bg1"/>
              </a:solidFill>
              <a:latin typeface="넥슨Lv1고딕" panose="00000500000000000000" pitchFamily="2" charset="-127"/>
              <a:ea typeface="넥슨Lv1고딕" panose="00000500000000000000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E7F7E35-7F40-0EEA-B8E4-081705D6CEC3}"/>
              </a:ext>
            </a:extLst>
          </p:cNvPr>
          <p:cNvGrpSpPr/>
          <p:nvPr/>
        </p:nvGrpSpPr>
        <p:grpSpPr>
          <a:xfrm>
            <a:off x="1595120" y="219855"/>
            <a:ext cx="10596880" cy="392234"/>
            <a:chOff x="1595120" y="219855"/>
            <a:chExt cx="10596880" cy="392234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30EF294-83FA-77B5-7667-F123D456DD4A}"/>
                </a:ext>
              </a:extLst>
            </p:cNvPr>
            <p:cNvGrpSpPr/>
            <p:nvPr/>
          </p:nvGrpSpPr>
          <p:grpSpPr>
            <a:xfrm>
              <a:off x="1595120" y="219855"/>
              <a:ext cx="10596880" cy="392234"/>
              <a:chOff x="1595120" y="219855"/>
              <a:chExt cx="10596880" cy="392234"/>
            </a:xfrm>
          </p:grpSpPr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8EF1B882-8E72-A6B1-94CA-1B31AE159D32}"/>
                  </a:ext>
                </a:extLst>
              </p:cNvPr>
              <p:cNvSpPr>
                <a:spLocks/>
              </p:cNvSpPr>
              <p:nvPr/>
            </p:nvSpPr>
            <p:spPr>
              <a:xfrm>
                <a:off x="1595120" y="219855"/>
                <a:ext cx="10596880" cy="392234"/>
              </a:xfrm>
              <a:prstGeom prst="rect">
                <a:avLst/>
              </a:prstGeom>
              <a:gradFill flip="none" rotWithShape="1">
                <a:gsLst>
                  <a:gs pos="58000">
                    <a:srgbClr val="464437">
                      <a:alpha val="70000"/>
                    </a:srgbClr>
                  </a:gs>
                  <a:gs pos="2000">
                    <a:srgbClr val="464437">
                      <a:alpha val="80000"/>
                    </a:srgbClr>
                  </a:gs>
                  <a:gs pos="100000">
                    <a:srgbClr val="48443A">
                      <a:alpha val="30000"/>
                    </a:srgb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cxnSp>
            <p:nvCxnSpPr>
              <p:cNvPr id="7" name="직선 연결선 6">
                <a:extLst>
                  <a:ext uri="{FF2B5EF4-FFF2-40B4-BE49-F238E27FC236}">
                    <a16:creationId xmlns:a16="http://schemas.microsoft.com/office/drawing/2014/main" id="{0F69069C-CDF5-1475-1AB3-3EB63BCA2A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95120" y="588667"/>
                <a:ext cx="10596880" cy="0"/>
              </a:xfrm>
              <a:prstGeom prst="line">
                <a:avLst/>
              </a:prstGeom>
              <a:ln w="28575">
                <a:gradFill flip="none" rotWithShape="1">
                  <a:gsLst>
                    <a:gs pos="0">
                      <a:srgbClr val="464437">
                        <a:alpha val="70000"/>
                      </a:srgbClr>
                    </a:gs>
                    <a:gs pos="47000">
                      <a:srgbClr val="464437">
                        <a:alpha val="50000"/>
                      </a:srgbClr>
                    </a:gs>
                    <a:gs pos="83000">
                      <a:srgbClr val="464437">
                        <a:alpha val="50000"/>
                      </a:srgbClr>
                    </a:gs>
                    <a:gs pos="100000">
                      <a:srgbClr val="464437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B65AA98-63BD-6AD6-8F57-67A18DA70C3C}"/>
                </a:ext>
              </a:extLst>
            </p:cNvPr>
            <p:cNvSpPr txBox="1">
              <a:spLocks/>
            </p:cNvSpPr>
            <p:nvPr/>
          </p:nvSpPr>
          <p:spPr>
            <a:xfrm>
              <a:off x="1704516" y="246695"/>
              <a:ext cx="1051891" cy="338554"/>
            </a:xfrm>
            <a:prstGeom prst="rect">
              <a:avLst/>
            </a:prstGeom>
            <a:noFill/>
            <a:ln w="63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ko-KR" altLang="en-US" sz="16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빛의 계승자 Bold" panose="020B0600000101010101" pitchFamily="50" charset="-127"/>
                  <a:ea typeface="빛의 계승자 Bold" panose="020B0600000101010101" pitchFamily="50" charset="-127"/>
                </a:rPr>
                <a:t>전회 부여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673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5BD0FF6-4671-AD96-A369-8F8484001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altLang="ko-KR"/>
              <a:t>p. </a:t>
            </a:r>
            <a:fld id="{1F335F12-2F84-4C53-9DF5-2927535D2C2D}" type="slidenum">
              <a:rPr lang="ko-KR" altLang="en-US" smtClean="0"/>
              <a:pPr/>
              <a:t>9</a:t>
            </a:fld>
            <a:r>
              <a:rPr lang="en-US" altLang="ko-KR"/>
              <a:t>/20</a:t>
            </a:r>
            <a:endParaRPr lang="ko-KR" altLang="en-US" dirty="0"/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A8E9B232-DE65-1B00-5428-8AB067BA509D}"/>
              </a:ext>
            </a:extLst>
          </p:cNvPr>
          <p:cNvGrpSpPr/>
          <p:nvPr/>
        </p:nvGrpSpPr>
        <p:grpSpPr>
          <a:xfrm>
            <a:off x="1992916" y="604059"/>
            <a:ext cx="2831662" cy="746579"/>
            <a:chOff x="1992916" y="954061"/>
            <a:chExt cx="2831662" cy="746579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74821D1-0637-F817-29A0-26FDC5B37341}"/>
                </a:ext>
              </a:extLst>
            </p:cNvPr>
            <p:cNvSpPr txBox="1"/>
            <p:nvPr/>
          </p:nvSpPr>
          <p:spPr>
            <a:xfrm>
              <a:off x="2205525" y="1454419"/>
              <a:ext cx="252024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원탁 이동 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-&gt; 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대장장이 </a:t>
              </a:r>
              <a:r>
                <a:rPr lang="ko-KR" altLang="en-US" sz="1000" dirty="0" err="1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휴그와</a:t>
              </a: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 상호작용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B74ADCA0-A13A-5CF7-3CF3-4DA24462F4DB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44" name="Picture 4">
                <a:extLst>
                  <a:ext uri="{FF2B5EF4-FFF2-40B4-BE49-F238E27FC236}">
                    <a16:creationId xmlns:a16="http://schemas.microsoft.com/office/drawing/2014/main" id="{65E53637-36B3-5578-AC32-FAA3AD0AAA9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45" name="그룹 44">
                <a:extLst>
                  <a:ext uri="{FF2B5EF4-FFF2-40B4-BE49-F238E27FC236}">
                    <a16:creationId xmlns:a16="http://schemas.microsoft.com/office/drawing/2014/main" id="{7F46D797-A06C-1E24-754F-471850BC7D5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47" name="직사각형 46">
                  <a:extLst>
                    <a:ext uri="{FF2B5EF4-FFF2-40B4-BE49-F238E27FC236}">
                      <a16:creationId xmlns:a16="http://schemas.microsoft.com/office/drawing/2014/main" id="{E4D01365-AE8A-AF9C-AEEF-4265AD49D4C7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48" name="직선 연결선 47">
                  <a:extLst>
                    <a:ext uri="{FF2B5EF4-FFF2-40B4-BE49-F238E27FC236}">
                      <a16:creationId xmlns:a16="http://schemas.microsoft.com/office/drawing/2014/main" id="{4E0DE7AB-985E-859C-EF72-FC230A613D1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직선 연결선 48">
                  <a:extLst>
                    <a:ext uri="{FF2B5EF4-FFF2-40B4-BE49-F238E27FC236}">
                      <a16:creationId xmlns:a16="http://schemas.microsoft.com/office/drawing/2014/main" id="{26C2FDB4-4BB6-F48A-DD7D-9C5BA600F2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143F033-3F64-92DF-8E01-DF5AD8C2FC3B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34844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1] NPC</a:t>
                </a:r>
                <a:endParaRPr lang="ko-KR" altLang="en-US" sz="1100" dirty="0">
                  <a:solidFill>
                    <a:schemeClr val="bg1"/>
                  </a:solidFill>
                  <a:effectLst>
                    <a:glow rad="101600">
                      <a:schemeClr val="tx1">
                        <a:alpha val="60000"/>
                      </a:schemeClr>
                    </a:glow>
                  </a:effectLst>
                  <a:latin typeface="넥슨Lv1고딕 Bold" panose="00000800000000000000" pitchFamily="2" charset="-127"/>
                  <a:ea typeface="넥슨Lv1고딕 Bold" panose="00000800000000000000" pitchFamily="2" charset="-127"/>
                </a:endParaRPr>
              </a:p>
            </p:txBody>
          </p:sp>
        </p:grp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205FA554-8C24-1E71-FBF4-CF1ADD4BAC7E}"/>
              </a:ext>
            </a:extLst>
          </p:cNvPr>
          <p:cNvGrpSpPr/>
          <p:nvPr/>
        </p:nvGrpSpPr>
        <p:grpSpPr>
          <a:xfrm>
            <a:off x="6436769" y="604059"/>
            <a:ext cx="2831662" cy="746579"/>
            <a:chOff x="1992916" y="954061"/>
            <a:chExt cx="2831662" cy="746579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3ABCF196-8442-5CAA-6CDC-55BC57A5E1E1}"/>
                </a:ext>
              </a:extLst>
            </p:cNvPr>
            <p:cNvSpPr txBox="1"/>
            <p:nvPr/>
          </p:nvSpPr>
          <p:spPr>
            <a:xfrm>
              <a:off x="2205525" y="1454419"/>
              <a:ext cx="249940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전회를 부여하는 방법은 두가지 입니다</a:t>
              </a:r>
              <a:r>
                <a:rPr lang="en-US" altLang="ko-KR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.</a:t>
              </a:r>
            </a:p>
          </p:txBody>
        </p: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50FDAE71-6961-0B4A-D043-FA2E931544B9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71" name="Picture 4">
                <a:extLst>
                  <a:ext uri="{FF2B5EF4-FFF2-40B4-BE49-F238E27FC236}">
                    <a16:creationId xmlns:a16="http://schemas.microsoft.com/office/drawing/2014/main" id="{D786D371-3989-663E-6474-03D16D183646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72" name="그룹 71">
                <a:extLst>
                  <a:ext uri="{FF2B5EF4-FFF2-40B4-BE49-F238E27FC236}">
                    <a16:creationId xmlns:a16="http://schemas.microsoft.com/office/drawing/2014/main" id="{A3CC5F44-D34C-42FF-E2FA-9DDC1ABDACF1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74" name="직사각형 73">
                  <a:extLst>
                    <a:ext uri="{FF2B5EF4-FFF2-40B4-BE49-F238E27FC236}">
                      <a16:creationId xmlns:a16="http://schemas.microsoft.com/office/drawing/2014/main" id="{CA2D62E9-79AD-FFA6-05C2-EBC5330C8FD9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75" name="직선 연결선 74">
                  <a:extLst>
                    <a:ext uri="{FF2B5EF4-FFF2-40B4-BE49-F238E27FC236}">
                      <a16:creationId xmlns:a16="http://schemas.microsoft.com/office/drawing/2014/main" id="{E94675E8-9C62-4C3A-82B9-3FF851743A2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직선 연결선 75">
                  <a:extLst>
                    <a:ext uri="{FF2B5EF4-FFF2-40B4-BE49-F238E27FC236}">
                      <a16:creationId xmlns:a16="http://schemas.microsoft.com/office/drawing/2014/main" id="{25FD2BA6-527D-8A59-6E6A-F938891166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DDC1E14-C4EE-40F2-B530-DD1EC2E1C6DD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75080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[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부여 방법 </a:t>
                </a:r>
                <a:r>
                  <a:rPr lang="en-US" altLang="ko-KR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2] </a:t>
                </a:r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축복 활성화</a:t>
                </a:r>
              </a:p>
            </p:txBody>
          </p:sp>
        </p:grp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E18B4888-A056-6D92-4EB6-725BC8BE8C9D}"/>
              </a:ext>
            </a:extLst>
          </p:cNvPr>
          <p:cNvGrpSpPr/>
          <p:nvPr/>
        </p:nvGrpSpPr>
        <p:grpSpPr>
          <a:xfrm>
            <a:off x="1992916" y="2016299"/>
            <a:ext cx="2831662" cy="900468"/>
            <a:chOff x="1992916" y="954061"/>
            <a:chExt cx="2831662" cy="9004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2328ED08-06EC-5334-C291-72764F60314D}"/>
                </a:ext>
              </a:extLst>
            </p:cNvPr>
            <p:cNvSpPr txBox="1"/>
            <p:nvPr/>
          </p:nvSpPr>
          <p:spPr>
            <a:xfrm>
              <a:off x="2205525" y="1454419"/>
              <a:ext cx="17427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이미지로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  <a:p>
              <a:pPr marL="171450" indent="-171450">
                <a:buFontTx/>
                <a:buChar char="-"/>
              </a:pPr>
              <a:r>
                <a:rPr lang="ko-KR" altLang="en-US" sz="1000" dirty="0">
                  <a:solidFill>
                    <a:schemeClr val="bg1"/>
                  </a:solidFill>
                  <a:latin typeface="넥슨Lv1고딕" panose="00000500000000000000" pitchFamily="2" charset="-127"/>
                  <a:ea typeface="넥슨Lv1고딕" panose="00000500000000000000" pitchFamily="2" charset="-127"/>
                </a:rPr>
                <a:t>속성 부여 까지 함께 표현</a:t>
              </a:r>
              <a:endParaRPr lang="en-US" altLang="ko-KR" sz="1000" dirty="0">
                <a:solidFill>
                  <a:schemeClr val="bg1"/>
                </a:solidFill>
                <a:latin typeface="넥슨Lv1고딕" panose="00000500000000000000" pitchFamily="2" charset="-127"/>
                <a:ea typeface="넥슨Lv1고딕" panose="00000500000000000000" pitchFamily="2" charset="-127"/>
              </a:endParaRPr>
            </a:p>
          </p:txBody>
        </p: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BE81BBB7-9C90-2127-D35E-2CBA086C0E5E}"/>
                </a:ext>
              </a:extLst>
            </p:cNvPr>
            <p:cNvGrpSpPr/>
            <p:nvPr/>
          </p:nvGrpSpPr>
          <p:grpSpPr>
            <a:xfrm>
              <a:off x="1992916" y="954061"/>
              <a:ext cx="2831662" cy="367200"/>
              <a:chOff x="2500453" y="1274905"/>
              <a:chExt cx="2831662" cy="367200"/>
            </a:xfrm>
          </p:grpSpPr>
          <p:pic>
            <p:nvPicPr>
              <p:cNvPr id="94" name="Picture 4">
                <a:extLst>
                  <a:ext uri="{FF2B5EF4-FFF2-40B4-BE49-F238E27FC236}">
                    <a16:creationId xmlns:a16="http://schemas.microsoft.com/office/drawing/2014/main" id="{917EDD46-B991-1ABB-4AA0-1465EF5C7689}"/>
                  </a:ext>
                </a:extLst>
              </p:cNvPr>
              <p:cNvPicPr>
                <a:picLocks noChangeArrowheads="1"/>
              </p:cNvPicPr>
              <p:nvPr/>
            </p:nvPicPr>
            <p:blipFill rotWithShape="1">
              <a:blip r:embed="rId2">
                <a:clrChange>
                  <a:clrFrom>
                    <a:srgbClr val="000000"/>
                  </a:clrFrom>
                  <a:clrTo>
                    <a:srgbClr val="000000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323" t="43581" r="59826" b="39566"/>
              <a:stretch/>
            </p:blipFill>
            <p:spPr bwMode="auto">
              <a:xfrm>
                <a:off x="2500453" y="1274905"/>
                <a:ext cx="36000" cy="3672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95" name="그룹 94">
                <a:extLst>
                  <a:ext uri="{FF2B5EF4-FFF2-40B4-BE49-F238E27FC236}">
                    <a16:creationId xmlns:a16="http://schemas.microsoft.com/office/drawing/2014/main" id="{B0FF5EDA-F780-3309-B21B-09AD59136433}"/>
                  </a:ext>
                </a:extLst>
              </p:cNvPr>
              <p:cNvGrpSpPr/>
              <p:nvPr/>
            </p:nvGrpSpPr>
            <p:grpSpPr>
              <a:xfrm>
                <a:off x="2536453" y="1287843"/>
                <a:ext cx="2795662" cy="343894"/>
                <a:chOff x="4774676" y="2919518"/>
                <a:chExt cx="2734338" cy="336351"/>
              </a:xfrm>
            </p:grpSpPr>
            <p:sp>
              <p:nvSpPr>
                <p:cNvPr id="97" name="직사각형 96">
                  <a:extLst>
                    <a:ext uri="{FF2B5EF4-FFF2-40B4-BE49-F238E27FC236}">
                      <a16:creationId xmlns:a16="http://schemas.microsoft.com/office/drawing/2014/main" id="{7968DD9B-30C0-05B9-7379-0A026258DC4D}"/>
                    </a:ext>
                  </a:extLst>
                </p:cNvPr>
                <p:cNvSpPr>
                  <a:spLocks/>
                </p:cNvSpPr>
                <p:nvPr/>
              </p:nvSpPr>
              <p:spPr>
                <a:xfrm>
                  <a:off x="4774676" y="2919518"/>
                  <a:ext cx="2734338" cy="336351"/>
                </a:xfrm>
                <a:prstGeom prst="rect">
                  <a:avLst/>
                </a:prstGeom>
                <a:gradFill flip="none" rotWithShape="1">
                  <a:gsLst>
                    <a:gs pos="59000">
                      <a:srgbClr val="1A1810">
                        <a:alpha val="70000"/>
                      </a:srgbClr>
                    </a:gs>
                    <a:gs pos="3000">
                      <a:srgbClr val="1A1810">
                        <a:alpha val="90000"/>
                      </a:srgbClr>
                    </a:gs>
                    <a:gs pos="100000">
                      <a:srgbClr val="1A1810">
                        <a:alpha val="0"/>
                      </a:srgbClr>
                    </a:gs>
                  </a:gsLst>
                  <a:lin ang="0" scaled="1"/>
                  <a:tileRect/>
                </a:gradFill>
                <a:ln>
                  <a:noFill/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  <p:cxnSp>
              <p:nvCxnSpPr>
                <p:cNvPr id="98" name="직선 연결선 97">
                  <a:extLst>
                    <a:ext uri="{FF2B5EF4-FFF2-40B4-BE49-F238E27FC236}">
                      <a16:creationId xmlns:a16="http://schemas.microsoft.com/office/drawing/2014/main" id="{261AF1A5-5A2C-15E1-73C9-6A3705EDF3A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3255869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직선 연결선 98">
                  <a:extLst>
                    <a:ext uri="{FF2B5EF4-FFF2-40B4-BE49-F238E27FC236}">
                      <a16:creationId xmlns:a16="http://schemas.microsoft.com/office/drawing/2014/main" id="{9B7A3E2B-E767-C9AA-9A9B-CFE80086EA0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4774676" y="2919518"/>
                  <a:ext cx="2734338" cy="0"/>
                </a:xfrm>
                <a:prstGeom prst="line">
                  <a:avLst/>
                </a:prstGeom>
                <a:ln>
                  <a:gradFill flip="none" rotWithShape="1">
                    <a:gsLst>
                      <a:gs pos="0">
                        <a:srgbClr val="33332B"/>
                      </a:gs>
                      <a:gs pos="31000">
                        <a:srgbClr val="33332B">
                          <a:alpha val="70000"/>
                        </a:srgbClr>
                      </a:gs>
                      <a:gs pos="54000">
                        <a:srgbClr val="33332B">
                          <a:alpha val="30000"/>
                        </a:srgbClr>
                      </a:gs>
                      <a:gs pos="100000">
                        <a:srgbClr val="33332B">
                          <a:alpha val="0"/>
                        </a:srgbClr>
                      </a:gs>
                    </a:gsLst>
                    <a:lin ang="10800000" scaled="1"/>
                    <a:tileRect/>
                  </a:gra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5E85BB45-807D-521B-813F-FDC11748CCC4}"/>
                  </a:ext>
                </a:extLst>
              </p:cNvPr>
              <p:cNvSpPr txBox="1"/>
              <p:nvPr/>
            </p:nvSpPr>
            <p:spPr>
              <a:xfrm>
                <a:off x="2554184" y="1328985"/>
                <a:ext cx="107593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>
                    <a:solidFill>
                      <a:schemeClr val="bg1"/>
                    </a:solidFill>
                    <a:effectLst>
                      <a:glow rad="101600">
                        <a:schemeClr val="tx1">
                          <a:alpha val="60000"/>
                        </a:schemeClr>
                      </a:glow>
                    </a:effectLst>
                    <a:latin typeface="넥슨Lv1고딕 Bold" panose="00000800000000000000" pitchFamily="2" charset="-127"/>
                    <a:ea typeface="넥슨Lv1고딕 Bold" panose="00000800000000000000" pitchFamily="2" charset="-127"/>
                  </a:rPr>
                  <a:t>전회 부여 과정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27562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786</Words>
  <Application>Microsoft Office PowerPoint</Application>
  <PresentationFormat>와이드스크린</PresentationFormat>
  <Paragraphs>178</Paragraphs>
  <Slides>18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27" baseType="lpstr">
      <vt:lpstr>나눔고딕</vt:lpstr>
      <vt:lpstr>넥슨Lv1고딕</vt:lpstr>
      <vt:lpstr>넥슨Lv1고딕 Bold</vt:lpstr>
      <vt:lpstr>맑은 고딕</vt:lpstr>
      <vt:lpstr>빛의 계승자 Bold</vt:lpstr>
      <vt:lpstr>빛의 계승자 Regular</vt:lpstr>
      <vt:lpstr>Arial</vt:lpstr>
      <vt:lpstr>Cinzel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61</cp:revision>
  <dcterms:created xsi:type="dcterms:W3CDTF">2024-10-09T05:41:30Z</dcterms:created>
  <dcterms:modified xsi:type="dcterms:W3CDTF">2024-10-15T10:20:38Z</dcterms:modified>
</cp:coreProperties>
</file>