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6" r:id="rId5"/>
    <p:sldId id="262" r:id="rId6"/>
    <p:sldId id="263" r:id="rId7"/>
    <p:sldId id="264" r:id="rId8"/>
    <p:sldId id="257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6D94"/>
    <a:srgbClr val="F0FAFE"/>
    <a:srgbClr val="F2F2F2"/>
    <a:srgbClr val="7F7F7F"/>
    <a:srgbClr val="FCF79A"/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>
        <p:scale>
          <a:sx n="66" d="100"/>
          <a:sy n="66" d="100"/>
        </p:scale>
        <p:origin x="1301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작성자</a:t>
            </a:r>
            <a:r>
              <a:rPr lang="en-US" altLang="ko-KR" sz="1400" b="1" dirty="0"/>
              <a:t>: </a:t>
            </a:r>
            <a:r>
              <a:rPr lang="ko-KR" altLang="en-US" sz="1400" b="1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311561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779942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360045" y="1764419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360045" y="5553166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360045" y="3027619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360045" y="4290392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80C5BA3-BFAB-6563-96D5-E9674333F63E}"/>
              </a:ext>
            </a:extLst>
          </p:cNvPr>
          <p:cNvGrpSpPr/>
          <p:nvPr/>
        </p:nvGrpSpPr>
        <p:grpSpPr>
          <a:xfrm>
            <a:off x="1779942" y="1073807"/>
            <a:ext cx="1838741" cy="246221"/>
            <a:chOff x="1779942" y="1073807"/>
            <a:chExt cx="1838741" cy="2462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4433684-9BF3-44C1-1275-9DF4631442C0}"/>
                </a:ext>
              </a:extLst>
            </p:cNvPr>
            <p:cNvSpPr txBox="1"/>
            <p:nvPr/>
          </p:nvSpPr>
          <p:spPr>
            <a:xfrm>
              <a:off x="1779942" y="1073807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근접 전투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BFECC6F-0744-CCF7-2B4B-F566DCB83A4E}"/>
                </a:ext>
              </a:extLst>
            </p:cNvPr>
            <p:cNvSpPr txBox="1"/>
            <p:nvPr/>
          </p:nvSpPr>
          <p:spPr>
            <a:xfrm>
              <a:off x="2872966" y="1073807"/>
              <a:ext cx="7457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#1:1 </a:t>
              </a:r>
              <a:r>
                <a:rPr lang="ko-KR" altLang="en-US" sz="1000" b="1" dirty="0">
                  <a:latin typeface="+mn-ea"/>
                </a:rPr>
                <a:t>특화</a:t>
              </a:r>
              <a:endParaRPr lang="en-US" altLang="ko-KR" sz="1000" b="1" dirty="0">
                <a:latin typeface="+mn-ea"/>
              </a:endParaRPr>
            </a:p>
          </p:txBody>
        </p:sp>
      </p:grp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C942F794-18BB-F3D1-8717-5AFFC8213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317448"/>
              </p:ext>
            </p:extLst>
          </p:nvPr>
        </p:nvGraphicFramePr>
        <p:xfrm>
          <a:off x="435051" y="1814445"/>
          <a:ext cx="5792129" cy="3056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35397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135397">
                  <a:extLst>
                    <a:ext uri="{9D8B030D-6E8A-4147-A177-3AD203B41FA5}">
                      <a16:colId xmlns:a16="http://schemas.microsoft.com/office/drawing/2014/main" val="2184986852"/>
                    </a:ext>
                  </a:extLst>
                </a:gridCol>
                <a:gridCol w="3521335">
                  <a:extLst>
                    <a:ext uri="{9D8B030D-6E8A-4147-A177-3AD203B41FA5}">
                      <a16:colId xmlns:a16="http://schemas.microsoft.com/office/drawing/2014/main" val="198668316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키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 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6D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dirty="0" err="1">
                          <a:effectLst/>
                        </a:rPr>
                        <a:t>스위칭</a:t>
                      </a:r>
                      <a:r>
                        <a:rPr lang="ko-KR" sz="1000" dirty="0">
                          <a:effectLst/>
                        </a:rPr>
                        <a:t>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부채의 부족한 지속 피해를 보완하는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A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근접 전투 시 다른 스킬들의 피해를 높여주는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숙련도에 따라 효율의 차이가 큰 스킬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S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1:1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특화 전투의 컨셉을 극대화하는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.</a:t>
                      </a:r>
                      <a:endParaRPr lang="ko-KR" altLang="ko-KR" sz="10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D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한 방이 강력한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en-US" altLang="ko-KR" sz="1000" dirty="0">
                          <a:effectLst/>
                        </a:rPr>
                        <a:t>F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무기의 컨셉을 가장 확실하게 보여주는 스킬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0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137160" marR="137160" marT="137160" marB="13716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6D9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88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2183943" y="2514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990E30F-D94B-416F-8775-D7EEC6FFC20B}"/>
              </a:ext>
            </a:extLst>
          </p:cNvPr>
          <p:cNvSpPr>
            <a:spLocks/>
          </p:cNvSpPr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2A8965C-7A09-4C80-B841-C27F87EFD02E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id="{AE9C57D5-1110-4CE4-8882-9328422602C9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7A86603-4753-4FBE-A8C7-8B2A2DE4583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6175AC9-E352-4D51-9964-F341A95EA371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463AFC40-7263-479E-95C3-2BB8B21A1A5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E2170C7-5C6E-4584-AF47-F1CCF25EFF68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34D455AA-57B7-4B7C-806E-13AC02EB2AC3}"/>
              </a:ext>
            </a:extLst>
          </p:cNvPr>
          <p:cNvGrpSpPr>
            <a:grpSpLocks/>
          </p:cNvGrpSpPr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id="{D37558E0-E3A6-4749-8D0C-A9142AAA7220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791B6D8-461C-40B8-8801-A7114EDD072C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D1F631D-38BE-4D28-B764-73856FE1FD1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" y="594777"/>
            <a:ext cx="189955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BCDE5DF0-6259-40AE-A730-230714AFAE19}"/>
              </a:ext>
            </a:extLst>
          </p:cNvPr>
          <p:cNvCxnSpPr>
            <a:cxnSpLocks/>
            <a:endCxn id="17" idx="4"/>
          </p:cNvCxnSpPr>
          <p:nvPr/>
        </p:nvCxnSpPr>
        <p:spPr>
          <a:xfrm flipH="1">
            <a:off x="3299732" y="594777"/>
            <a:ext cx="889226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D968A73D-F628-6218-3B16-AAAC03BED8E8}"/>
              </a:ext>
            </a:extLst>
          </p:cNvPr>
          <p:cNvGrpSpPr>
            <a:grpSpLocks/>
          </p:cNvGrpSpPr>
          <p:nvPr/>
        </p:nvGrpSpPr>
        <p:grpSpPr>
          <a:xfrm>
            <a:off x="11805028" y="78962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76D38AD3-54E2-0829-E7E3-6079D930A1B5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A4496306-3D32-4C0E-EBED-DFE136D5B986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30"/>
              <a:ext cx="571499" cy="554678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  <p:sp>
        <p:nvSpPr>
          <p:cNvPr id="2" name="직사각형 1">
            <a:hlinkClick r:id="rId2" action="ppaction://hlinksldjump"/>
            <a:extLst>
              <a:ext uri="{FF2B5EF4-FFF2-40B4-BE49-F238E27FC236}">
                <a16:creationId xmlns:a16="http://schemas.microsoft.com/office/drawing/2014/main" id="{B270C82A-E7C5-8294-07C1-1511C5A1065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3777642" y="251815"/>
              <a:ext cx="9653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기본 모션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3" name="직사각형 12">
            <a:hlinkClick r:id="rId2" action="ppaction://hlinksldjump"/>
            <a:extLst>
              <a:ext uri="{FF2B5EF4-FFF2-40B4-BE49-F238E27FC236}">
                <a16:creationId xmlns:a16="http://schemas.microsoft.com/office/drawing/2014/main" id="{0D5042EB-0A56-6176-4866-242164CC9F28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/>
            </p:cNvSpPr>
            <p:nvPr/>
          </p:nvSpPr>
          <p:spPr>
            <a:xfrm>
              <a:off x="5590538" y="251815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>
                  <a:effectLst/>
                </a:rPr>
                <a:t>스킬</a:t>
              </a:r>
              <a:endParaRPr lang="en-US" altLang="ko-KR" sz="14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3" name="직사각형 2">
            <a:hlinkClick r:id="rId2" action="ppaction://hlinksldjump"/>
            <a:extLst>
              <a:ext uri="{FF2B5EF4-FFF2-40B4-BE49-F238E27FC236}">
                <a16:creationId xmlns:a16="http://schemas.microsoft.com/office/drawing/2014/main" id="{C963332B-3A8F-D8D3-BF80-334F0B579A70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586" y="-56380"/>
            <a:ext cx="5210175" cy="4343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0" y="-954712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F50607C-465B-40A3-A726-26166CBCC382}"/>
              </a:ext>
            </a:extLst>
          </p:cNvPr>
          <p:cNvGrpSpPr/>
          <p:nvPr/>
        </p:nvGrpSpPr>
        <p:grpSpPr>
          <a:xfrm>
            <a:off x="0" y="187949"/>
            <a:ext cx="7316426" cy="4277733"/>
            <a:chOff x="0" y="187949"/>
            <a:chExt cx="7316426" cy="427773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991723C-9AF8-73CD-0334-ED2548E83F28}"/>
                </a:ext>
              </a:extLst>
            </p:cNvPr>
            <p:cNvSpPr txBox="1"/>
            <p:nvPr/>
          </p:nvSpPr>
          <p:spPr>
            <a:xfrm>
              <a:off x="0" y="866903"/>
              <a:ext cx="627287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근거리 마법사 </a:t>
              </a:r>
              <a:r>
                <a:rPr lang="en-US" altLang="ko-KR" dirty="0"/>
                <a:t>: 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마법사는 원거리에서만 싸운다</a:t>
              </a:r>
              <a:r>
                <a:rPr lang="en-US" altLang="ko-KR" dirty="0"/>
                <a:t>? No!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몸에 보호막을 두르고 근접해서 싸우는 스타일의 마법사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endParaRPr lang="en-US" altLang="ko-K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F0E280-38BD-A78D-5B1B-7DE8D2803B1D}"/>
                </a:ext>
              </a:extLst>
            </p:cNvPr>
            <p:cNvSpPr txBox="1"/>
            <p:nvPr/>
          </p:nvSpPr>
          <p:spPr>
            <a:xfrm>
              <a:off x="0" y="2115320"/>
              <a:ext cx="686758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숙련된 유저를 위한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 err="1"/>
                <a:t>하이리스크</a:t>
              </a:r>
              <a:r>
                <a:rPr lang="ko-KR" altLang="en-US" dirty="0"/>
                <a:t> 하이리턴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무기에 체력 보정이 없어 체력이 낮다</a:t>
              </a:r>
              <a:r>
                <a:rPr lang="en-US" altLang="ko-KR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적에게 달라붙고 적의 공격을 피해야 온전한 효과를 발휘한다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B574DF8-A2A3-F7DE-E1CC-BCBD5189DC6A}"/>
                </a:ext>
              </a:extLst>
            </p:cNvPr>
            <p:cNvSpPr txBox="1"/>
            <p:nvPr/>
          </p:nvSpPr>
          <p:spPr>
            <a:xfrm>
              <a:off x="0" y="3542352"/>
              <a:ext cx="73164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전통적인 부채</a:t>
              </a:r>
              <a:r>
                <a:rPr lang="en-US" altLang="ko-KR" dirty="0"/>
                <a:t>, </a:t>
              </a:r>
              <a:r>
                <a:rPr lang="ko-KR" altLang="en-US" dirty="0"/>
                <a:t>선비를 나타내는 무기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여유롭고 절제된 동작</a:t>
              </a:r>
              <a:endParaRPr lang="en-US" altLang="ko-KR" dirty="0"/>
            </a:p>
            <a:p>
              <a:pPr marL="285750" indent="-285750">
                <a:buFontTx/>
                <a:buChar char="-"/>
              </a:pPr>
              <a:r>
                <a:rPr lang="ko-KR" altLang="en-US" dirty="0"/>
                <a:t>선비가 부채를 들고 추는 전통 춤 </a:t>
              </a:r>
              <a:r>
                <a:rPr lang="en-US" altLang="ko-KR" dirty="0"/>
                <a:t>‘</a:t>
              </a:r>
              <a:r>
                <a:rPr lang="ko-KR" altLang="en-US" dirty="0" err="1"/>
                <a:t>한량무</a:t>
              </a:r>
              <a:r>
                <a:rPr lang="en-US" altLang="ko-KR" dirty="0"/>
                <a:t>’</a:t>
              </a:r>
              <a:r>
                <a:rPr lang="ko-KR" altLang="en-US" dirty="0"/>
                <a:t>에서 모티브를 받은 무기</a:t>
              </a:r>
              <a:endParaRPr lang="en-US" altLang="ko-KR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0E9EA92-47DC-FD80-65A8-723046170DFC}"/>
                </a:ext>
              </a:extLst>
            </p:cNvPr>
            <p:cNvSpPr txBox="1"/>
            <p:nvPr/>
          </p:nvSpPr>
          <p:spPr>
            <a:xfrm>
              <a:off x="0" y="1879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기획 의도</a:t>
              </a:r>
              <a:endParaRPr lang="en-US" altLang="ko-KR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2709623" y="5225739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2941440" y="5487861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2709623" y="6292231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2941440" y="6553841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3ED466-4640-5654-A90B-E96928D37263}"/>
              </a:ext>
            </a:extLst>
          </p:cNvPr>
          <p:cNvSpPr txBox="1"/>
          <p:nvPr/>
        </p:nvSpPr>
        <p:spPr>
          <a:xfrm>
            <a:off x="2709623" y="7358723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근</a:t>
            </a:r>
            <a:r>
              <a:rPr lang="en-US" altLang="ko-KR" sz="1100" b="1" dirty="0">
                <a:latin typeface="+mn-ea"/>
              </a:rPr>
              <a:t>,</a:t>
            </a:r>
            <a:r>
              <a:rPr lang="ko-KR" altLang="en-US" sz="1100" b="1" dirty="0">
                <a:latin typeface="+mn-ea"/>
              </a:rPr>
              <a:t>중거리 전투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70028B-7063-45C3-A8F7-E00F1127F054}"/>
              </a:ext>
            </a:extLst>
          </p:cNvPr>
          <p:cNvSpPr txBox="1"/>
          <p:nvPr/>
        </p:nvSpPr>
        <p:spPr>
          <a:xfrm>
            <a:off x="2941440" y="7620333"/>
            <a:ext cx="362150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전투를 합니다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99EA797-D46C-6CB8-B640-8C324BC3F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198125"/>
              </p:ext>
            </p:extLst>
          </p:nvPr>
        </p:nvGraphicFramePr>
        <p:xfrm>
          <a:off x="-1514399" y="2304939"/>
          <a:ext cx="14459798" cy="49947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86341">
                  <a:extLst>
                    <a:ext uri="{9D8B030D-6E8A-4147-A177-3AD203B41FA5}">
                      <a16:colId xmlns:a16="http://schemas.microsoft.com/office/drawing/2014/main" val="2160954055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845443490"/>
                    </a:ext>
                  </a:extLst>
                </a:gridCol>
                <a:gridCol w="8299738">
                  <a:extLst>
                    <a:ext uri="{9D8B030D-6E8A-4147-A177-3AD203B41FA5}">
                      <a16:colId xmlns:a16="http://schemas.microsoft.com/office/drawing/2014/main" val="1596263472"/>
                    </a:ext>
                  </a:extLst>
                </a:gridCol>
                <a:gridCol w="4106919">
                  <a:extLst>
                    <a:ext uri="{9D8B030D-6E8A-4147-A177-3AD203B41FA5}">
                      <a16:colId xmlns:a16="http://schemas.microsoft.com/office/drawing/2014/main" val="2266170427"/>
                    </a:ext>
                  </a:extLst>
                </a:gridCol>
              </a:tblGrid>
              <a:tr h="380027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이름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 b="1" dirty="0">
                          <a:solidFill>
                            <a:schemeClr val="bg1"/>
                          </a:solidFill>
                          <a:effectLst/>
                        </a:rPr>
                        <a:t>설명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의도</a:t>
                      </a:r>
                      <a:endParaRPr lang="ko-KR" sz="1100" b="1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628624"/>
                  </a:ext>
                </a:extLst>
              </a:tr>
              <a:tr h="1200369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일반 공격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3</a:t>
                      </a:r>
                      <a:r>
                        <a:rPr lang="ko-KR" sz="1000" dirty="0">
                          <a:effectLst/>
                        </a:rPr>
                        <a:t>번의 연계형 공격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앞으로 내밀면서 바깥쪽에서 안쪽으로 손을 휘두른다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손을 휘두르면서 부채를 접어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오른발을 뒤로 빼면서 부채를 </a:t>
                      </a:r>
                      <a:r>
                        <a:rPr lang="ko-KR" sz="1000" dirty="0" err="1">
                          <a:effectLst/>
                        </a:rPr>
                        <a:t>몸쪽으로</a:t>
                      </a:r>
                      <a:r>
                        <a:rPr lang="ko-KR" sz="1000" dirty="0">
                          <a:effectLst/>
                        </a:rPr>
                        <a:t> 끌어당기고 번개를 부채에 </a:t>
                      </a:r>
                      <a:r>
                        <a:rPr lang="ko-KR" sz="1000" dirty="0" err="1">
                          <a:effectLst/>
                        </a:rPr>
                        <a:t>끌어모으며</a:t>
                      </a:r>
                      <a:r>
                        <a:rPr lang="ko-KR" sz="1000" dirty="0">
                          <a:effectLst/>
                        </a:rPr>
                        <a:t>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</a:endParaRP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en-US" sz="1000" dirty="0">
                          <a:effectLst/>
                        </a:rPr>
                        <a:t>- </a:t>
                      </a:r>
                      <a:r>
                        <a:rPr lang="ko-KR" sz="1000" dirty="0">
                          <a:effectLst/>
                        </a:rPr>
                        <a:t>부채를 정면으로 펼치며 번개를 방출해 </a:t>
                      </a:r>
                      <a:r>
                        <a:rPr lang="en-US" sz="1000" dirty="0">
                          <a:effectLst/>
                        </a:rPr>
                        <a:t>1</a:t>
                      </a:r>
                      <a:r>
                        <a:rPr lang="ko-KR" sz="1000" dirty="0">
                          <a:effectLst/>
                        </a:rPr>
                        <a:t>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774201791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스위칭 스킬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천뢰개벽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접혀 있는 부채를 꺼내며 하늘을 향해 펼친다</a:t>
                      </a:r>
                      <a:r>
                        <a:rPr lang="en-US" sz="1000" dirty="0">
                          <a:effectLst/>
                        </a:rPr>
                        <a:t>. 10</a:t>
                      </a:r>
                      <a:r>
                        <a:rPr lang="ko-KR" sz="1000" dirty="0">
                          <a:effectLst/>
                        </a:rPr>
                        <a:t>초 동안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초마다 </a:t>
                      </a:r>
                      <a:r>
                        <a:rPr lang="ko-KR" sz="1000" dirty="0" err="1">
                          <a:effectLst/>
                        </a:rPr>
                        <a:t>랜덤한</a:t>
                      </a:r>
                      <a:r>
                        <a:rPr lang="ko-KR" sz="1000" dirty="0">
                          <a:effectLst/>
                        </a:rPr>
                        <a:t> 적에게 하늘에서 번개를 떨어트려 피해를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1355598705"/>
                  </a:ext>
                </a:extLst>
              </a:tr>
              <a:tr h="56170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1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천뢰유침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위로 뻗는다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캐릭터에게 내려친다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번개가 내려칠 때 주변에 피해를 입힌다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캐릭터의 몸 주변에 일정량의 데미지를 흡수하는 번개 보호막을 형성한다</a:t>
                      </a:r>
                      <a:r>
                        <a:rPr lang="en-US" sz="1000" dirty="0">
                          <a:effectLst/>
                        </a:rPr>
                        <a:t>. (5</a:t>
                      </a:r>
                      <a:r>
                        <a:rPr lang="ko-KR" sz="1000" dirty="0">
                          <a:effectLst/>
                        </a:rPr>
                        <a:t>초 지속</a:t>
                      </a:r>
                      <a:r>
                        <a:rPr lang="en-US" sz="1000" dirty="0">
                          <a:effectLst/>
                        </a:rPr>
                        <a:t>) </a:t>
                      </a:r>
                      <a:r>
                        <a:rPr lang="ko-KR" sz="1000" dirty="0">
                          <a:effectLst/>
                        </a:rPr>
                        <a:t>보호막이 적의 공격에 의해 제거되지 않고 지속시간이 지나 사라질 때 주변으로 번개를 방출하며</a:t>
                      </a:r>
                      <a:r>
                        <a:rPr lang="en-US" sz="1000" dirty="0">
                          <a:effectLst/>
                        </a:rPr>
                        <a:t> 1</a:t>
                      </a:r>
                      <a:r>
                        <a:rPr lang="ko-KR" sz="1000" dirty="0">
                          <a:effectLst/>
                        </a:rPr>
                        <a:t>회 공격한다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</a:p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보호막 형성과 동시에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 형성한다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천뢰침은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일반 공격의 세 번째 공격에 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개씩 발사한다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스킬을 재사용하면 남아있는 </a:t>
                      </a:r>
                      <a:r>
                        <a:rPr lang="ko-KR" altLang="en-US" sz="10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한 번에 마우스 포인터 위치로 발사하여 바닥에 꽂는다</a:t>
                      </a:r>
                      <a:r>
                        <a:rPr lang="en-US" altLang="ko-KR" sz="10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131342945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2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천뢰연격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왼손을 앞으로 뻗고 부채를 왼손에 가져가며 손바닥을 치듯이 접는다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왼손의 손바닥 위에 번개 구체가 두개 형성된다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펼치며 손을 내리고 아래에서 위로</a:t>
                      </a:r>
                      <a:r>
                        <a:rPr lang="en-US" sz="1000" dirty="0">
                          <a:effectLst/>
                        </a:rPr>
                        <a:t>, </a:t>
                      </a:r>
                      <a:r>
                        <a:rPr lang="ko-KR" sz="1000" dirty="0">
                          <a:effectLst/>
                        </a:rPr>
                        <a:t>안에서 밖으로 부채를 총 두 번 휘둘러 번개를 방출한다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565765023"/>
                  </a:ext>
                </a:extLst>
              </a:tr>
              <a:tr h="600185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3 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천뢰일폭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접은 후 몸을 한 바퀴 회전하며 하늘을 향해 펼친다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전방의 하늘에 원형의 부채 모양으로 번개가 형성되고 회전하며 하늘의 번개를 담는다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부채를 수직으로 내리는 동작을 따라 거대한 번개가 한 번 내리친다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3168661115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r>
                        <a:rPr lang="ko-KR" sz="1000">
                          <a:effectLst/>
                        </a:rPr>
                        <a:t>스킬</a:t>
                      </a:r>
                      <a:r>
                        <a:rPr lang="en-US" sz="1000">
                          <a:effectLst/>
                        </a:rPr>
                        <a:t> 4</a:t>
                      </a:r>
                      <a:endParaRPr lang="ko-KR" sz="1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+mn-ea"/>
                          <a:cs typeface="맑은 고딕" panose="020B0503020000020004" pitchFamily="50" charset="-127"/>
                        </a:rPr>
                        <a:t>천뢰신보</a:t>
                      </a:r>
                      <a:endParaRPr lang="ko-KR" altLang="ko-KR" sz="1100" dirty="0">
                        <a:effectLst/>
                        <a:latin typeface="맑은 고딕" panose="020B0503020000020004" pitchFamily="50" charset="-127"/>
                        <a:ea typeface="+mn-ea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sz="1000" dirty="0">
                          <a:effectLst/>
                        </a:rPr>
                        <a:t>부채를 접으며 오른손을 허리 뒤의 왼손위에 포갠다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번개를 온 몸에 </a:t>
                      </a:r>
                      <a:r>
                        <a:rPr lang="ko-KR" sz="1000" dirty="0" err="1">
                          <a:effectLst/>
                        </a:rPr>
                        <a:t>끌어모은다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이후 천천히 세 걸음 전진한다</a:t>
                      </a:r>
                      <a:r>
                        <a:rPr lang="en-US" sz="1000" dirty="0">
                          <a:effectLst/>
                        </a:rPr>
                        <a:t>. </a:t>
                      </a:r>
                      <a:r>
                        <a:rPr lang="ko-KR" sz="1000" dirty="0">
                          <a:effectLst/>
                        </a:rPr>
                        <a:t>걸음마다 몸에 담긴 번개가 </a:t>
                      </a:r>
                      <a:r>
                        <a:rPr lang="ko-KR" sz="1000" dirty="0" err="1">
                          <a:effectLst/>
                        </a:rPr>
                        <a:t>퍼져나가</a:t>
                      </a:r>
                      <a:r>
                        <a:rPr lang="ko-KR" sz="1000" dirty="0">
                          <a:effectLst/>
                        </a:rPr>
                        <a:t> 주변의 적에게 피해를 준다</a:t>
                      </a:r>
                      <a:r>
                        <a:rPr lang="en-US" sz="1000" dirty="0">
                          <a:effectLst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848545980"/>
                  </a:ext>
                </a:extLst>
              </a:tr>
              <a:tr h="450138"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</a:pPr>
                      <a:r>
                        <a:rPr lang="ko-KR" altLang="en-US" sz="11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천뢰침을</a:t>
                      </a:r>
                      <a:r>
                        <a:rPr lang="ko-KR" altLang="en-US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 발사하는 스킬이 있어야 함</a:t>
                      </a:r>
                      <a:r>
                        <a:rPr lang="en-US" altLang="ko-KR" sz="11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anose="020B0503020000020004" pitchFamily="50" charset="-127"/>
                        </a:rPr>
                        <a:t>.</a:t>
                      </a: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800"/>
                        </a:spcAft>
                      </a:pPr>
                      <a:endParaRPr lang="ko-KR" sz="1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7521" marR="67521" marT="0" marB="0" anchor="ctr"/>
                </a:tc>
                <a:extLst>
                  <a:ext uri="{0D108BD9-81ED-4DB2-BD59-A6C34878D82A}">
                    <a16:rowId xmlns:a16="http://schemas.microsoft.com/office/drawing/2014/main" val="4084260564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A72F0025-9A08-CDCB-1731-419954514003}"/>
              </a:ext>
            </a:extLst>
          </p:cNvPr>
          <p:cNvGrpSpPr/>
          <p:nvPr/>
        </p:nvGrpSpPr>
        <p:grpSpPr>
          <a:xfrm>
            <a:off x="7503248" y="343219"/>
            <a:ext cx="3000375" cy="1511300"/>
            <a:chOff x="0" y="0"/>
            <a:chExt cx="3000375" cy="1511935"/>
          </a:xfrm>
        </p:grpSpPr>
        <p:pic>
          <p:nvPicPr>
            <p:cNvPr id="6" name="그림 5" descr="손부채, 장식 부채, 야외, 팬이(가) 표시된 사진&#10;&#10;자동 생성된 설명">
              <a:extLst>
                <a:ext uri="{FF2B5EF4-FFF2-40B4-BE49-F238E27FC236}">
                  <a16:creationId xmlns:a16="http://schemas.microsoft.com/office/drawing/2014/main" id="{FABC51C5-34B1-E0F4-C33C-3847E959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675" y="0"/>
              <a:ext cx="2095500" cy="12947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 Box 1">
              <a:extLst>
                <a:ext uri="{FF2B5EF4-FFF2-40B4-BE49-F238E27FC236}">
                  <a16:creationId xmlns:a16="http://schemas.microsoft.com/office/drawing/2014/main" id="{AF9D1F49-7BE7-E346-DA5D-B0EF379F227A}"/>
                </a:ext>
              </a:extLst>
            </p:cNvPr>
            <p:cNvSpPr txBox="1"/>
            <p:nvPr/>
          </p:nvSpPr>
          <p:spPr>
            <a:xfrm>
              <a:off x="0" y="1190625"/>
              <a:ext cx="3000375" cy="321310"/>
            </a:xfrm>
            <a:prstGeom prst="rect">
              <a:avLst/>
            </a:prstGeom>
            <a:solidFill>
              <a:prstClr val="white"/>
            </a:solidFill>
            <a:ln>
              <a:noFill/>
            </a:ln>
          </p:spPr>
          <p:txBody>
            <a:bodyPr rot="0" spcFirstLastPara="0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atinLnBrk="1">
                <a:spcAft>
                  <a:spcPts val="800"/>
                </a:spcAft>
              </a:pPr>
              <a:r>
                <a:rPr lang="ko-KR" sz="1000" b="0"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  <a:cs typeface="맑은 고딕" panose="020B0503020000020004" pitchFamily="50" charset="-127"/>
                </a:rPr>
                <a:t>흰색과 검은색이 조화를 이루는 접부채 모양의 무기</a:t>
              </a:r>
              <a:endParaRPr lang="ko-KR" sz="1000" b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</a:endParaRPr>
            </a:p>
          </p:txBody>
        </p:sp>
      </p:grpSp>
      <p:pic>
        <p:nvPicPr>
          <p:cNvPr id="2052" name="그림 1">
            <a:extLst>
              <a:ext uri="{FF2B5EF4-FFF2-40B4-BE49-F238E27FC236}">
                <a16:creationId xmlns:a16="http://schemas.microsoft.com/office/drawing/2014/main" id="{E6908F0B-D612-F8EE-8A9F-6F38B9981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3623" y="14789"/>
            <a:ext cx="1443038" cy="214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D2DF4994-CBF1-E0ED-569B-66EAA0CF24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41989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[</a:t>
            </a:r>
            <a:r>
              <a:rPr kumimoji="0" lang="ko-KR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부채</a:t>
            </a:r>
            <a:r>
              <a:rPr kumimoji="0" lang="en-US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]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공격 속도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보통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번개를 다루는 마법 무기이다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528C918-52E8-95B1-1D55-D15EE7606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59" y="102901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</a:b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전투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IDLE: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왼손은 주먹을 쥔 상태로 등뒤에 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오른손으로 부채를 펼쳐 가볍게 흔든다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.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7AC8CD8-7E17-4FC6-ADD2-C9CF2CADE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399" y="167719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맑은 고딕" panose="020B0503020000020004" pitchFamily="50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맑은 고딕" panose="020B0503020000020004" pitchFamily="50" charset="-127"/>
              </a:rPr>
              <a:t> </a:t>
            </a:r>
            <a:endParaRPr kumimoji="0" lang="en-US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679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703</Words>
  <Application>Microsoft Office PowerPoint</Application>
  <PresentationFormat>와이드스크린</PresentationFormat>
  <Paragraphs>133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32</cp:revision>
  <dcterms:created xsi:type="dcterms:W3CDTF">2024-09-03T06:29:58Z</dcterms:created>
  <dcterms:modified xsi:type="dcterms:W3CDTF">2024-09-26T08:59:02Z</dcterms:modified>
</cp:coreProperties>
</file>