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A6D94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>
        <p:scale>
          <a:sx n="75" d="100"/>
          <a:sy n="75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11B545-C1C6-1426-9255-E64F29F20F58}"/>
              </a:ext>
            </a:extLst>
          </p:cNvPr>
          <p:cNvGrpSpPr/>
          <p:nvPr/>
        </p:nvGrpSpPr>
        <p:grpSpPr>
          <a:xfrm>
            <a:off x="302108" y="1575140"/>
            <a:ext cx="7101005" cy="815371"/>
            <a:chOff x="302108" y="1201601"/>
            <a:chExt cx="7101005" cy="8153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302108" y="1201601"/>
              <a:ext cx="18133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(1)</a:t>
              </a:r>
              <a:r>
                <a:rPr lang="ko-KR" altLang="en-US" sz="1000" b="1" dirty="0">
                  <a:latin typeface="+mn-ea"/>
                </a:rPr>
                <a:t> 숙련된 유저를 위한 무기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33925" y="1492726"/>
              <a:ext cx="6869188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부채는 번개를 다루는 마법 무기이지만 적에게 접근하고 적의 공격을 피해야 온전한 성능을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  <a:endParaRPr lang="en-US" altLang="ko-KR" sz="3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하이 리스크 하이 리턴 형 무기로 게임의 전투 방식에 숙련된 유저에게 추천하는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A707D77-F06C-54F7-571D-3097629A9F24}"/>
              </a:ext>
            </a:extLst>
          </p:cNvPr>
          <p:cNvSpPr txBox="1"/>
          <p:nvPr/>
        </p:nvSpPr>
        <p:spPr>
          <a:xfrm>
            <a:off x="132100" y="105406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DCEB1F-3189-FF51-4A8B-36E9505F3DCB}"/>
              </a:ext>
            </a:extLst>
          </p:cNvPr>
          <p:cNvGrpSpPr/>
          <p:nvPr/>
        </p:nvGrpSpPr>
        <p:grpSpPr>
          <a:xfrm>
            <a:off x="302108" y="3145394"/>
            <a:ext cx="6286680" cy="829768"/>
            <a:chOff x="302108" y="2121313"/>
            <a:chExt cx="6286680" cy="8297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E7D55-106D-25AC-5DED-6F97D6078AD5}"/>
                </a:ext>
              </a:extLst>
            </p:cNvPr>
            <p:cNvSpPr txBox="1"/>
            <p:nvPr/>
          </p:nvSpPr>
          <p:spPr>
            <a:xfrm>
              <a:off x="302108" y="2121313"/>
              <a:ext cx="22573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(2)</a:t>
              </a:r>
              <a:r>
                <a:rPr lang="ko-KR" altLang="en-US" sz="1100" b="1" dirty="0">
                  <a:latin typeface="+mn-ea"/>
                </a:rPr>
                <a:t> 한국의 전통을 보여주는 무기</a:t>
              </a:r>
              <a:endParaRPr lang="en-US" altLang="ko-KR" sz="1100" b="1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D588CC-A40E-406A-2F83-2D2B45DA01F9}"/>
                </a:ext>
              </a:extLst>
            </p:cNvPr>
            <p:cNvSpPr txBox="1"/>
            <p:nvPr/>
          </p:nvSpPr>
          <p:spPr>
            <a:xfrm>
              <a:off x="533925" y="2426835"/>
              <a:ext cx="60548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여유롭고 절제된 동작에 역동성이 일부 가미된 모션들은 선비가 춤을 추는 듯한 느낌을 선사합니다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7988262" y="1669516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A51771-1897-BC95-5867-9A0AE544D124}"/>
              </a:ext>
            </a:extLst>
          </p:cNvPr>
          <p:cNvGrpSpPr/>
          <p:nvPr/>
        </p:nvGrpSpPr>
        <p:grpSpPr>
          <a:xfrm>
            <a:off x="302108" y="4730045"/>
            <a:ext cx="6509498" cy="830281"/>
            <a:chOff x="302108" y="3040547"/>
            <a:chExt cx="6509498" cy="8302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AF054B-A5CE-D9BA-5F12-6A3837F895A4}"/>
                </a:ext>
              </a:extLst>
            </p:cNvPr>
            <p:cNvSpPr txBox="1"/>
            <p:nvPr/>
          </p:nvSpPr>
          <p:spPr>
            <a:xfrm>
              <a:off x="302108" y="3040547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+mn-ea"/>
                </a:rPr>
                <a:t>(3)</a:t>
              </a:r>
              <a:r>
                <a:rPr lang="ko-KR" altLang="en-US" sz="1100" b="1" dirty="0">
                  <a:latin typeface="+mn-ea"/>
                </a:rPr>
                <a:t> 적을 피뢰침 삼아 번개를 방출하는 무기</a:t>
              </a:r>
              <a:endParaRPr lang="en-US" altLang="ko-KR" sz="1100" b="1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131C1F-B915-C83E-7C33-3CA6A83D937B}"/>
                </a:ext>
              </a:extLst>
            </p:cNvPr>
            <p:cNvSpPr txBox="1"/>
            <p:nvPr/>
          </p:nvSpPr>
          <p:spPr>
            <a:xfrm>
              <a:off x="533925" y="3346582"/>
              <a:ext cx="627768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적 대상을 향해 번개가 방출되며 방출된 번개는 적 대상에게 적중 시 주변에 피해를 입히는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랜덤한</a:t>
              </a:r>
              <a:r>
                <a:rPr lang="ko-KR" altLang="en-US" sz="1000" dirty="0">
                  <a:latin typeface="+mn-ea"/>
                </a:rPr>
                <a:t> 대상에게 번개가 방출되므로 적이 많은 경우 </a:t>
              </a:r>
              <a:r>
                <a:rPr lang="ko-KR" altLang="en-US" sz="1000" dirty="0" err="1">
                  <a:latin typeface="+mn-ea"/>
                </a:rPr>
                <a:t>피해량이</a:t>
              </a:r>
              <a:r>
                <a:rPr lang="ko-KR" altLang="en-US" sz="1000" dirty="0">
                  <a:latin typeface="+mn-ea"/>
                </a:rPr>
                <a:t> 분산될 확률이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302108" y="1964722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533925" y="2226844"/>
            <a:ext cx="4826962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>
                <a:latin typeface="+mn-ea"/>
              </a:rPr>
              <a:t>적이 하나일 때 해당 대상에게만 번개가 방출되어 높은 피해를 줄 수 있습니다</a:t>
            </a:r>
            <a:r>
              <a:rPr lang="en-US" altLang="ko-KR" sz="1000" b="1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B440A-F4D1-F573-DF16-3682FF7810B7}"/>
              </a:ext>
            </a:extLst>
          </p:cNvPr>
          <p:cNvSpPr txBox="1"/>
          <p:nvPr/>
        </p:nvSpPr>
        <p:spPr>
          <a:xfrm>
            <a:off x="302108" y="4216771"/>
            <a:ext cx="2638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광역 공격 위주의 무기와 함께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89C47-690F-D451-ED4F-36F4DC344ED2}"/>
              </a:ext>
            </a:extLst>
          </p:cNvPr>
          <p:cNvSpPr txBox="1"/>
          <p:nvPr/>
        </p:nvSpPr>
        <p:spPr>
          <a:xfrm>
            <a:off x="533925" y="4414449"/>
            <a:ext cx="749435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>
                <a:latin typeface="+mn-ea"/>
              </a:rPr>
              <a:t>다수의 적과 전투 시 광역 공격 위주의 무기로 약한 몬스터를 우선 처치한 후 부채로 </a:t>
            </a:r>
            <a:r>
              <a:rPr lang="ko-KR" altLang="en-US" sz="1000" b="1" dirty="0" err="1">
                <a:latin typeface="+mn-ea"/>
              </a:rPr>
              <a:t>스위칭하면</a:t>
            </a:r>
            <a:r>
              <a:rPr lang="ko-KR" altLang="en-US" sz="1000" b="1" dirty="0">
                <a:latin typeface="+mn-ea"/>
              </a:rPr>
              <a:t> 높은 효율을 낼 수 있습니다</a:t>
            </a:r>
            <a:r>
              <a:rPr lang="en-US" altLang="ko-KR" sz="1000" b="1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C45BF-FB06-E1B2-808E-5F4798F76336}"/>
              </a:ext>
            </a:extLst>
          </p:cNvPr>
          <p:cNvSpPr txBox="1"/>
          <p:nvPr/>
        </p:nvSpPr>
        <p:spPr>
          <a:xfrm>
            <a:off x="302108" y="790746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309738" y="99373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  <a:r>
              <a:rPr lang="ko-KR" altLang="en-US" dirty="0"/>
              <a:t>흰색 바탕에 검은 그림이 그려진 동양풍 </a:t>
            </a:r>
            <a:r>
              <a:rPr lang="ko-KR" altLang="en-US" dirty="0" err="1"/>
              <a:t>접부채</a:t>
            </a:r>
            <a:endParaRPr lang="en-US" altLang="ko-KR" dirty="0"/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26" y="2067232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8324"/>
              </p:ext>
            </p:extLst>
          </p:nvPr>
        </p:nvGraphicFramePr>
        <p:xfrm>
          <a:off x="155404" y="2161089"/>
          <a:ext cx="11940140" cy="401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3639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763929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  <a:gridCol w="10162572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이름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등급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>
                          <a:effectLst/>
                        </a:rPr>
                        <a:t>. 10</a:t>
                      </a:r>
                      <a:r>
                        <a:rPr lang="ko-KR" sz="1000">
                          <a:effectLst/>
                        </a:rPr>
                        <a:t>초 동안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r>
                        <a:rPr lang="ko-KR" sz="1000">
                          <a:effectLst/>
                        </a:rPr>
                        <a:t>초마다 랜덤한 적에게 하늘에서 번개를 떨어트려 피해를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r>
                        <a:rPr lang="ko-KR" sz="1000">
                          <a:effectLst/>
                        </a:rPr>
                        <a:t>회 준다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부채를 접으며 오른손을 위로 뻗는다</a:t>
                      </a:r>
                      <a:r>
                        <a:rPr lang="en-US" sz="1000">
                          <a:effectLst/>
                        </a:rPr>
                        <a:t>. </a:t>
                      </a:r>
                      <a:r>
                        <a:rPr lang="ko-KR" sz="1000">
                          <a:effectLst/>
                        </a:rPr>
                        <a:t>번개가 캐릭터에게 내려친다</a:t>
                      </a:r>
                      <a:r>
                        <a:rPr lang="en-US" sz="1000">
                          <a:effectLst/>
                        </a:rPr>
                        <a:t>. </a:t>
                      </a:r>
                      <a:r>
                        <a:rPr lang="ko-KR" sz="1000">
                          <a:effectLst/>
                        </a:rPr>
                        <a:t>번개가 내려칠 때 주변에 피해를 입힌다</a:t>
                      </a:r>
                      <a:r>
                        <a:rPr lang="en-US" sz="1000">
                          <a:effectLst/>
                        </a:rPr>
                        <a:t>. </a:t>
                      </a:r>
                      <a:r>
                        <a:rPr lang="ko-KR" sz="100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>
                          <a:effectLst/>
                        </a:rPr>
                        <a:t>. (5</a:t>
                      </a:r>
                      <a:r>
                        <a:rPr lang="ko-KR" sz="1000">
                          <a:effectLst/>
                        </a:rPr>
                        <a:t>초 지속</a:t>
                      </a:r>
                      <a:r>
                        <a:rPr lang="en-US" sz="1000">
                          <a:effectLst/>
                        </a:rPr>
                        <a:t>) </a:t>
                      </a:r>
                      <a:r>
                        <a:rPr lang="ko-KR" sz="100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r>
                        <a:rPr lang="ko-KR" sz="1000">
                          <a:effectLst/>
                        </a:rPr>
                        <a:t>회 공격한다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>
                          <a:effectLst/>
                        </a:rPr>
                        <a:t>. </a:t>
                      </a:r>
                      <a:r>
                        <a:rPr lang="ko-KR" sz="100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>
                          <a:effectLst/>
                        </a:rPr>
                        <a:t>. </a:t>
                      </a:r>
                      <a:r>
                        <a:rPr lang="ko-KR" sz="100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>
                          <a:effectLst/>
                        </a:rPr>
                        <a:t>, </a:t>
                      </a:r>
                      <a:r>
                        <a:rPr lang="ko-KR" sz="100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>
                          <a:effectLst/>
                        </a:rPr>
                        <a:t>. </a:t>
                      </a:r>
                      <a:r>
                        <a:rPr lang="ko-KR" sz="100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>
                          <a:effectLst/>
                        </a:rPr>
                        <a:t>. </a:t>
                      </a:r>
                      <a:r>
                        <a:rPr lang="ko-KR" sz="100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>
                          <a:effectLst/>
                        </a:rPr>
                        <a:t>.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4121" y="1512907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599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17</cp:revision>
  <dcterms:created xsi:type="dcterms:W3CDTF">2024-09-03T06:29:58Z</dcterms:created>
  <dcterms:modified xsi:type="dcterms:W3CDTF">2024-09-05T09:19:15Z</dcterms:modified>
</cp:coreProperties>
</file>