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5" r:id="rId10"/>
    <p:sldId id="266" r:id="rId11"/>
    <p:sldId id="269" r:id="rId12"/>
    <p:sldId id="268" r:id="rId13"/>
    <p:sldId id="263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F591-7AB0-4A64-8C52-FEE53E962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54A0A-8A23-4F24-A34E-4435F36A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581EC-546E-468A-9DF6-B38E1F7A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F5F-0521-4B7D-8B1A-0E080FF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4243-CFE6-439E-AD72-338F71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03E5-F858-47F7-BF5C-8E7E0198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B0899-486D-4848-BF15-86E46E15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0EFB3-42A5-4E51-AB07-D73D101E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494B-38CE-4CC6-A6B3-6700AAEC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E04A2-F37E-40DC-9958-8ED3148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88BC5-60F2-4CC4-BA03-38323BFC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B6956-CC3D-4C73-8230-31CE626C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0F32-BDEB-4CA7-BCFD-0773C2B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79DF-99DC-4648-9764-84D9803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368E6-0802-4246-B7C3-A6DD5594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1CA12-3E46-425B-9167-4800714D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4503D-3587-46F2-B7A9-BA3F3241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D22-E127-4B92-8EF9-7C84425A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6DF7B-AE61-4F42-A8FF-31604849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D0073-8FE3-4E0B-80F3-BBCB4A74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39983-24E7-44F2-BA48-AE4D0234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129F-AF1E-4143-9388-F1827BBB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9B01-385D-4496-8679-DCAB37C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463E-9E99-46A3-A18E-17FCAD9E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57C7-BA2C-4A99-9F47-835907A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1813-3653-4694-B363-581623C0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80643-580D-4446-A247-8854C1025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26FFB-0C31-40A6-9255-B7274E63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54E86-C553-4313-905D-3C1098F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4E1B3-E880-4CCF-983F-F29AA6A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31B19-A1A9-44F9-91F8-99EF9778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1803-6FE1-4D1F-BDBD-D43629AE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EF515-33B0-4B54-8417-AB11CBEB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B6E1B-1BFA-45D3-9A38-2911D9F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1C879-8584-4D92-B7D5-A0707F68D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31B3C-5C4E-4D14-86E4-49946589C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8AEC7-D51D-47C2-A109-F7781C1F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0323F-6622-421B-80B7-29C40806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4A385-4BCF-4D3C-9970-EF9EE92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244E3-9E91-4770-A3EB-6046AB24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1F581-7D3F-4A8A-972C-BF233577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CFA54-4ACA-495B-A5A7-15380203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E8FC2-DCF0-4E06-818B-63AAFE9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AC469-567F-4603-88B3-C1A76FF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60420-2E06-424B-889C-D7D99E79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EDA6C-84AA-4118-8EBE-3DE8BF0B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88C2-4887-4EC8-9D3A-7BAA7071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69FC-803C-466F-9E3D-DF4FF5B8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959D-6250-49B1-8AF1-6620C6B5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C5A4E-9604-4336-8B8D-9EDE7A64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1E74D-1C64-444C-935A-1756F52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14187-A0D9-423A-974C-5371556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1083-8433-4220-AD48-42A6BE11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DBDB3-2D13-4B40-BA34-053B4514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F62EA-A075-4E2F-B532-92DCCCDB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405C-B020-47D2-971E-63A1645C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9A045-9B28-4F75-93B0-493D399C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FCBDF-C879-41CE-90C4-510DE440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5BEDA-C8EE-4322-A635-33D1B85A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91DA4-5F16-454D-9E8B-CBC01FE8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27097-5E96-4D85-8728-A3BBE029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C02F-AF6A-4682-87F9-BE2F6C485F5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26089-54CD-4823-A3F1-11C5E0D20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CCD7A-ED7A-407E-8F71-F65843E4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3F7E-5C88-4AEE-B14E-810C34FF4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SSU</a:t>
            </a:r>
            <a:r>
              <a:rPr lang="ko-KR" altLang="en-US" dirty="0"/>
              <a:t> 지구 초기 기획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가이아 </a:t>
            </a:r>
            <a:r>
              <a:rPr lang="en-US" altLang="ko-KR" dirty="0"/>
              <a:t>– Gaia)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03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 꽂기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자신의 검을 바닥에 꽂아 대지를 오염시킵니다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가이아의 정면의 부채꼴 모양으로 오염이 되며 </a:t>
            </a:r>
            <a:r>
              <a:rPr lang="en-US" altLang="ko-KR" sz="2000" dirty="0"/>
              <a:t>3</a:t>
            </a:r>
            <a:r>
              <a:rPr lang="ko-KR" altLang="en-US" sz="2000" dirty="0"/>
              <a:t>초 후 속박이 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팀원이 풀어주지 않으면 그 인원은 즉사하게 됩니다</a:t>
            </a:r>
            <a:endParaRPr lang="en-US" altLang="ko-KR" sz="2000" dirty="0"/>
          </a:p>
          <a:p>
            <a:pPr marL="0" indent="0" latinLnBrk="1">
              <a:buNone/>
            </a:pPr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①,②,③ </a:t>
            </a:r>
            <a:r>
              <a:rPr lang="ko-KR" altLang="en-US" sz="2000" dirty="0"/>
              <a:t>중에 하나 선택되고 좌측 그림의 위치에서 시작하여 파란색 화살표로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0800000">
            <a:off x="3240142" y="3539899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분 원형 13">
            <a:extLst>
              <a:ext uri="{FF2B5EF4-FFF2-40B4-BE49-F238E27FC236}">
                <a16:creationId xmlns:a16="http://schemas.microsoft.com/office/drawing/2014/main" id="{9F0A9F4C-6DF5-4C3E-AAFA-19E950C55748}"/>
              </a:ext>
            </a:extLst>
          </p:cNvPr>
          <p:cNvSpPr/>
          <p:nvPr/>
        </p:nvSpPr>
        <p:spPr>
          <a:xfrm rot="17040933">
            <a:off x="1811609" y="2775185"/>
            <a:ext cx="2747630" cy="2660847"/>
          </a:xfrm>
          <a:prstGeom prst="pie">
            <a:avLst>
              <a:gd name="adj1" fmla="val 8657598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0013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나뭇잎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가이아의 기본 공격 중 하나로 검을 머리위로 휘두릅니다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나뭇잎은 </a:t>
            </a:r>
            <a:r>
              <a:rPr lang="en-US" altLang="ko-KR" sz="2000" dirty="0"/>
              <a:t>3, 6, 9, 12 </a:t>
            </a:r>
            <a:r>
              <a:rPr lang="ko-KR" altLang="en-US" sz="2000" dirty="0"/>
              <a:t>그리고 그 사이 하나씩 총 </a:t>
            </a:r>
            <a:r>
              <a:rPr lang="en-US" altLang="ko-KR" sz="2000" dirty="0"/>
              <a:t>8</a:t>
            </a:r>
            <a:r>
              <a:rPr lang="ko-KR" altLang="en-US" sz="2000" dirty="0"/>
              <a:t>개의 나뭇잎이 생깁니다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각자의 위치에서 바깥쪽으로 날라갑니다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2506820">
            <a:off x="3388544" y="35123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049649">
            <a:off x="3546445" y="2954857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식물, 나무이(가) 표시된 사진&#10;&#10;자동 생성된 설명">
            <a:extLst>
              <a:ext uri="{FF2B5EF4-FFF2-40B4-BE49-F238E27FC236}">
                <a16:creationId xmlns:a16="http://schemas.microsoft.com/office/drawing/2014/main" id="{8A8EFF04-F2C8-4187-8A10-7BE74EA8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8986">
            <a:off x="3860331" y="3301564"/>
            <a:ext cx="472713" cy="666301"/>
          </a:xfrm>
          <a:prstGeom prst="rect">
            <a:avLst/>
          </a:prstGeom>
        </p:spPr>
      </p:pic>
      <p:pic>
        <p:nvPicPr>
          <p:cNvPr id="16" name="그림 15" descr="식물, 나무이(가) 표시된 사진&#10;&#10;자동 생성된 설명">
            <a:extLst>
              <a:ext uri="{FF2B5EF4-FFF2-40B4-BE49-F238E27FC236}">
                <a16:creationId xmlns:a16="http://schemas.microsoft.com/office/drawing/2014/main" id="{4FA5CA12-07B0-43FF-BFE5-F3F21D27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0901">
            <a:off x="3028958" y="4075333"/>
            <a:ext cx="472713" cy="666301"/>
          </a:xfrm>
          <a:prstGeom prst="rect">
            <a:avLst/>
          </a:prstGeom>
        </p:spPr>
      </p:pic>
      <p:pic>
        <p:nvPicPr>
          <p:cNvPr id="17" name="그림 16" descr="식물, 나무이(가) 표시된 사진&#10;&#10;자동 생성된 설명">
            <a:extLst>
              <a:ext uri="{FF2B5EF4-FFF2-40B4-BE49-F238E27FC236}">
                <a16:creationId xmlns:a16="http://schemas.microsoft.com/office/drawing/2014/main" id="{A56A3732-E589-42A8-8C55-F0B1CD67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4474">
            <a:off x="3751147" y="3887387"/>
            <a:ext cx="472713" cy="666301"/>
          </a:xfrm>
          <a:prstGeom prst="rect">
            <a:avLst/>
          </a:prstGeom>
        </p:spPr>
      </p:pic>
      <p:pic>
        <p:nvPicPr>
          <p:cNvPr id="18" name="그림 17" descr="식물, 나무이(가) 표시된 사진&#10;&#10;자동 생성된 설명">
            <a:extLst>
              <a:ext uri="{FF2B5EF4-FFF2-40B4-BE49-F238E27FC236}">
                <a16:creationId xmlns:a16="http://schemas.microsoft.com/office/drawing/2014/main" id="{ADDF6A5A-4AAC-4843-B28E-AD61F1DB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0950">
            <a:off x="2244760" y="3380590"/>
            <a:ext cx="472713" cy="666301"/>
          </a:xfrm>
          <a:prstGeom prst="rect">
            <a:avLst/>
          </a:prstGeom>
        </p:spPr>
      </p:pic>
      <p:pic>
        <p:nvPicPr>
          <p:cNvPr id="19" name="그림 18" descr="식물, 나무이(가) 표시된 사진&#10;&#10;자동 생성된 설명">
            <a:extLst>
              <a:ext uri="{FF2B5EF4-FFF2-40B4-BE49-F238E27FC236}">
                <a16:creationId xmlns:a16="http://schemas.microsoft.com/office/drawing/2014/main" id="{A9A1D1AB-18E3-4985-B79B-5E50F5980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372">
            <a:off x="3060238" y="2545800"/>
            <a:ext cx="472713" cy="666301"/>
          </a:xfrm>
          <a:prstGeom prst="rect">
            <a:avLst/>
          </a:prstGeom>
        </p:spPr>
      </p:pic>
      <p:pic>
        <p:nvPicPr>
          <p:cNvPr id="20" name="그림 19" descr="식물, 나무이(가) 표시된 사진&#10;&#10;자동 생성된 설명">
            <a:extLst>
              <a:ext uri="{FF2B5EF4-FFF2-40B4-BE49-F238E27FC236}">
                <a16:creationId xmlns:a16="http://schemas.microsoft.com/office/drawing/2014/main" id="{73BC8A85-F20C-4EB6-BE4D-040268ED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3747">
            <a:off x="3784752" y="2655118"/>
            <a:ext cx="472713" cy="666301"/>
          </a:xfrm>
          <a:prstGeom prst="rect">
            <a:avLst/>
          </a:prstGeom>
        </p:spPr>
      </p:pic>
      <p:pic>
        <p:nvPicPr>
          <p:cNvPr id="25" name="그림 24" descr="식물, 나무이(가) 표시된 사진&#10;&#10;자동 생성된 설명">
            <a:extLst>
              <a:ext uri="{FF2B5EF4-FFF2-40B4-BE49-F238E27FC236}">
                <a16:creationId xmlns:a16="http://schemas.microsoft.com/office/drawing/2014/main" id="{D094C9A6-073E-47D5-883B-9A0C9604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9861">
            <a:off x="2401119" y="2639644"/>
            <a:ext cx="472713" cy="666301"/>
          </a:xfrm>
          <a:prstGeom prst="rect">
            <a:avLst/>
          </a:prstGeom>
        </p:spPr>
      </p:pic>
      <p:pic>
        <p:nvPicPr>
          <p:cNvPr id="26" name="그림 25" descr="식물, 나무이(가) 표시된 사진&#10;&#10;자동 생성된 설명">
            <a:extLst>
              <a:ext uri="{FF2B5EF4-FFF2-40B4-BE49-F238E27FC236}">
                <a16:creationId xmlns:a16="http://schemas.microsoft.com/office/drawing/2014/main" id="{038CCB28-FB19-4E4A-A68D-FB7C790D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41763">
            <a:off x="2303304" y="4003582"/>
            <a:ext cx="472713" cy="6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C -0.00169 0.0169 -0.01132 0.02801 -0.02174 0.02477 C -0.03203 0.02153 -0.03893 0.00533 -0.0375 -0.01111 C -0.0358 -0.02778 -0.02604 -0.03865 -0.01575 -0.03541 C -0.00533 -0.03217 0.00157 -0.01666 -3.75E-6 -2.59259E-6 Z " pathEditMode="relative" rAng="600000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7005 -0.14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72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1953 0.002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0964 0.172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86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0221 0.222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7578 0.186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93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11654 0.004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543 -0.167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83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0261 -0.15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가이아의 기본 공격 중 하나로 검을 휘두른 </a:t>
            </a:r>
            <a:r>
              <a:rPr lang="ko-KR" altLang="en-US" sz="2000" dirty="0" err="1"/>
              <a:t>참격이</a:t>
            </a:r>
            <a:r>
              <a:rPr lang="ko-KR" altLang="en-US" sz="2000" dirty="0"/>
              <a:t> 나갑니다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연속으로 </a:t>
            </a:r>
            <a:r>
              <a:rPr lang="en-US" altLang="ko-KR" sz="2000" dirty="0"/>
              <a:t>2~3</a:t>
            </a:r>
            <a:r>
              <a:rPr lang="ko-KR" altLang="en-US" sz="2000" dirty="0"/>
              <a:t>번 사용하게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8655832">
            <a:off x="3227139" y="3489770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8A55DD96-F458-4BFC-8BF1-C55EDA667E2C}"/>
              </a:ext>
            </a:extLst>
          </p:cNvPr>
          <p:cNvSpPr/>
          <p:nvPr/>
        </p:nvSpPr>
        <p:spPr>
          <a:xfrm rot="13352674">
            <a:off x="2320676" y="3694969"/>
            <a:ext cx="875971" cy="349036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2778 L -0.01419 0.02778 C -0.02161 0.02778 -0.03125 0.00996 -0.03125 -0.00417 L -0.03125 -0.0351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09062 0.154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26C8-B474-42D2-B1DF-85722750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패턴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60F00F-53DA-4727-AFC6-3821EF0EC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31258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448">
                  <a:extLst>
                    <a:ext uri="{9D8B030D-6E8A-4147-A177-3AD203B41FA5}">
                      <a16:colId xmlns:a16="http://schemas.microsoft.com/office/drawing/2014/main" val="3973569824"/>
                    </a:ext>
                  </a:extLst>
                </a:gridCol>
                <a:gridCol w="8342152">
                  <a:extLst>
                    <a:ext uri="{9D8B030D-6E8A-4147-A177-3AD203B41FA5}">
                      <a16:colId xmlns:a16="http://schemas.microsoft.com/office/drawing/2014/main" val="28399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발동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 없음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 시전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가이아가 가운데로 이동 후 주먹을 쥐며 손에 보라색 기운이 맴돌기 시작하며 지구의 중력을 이용합니다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플레이어는 움직이기 어려운 상태가 되며 약간의 딜이 조금 씩 들어 오게 됩니다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그에 맞춰 가이아의 피는</a:t>
                      </a:r>
                      <a:r>
                        <a:rPr lang="en-US" altLang="ko-KR" sz="1800" dirty="0"/>
                        <a:t> 4</a:t>
                      </a:r>
                      <a:r>
                        <a:rPr lang="ko-KR" altLang="en-US" sz="1800" dirty="0"/>
                        <a:t>줄이 다시 차며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시에 나무가 생깁니다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이 나무 하나당 가이아 피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줄을 뜻합니다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플레이어가 나무를 때리면 피가 줄게 되며 이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줄을 다 깎으면 레이드를 클리어하게 됩니다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온 힘을 다해 나의 공격을 막아보거라</a:t>
                      </a:r>
                      <a:r>
                        <a:rPr lang="en-US" altLang="ko-KR" dirty="0"/>
                        <a:t>＂</a:t>
                      </a:r>
                      <a:r>
                        <a:rPr lang="ko-KR" altLang="en-US" dirty="0"/>
                        <a:t>라는 말을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공중에 뜬 후 가운데를 향해 자신의 검을 날립니다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가이아의 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은 통로로 길게 지나가며 공격을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비슷한 공격이 </a:t>
                      </a:r>
                      <a:r>
                        <a:rPr lang="ko-KR" altLang="en-US" dirty="0" err="1"/>
                        <a:t>두번</a:t>
                      </a:r>
                      <a:r>
                        <a:rPr lang="ko-KR" altLang="en-US" dirty="0"/>
                        <a:t> 다른 위치에서 발생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이 공격을 </a:t>
                      </a:r>
                      <a:r>
                        <a:rPr lang="ko-KR" altLang="en-US" dirty="0" err="1"/>
                        <a:t>맞게되면</a:t>
                      </a:r>
                      <a:r>
                        <a:rPr lang="ko-KR" altLang="en-US" dirty="0"/>
                        <a:t> 즉사하며 마지막 패턴을 </a:t>
                      </a:r>
                      <a:r>
                        <a:rPr lang="ko-KR" altLang="en-US" dirty="0" err="1"/>
                        <a:t>파훼하지</a:t>
                      </a:r>
                      <a:r>
                        <a:rPr lang="ko-KR" altLang="en-US" dirty="0"/>
                        <a:t> 못하면 전멸하게 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3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2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- </a:t>
            </a:r>
            <a:r>
              <a:rPr lang="ko-KR" altLang="en-US" dirty="0" err="1"/>
              <a:t>피없음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800344" cy="5032376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가운데로 이동 후 주먹을 쥐며 손에 보라색 기운이 맴돌기 시작하며 지구의 중력을 이용합니다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플레이어는 움직이기 어려운 상태가 되며 약간의 딜이 조금 씩 들어 오게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그에 맞춰 가이아의 피는</a:t>
            </a:r>
            <a:r>
              <a:rPr lang="en-US" altLang="ko-KR" sz="2000" dirty="0"/>
              <a:t> 4</a:t>
            </a:r>
            <a:r>
              <a:rPr lang="ko-KR" altLang="en-US" sz="2000" dirty="0"/>
              <a:t>줄이 다시 차며 </a:t>
            </a:r>
            <a:r>
              <a:rPr lang="en-US" altLang="ko-KR" sz="2000" dirty="0"/>
              <a:t>2</a:t>
            </a:r>
            <a:r>
              <a:rPr lang="ko-KR" altLang="en-US" sz="2000" dirty="0"/>
              <a:t>시 </a:t>
            </a:r>
            <a:r>
              <a:rPr lang="en-US" altLang="ko-KR" sz="2000" dirty="0"/>
              <a:t>5</a:t>
            </a:r>
            <a:r>
              <a:rPr lang="ko-KR" altLang="en-US" sz="2000" dirty="0"/>
              <a:t>시 </a:t>
            </a:r>
            <a:r>
              <a:rPr lang="en-US" altLang="ko-KR" sz="2000" dirty="0"/>
              <a:t>7</a:t>
            </a:r>
            <a:r>
              <a:rPr lang="ko-KR" altLang="en-US" sz="2000" dirty="0"/>
              <a:t>시 </a:t>
            </a:r>
            <a:r>
              <a:rPr lang="en-US" altLang="ko-KR" sz="2000" dirty="0"/>
              <a:t>11</a:t>
            </a:r>
            <a:r>
              <a:rPr lang="ko-KR" altLang="en-US" sz="2000" dirty="0"/>
              <a:t>시에 나무가 생깁니다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이 나무 하나당 가이아 피 </a:t>
            </a:r>
            <a:r>
              <a:rPr lang="en-US" altLang="ko-KR" sz="2000" dirty="0"/>
              <a:t>1</a:t>
            </a:r>
            <a:r>
              <a:rPr lang="ko-KR" altLang="en-US" sz="2000" dirty="0"/>
              <a:t>줄을 뜻합니다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플레이어가 나무를 때리면 피가 줄게 되며 이 </a:t>
            </a:r>
            <a:r>
              <a:rPr lang="en-US" altLang="ko-KR" sz="2000" dirty="0"/>
              <a:t>3</a:t>
            </a:r>
            <a:r>
              <a:rPr lang="ko-KR" altLang="en-US" sz="2000" dirty="0"/>
              <a:t>줄을 다 깎으면 레이드를 클리어하게 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이 때 가이아가 칼을 땅에 꽂으며 육체는 사라집니다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 칼은 처음의 다시 거대한 나무로 바뀌게 됩니다</a:t>
            </a:r>
            <a:r>
              <a:rPr lang="en-US" altLang="ko-KR" sz="1600" dirty="0"/>
              <a:t>.</a:t>
            </a:r>
          </a:p>
          <a:p>
            <a:pPr marL="0" indent="0" latinLnBrk="1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5E36F2-3593-450A-808A-003DC290CDB3}"/>
              </a:ext>
            </a:extLst>
          </p:cNvPr>
          <p:cNvSpPr/>
          <p:nvPr/>
        </p:nvSpPr>
        <p:spPr>
          <a:xfrm>
            <a:off x="2641217" y="3489565"/>
            <a:ext cx="291401" cy="377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8032241">
            <a:off x="3528473" y="3658888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5400000">
            <a:off x="2948530" y="3437274"/>
            <a:ext cx="127115" cy="4736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B6F18D-86D5-43A8-9B77-9F57DC6DAC1C}"/>
              </a:ext>
            </a:extLst>
          </p:cNvPr>
          <p:cNvSpPr/>
          <p:nvPr/>
        </p:nvSpPr>
        <p:spPr>
          <a:xfrm>
            <a:off x="1701645" y="484005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D5681E77-B0CF-4B1C-A9D0-FA99E0D4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9" y="4179326"/>
            <a:ext cx="773541" cy="108512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90FB02-4E1A-439E-8E97-6CF5D48B0313}"/>
              </a:ext>
            </a:extLst>
          </p:cNvPr>
          <p:cNvSpPr/>
          <p:nvPr/>
        </p:nvSpPr>
        <p:spPr>
          <a:xfrm>
            <a:off x="4241916" y="2653188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2D41BEC4-36EB-4DAE-92F8-9482A6EC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90" y="1992463"/>
            <a:ext cx="773541" cy="108512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95C62D-C4AC-4EC7-8204-33003017C07E}"/>
              </a:ext>
            </a:extLst>
          </p:cNvPr>
          <p:cNvSpPr/>
          <p:nvPr/>
        </p:nvSpPr>
        <p:spPr>
          <a:xfrm>
            <a:off x="1815103" y="256422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AD76B145-B332-4D01-9C52-ACA7C48C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77" y="1903496"/>
            <a:ext cx="773541" cy="108512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56666D-81B7-4C91-871C-028784AC224B}"/>
              </a:ext>
            </a:extLst>
          </p:cNvPr>
          <p:cNvSpPr/>
          <p:nvPr/>
        </p:nvSpPr>
        <p:spPr>
          <a:xfrm>
            <a:off x="4098679" y="468829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9A43AF7E-2F2C-4C8D-BE9A-D7AFAB1C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53" y="4027566"/>
            <a:ext cx="773541" cy="10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7" grpId="0" animBg="1"/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– </a:t>
            </a:r>
            <a:r>
              <a:rPr lang="ko-KR" altLang="en-US" dirty="0"/>
              <a:t>피 </a:t>
            </a:r>
            <a:r>
              <a:rPr lang="en-US" altLang="ko-KR" dirty="0"/>
              <a:t>15</a:t>
            </a:r>
            <a:r>
              <a:rPr lang="ko-KR" altLang="en-US" dirty="0"/>
              <a:t>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800344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</a:t>
            </a:r>
            <a:r>
              <a:rPr lang="en-US" altLang="ko-KR" sz="2000" dirty="0"/>
              <a:t>“</a:t>
            </a:r>
            <a:r>
              <a:rPr lang="ko-KR" altLang="en-US" sz="2000" dirty="0"/>
              <a:t>온 힘을 다해 나의 공격을 막아보거라</a:t>
            </a:r>
            <a:r>
              <a:rPr lang="en-US" altLang="ko-KR" sz="2000" dirty="0"/>
              <a:t>＂</a:t>
            </a:r>
            <a:r>
              <a:rPr lang="ko-KR" altLang="en-US" sz="2000" dirty="0"/>
              <a:t>라는 말을 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가이아가 공중에 뜬 후 가운데를 향해 자신의 검을 날립니다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‘</a:t>
            </a:r>
            <a:r>
              <a:rPr lang="ko-KR" altLang="en-US" sz="2000" dirty="0"/>
              <a:t>가이아의 검</a:t>
            </a:r>
            <a:r>
              <a:rPr lang="en-US" altLang="ko-KR" sz="2000" dirty="0"/>
              <a:t>’</a:t>
            </a:r>
            <a:r>
              <a:rPr lang="ko-KR" altLang="en-US" sz="2000" dirty="0"/>
              <a:t>은 통로로 길게 지나가며 공격을 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비슷한 공격이 </a:t>
            </a:r>
            <a:r>
              <a:rPr lang="ko-KR" altLang="en-US" sz="2000" dirty="0" err="1"/>
              <a:t>두번</a:t>
            </a:r>
            <a:r>
              <a:rPr lang="ko-KR" altLang="en-US" sz="2000" dirty="0"/>
              <a:t> 다른 위치에서 발생 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8032241">
            <a:off x="3528473" y="3658888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1A637D-1CF8-4B4B-A5AD-0E309633DF4D}"/>
              </a:ext>
            </a:extLst>
          </p:cNvPr>
          <p:cNvSpPr/>
          <p:nvPr/>
        </p:nvSpPr>
        <p:spPr>
          <a:xfrm rot="13844691">
            <a:off x="3115457" y="3625139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3F001C-4A55-403C-A303-C44353027E7D}"/>
              </a:ext>
            </a:extLst>
          </p:cNvPr>
          <p:cNvSpPr/>
          <p:nvPr/>
        </p:nvSpPr>
        <p:spPr>
          <a:xfrm rot="8228995">
            <a:off x="670557" y="3695644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74E314B-CBBD-43D2-992E-4BDB12D5016E}"/>
              </a:ext>
            </a:extLst>
          </p:cNvPr>
          <p:cNvSpPr/>
          <p:nvPr/>
        </p:nvSpPr>
        <p:spPr>
          <a:xfrm rot="13813084">
            <a:off x="5311162" y="1534190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0E56B2-9F0B-4555-B3C4-0FC610F9392B}"/>
              </a:ext>
            </a:extLst>
          </p:cNvPr>
          <p:cNvSpPr/>
          <p:nvPr/>
        </p:nvSpPr>
        <p:spPr>
          <a:xfrm rot="8228995">
            <a:off x="-95770" y="2898944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4B4497E-976B-48EA-B489-2EDDDAEF6FF5}"/>
              </a:ext>
            </a:extLst>
          </p:cNvPr>
          <p:cNvSpPr/>
          <p:nvPr/>
        </p:nvSpPr>
        <p:spPr>
          <a:xfrm rot="2863944">
            <a:off x="175283" y="4719080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1D1B11-D986-470B-8BC4-34EAA27A6ACC}"/>
              </a:ext>
            </a:extLst>
          </p:cNvPr>
          <p:cNvSpPr/>
          <p:nvPr/>
        </p:nvSpPr>
        <p:spPr>
          <a:xfrm rot="8228995">
            <a:off x="1307482" y="4409063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DE6ABC3-D9BF-4C30-88C0-4C9F29805EEF}"/>
              </a:ext>
            </a:extLst>
          </p:cNvPr>
          <p:cNvSpPr/>
          <p:nvPr/>
        </p:nvSpPr>
        <p:spPr>
          <a:xfrm rot="13813084">
            <a:off x="5948087" y="2247609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40886 0.6680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3" y="3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33451 -0.5370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40885 0.6680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3" y="3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2" grpId="0" animBg="1"/>
      <p:bldP spid="23" grpId="0" animBg="1"/>
      <p:bldP spid="24" grpId="0" animBg="1"/>
      <p:bldP spid="11" grpId="0" animBg="1"/>
      <p:bldP spid="14" grpId="0" animBg="1"/>
      <p:bldP spid="8" grpId="0" animBg="1"/>
      <p:bldP spid="8" grpId="1" animBg="1"/>
      <p:bldP spid="18" grpId="0" animBg="1"/>
      <p:bldP spid="18" grpId="1" animBg="1"/>
      <p:bldP spid="18" grpId="2" animBg="1"/>
      <p:bldP spid="20" grpId="0" animBg="1"/>
      <p:bldP spid="20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– </a:t>
            </a:r>
            <a:r>
              <a:rPr lang="ko-KR" altLang="en-US" dirty="0"/>
              <a:t>피 </a:t>
            </a:r>
            <a:r>
              <a:rPr lang="en-US" altLang="ko-KR" dirty="0"/>
              <a:t>15</a:t>
            </a:r>
            <a:r>
              <a:rPr lang="ko-KR" altLang="en-US" dirty="0"/>
              <a:t>줄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800344" cy="4968367"/>
          </a:xfrm>
        </p:spPr>
        <p:txBody>
          <a:bodyPr>
            <a:normAutofit lnSpcReduction="10000"/>
          </a:bodyPr>
          <a:lstStyle/>
          <a:p>
            <a:pPr marL="457200" indent="-457200" latinLnBrk="1">
              <a:buFont typeface="+mj-lt"/>
              <a:buAutoNum type="arabicPeriod" startAt="5"/>
            </a:pPr>
            <a:r>
              <a:rPr lang="ko-KR" altLang="en-US" sz="2000" dirty="0"/>
              <a:t>가운데 원</a:t>
            </a:r>
            <a:r>
              <a:rPr lang="en-US" altLang="ko-KR" sz="2000" dirty="0"/>
              <a:t>(1/4</a:t>
            </a:r>
            <a:r>
              <a:rPr lang="ko-KR" altLang="en-US" sz="2000" dirty="0"/>
              <a:t>원으로 </a:t>
            </a:r>
            <a:r>
              <a:rPr lang="en-US" altLang="ko-KR" sz="2000" dirty="0"/>
              <a:t>4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이 생기고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en-US" altLang="ko-KR" sz="2000" dirty="0"/>
              <a:t>¼</a:t>
            </a:r>
            <a:r>
              <a:rPr lang="ko-KR" altLang="en-US" sz="2000" dirty="0"/>
              <a:t>원 조각이 생깁니다</a:t>
            </a:r>
            <a:r>
              <a:rPr lang="en-US" altLang="ko-KR" sz="2000" dirty="0"/>
              <a:t>.(</a:t>
            </a:r>
            <a:r>
              <a:rPr lang="ko-KR" altLang="en-US" sz="2000" dirty="0"/>
              <a:t>합치면 방패모양</a:t>
            </a:r>
            <a:r>
              <a:rPr lang="en-US" altLang="ko-KR" sz="2000" dirty="0"/>
              <a:t>)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en-US" altLang="ko-KR" sz="2000" dirty="0"/>
              <a:t>10</a:t>
            </a:r>
            <a:r>
              <a:rPr lang="ko-KR" altLang="en-US" sz="2000" dirty="0"/>
              <a:t>초 이내로 플레이어는 조각 하나씩을 들고 자신이 </a:t>
            </a:r>
            <a:r>
              <a:rPr lang="ko-KR" altLang="en-US" sz="2000" dirty="0" err="1"/>
              <a:t>들고있는</a:t>
            </a:r>
            <a:r>
              <a:rPr lang="ko-KR" altLang="en-US" sz="2000" dirty="0"/>
              <a:t> 조각에 맞추어 서야한다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초 동안 경고를 알려주기 위해 빨간색 원이 점점 커지게 됩니다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en-US" altLang="ko-KR" sz="2000" dirty="0"/>
              <a:t>10</a:t>
            </a:r>
            <a:r>
              <a:rPr lang="ko-KR" altLang="en-US" sz="2000" dirty="0"/>
              <a:t>초가 지나면 위에서 레이저</a:t>
            </a:r>
            <a:r>
              <a:rPr lang="en-US" altLang="ko-KR" sz="2000" dirty="0"/>
              <a:t>(</a:t>
            </a:r>
            <a:r>
              <a:rPr lang="ko-KR" altLang="en-US" sz="2000" dirty="0"/>
              <a:t>나뭇잎 샤워</a:t>
            </a:r>
            <a:r>
              <a:rPr lang="en-US" altLang="ko-KR" sz="2000" dirty="0"/>
              <a:t>)</a:t>
            </a:r>
            <a:r>
              <a:rPr lang="ko-KR" altLang="en-US" sz="2000" dirty="0"/>
              <a:t>가 나오며 플레이어가 들고 있는 조각이 하나의 원 방패가 되어 이 레이저</a:t>
            </a:r>
            <a:r>
              <a:rPr lang="en-US" altLang="ko-KR" sz="2000" dirty="0"/>
              <a:t>(</a:t>
            </a:r>
            <a:r>
              <a:rPr lang="ko-KR" altLang="en-US" sz="2000" dirty="0"/>
              <a:t>나뭇잎 샤워</a:t>
            </a:r>
            <a:r>
              <a:rPr lang="en-US" altLang="ko-KR" sz="2000" dirty="0"/>
              <a:t>)</a:t>
            </a:r>
            <a:r>
              <a:rPr lang="ko-KR" altLang="en-US" sz="2000" dirty="0"/>
              <a:t>를 막게 됩니다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endParaRPr lang="en-US" altLang="ko-KR" sz="2000" dirty="0"/>
          </a:p>
          <a:p>
            <a:r>
              <a:rPr lang="en-US" altLang="ko-KR" sz="2000" dirty="0"/>
              <a:t>6</a:t>
            </a:r>
            <a:r>
              <a:rPr lang="ko-KR" altLang="en-US" sz="2000" dirty="0"/>
              <a:t>번의 </a:t>
            </a:r>
            <a:r>
              <a:rPr lang="ko-KR" altLang="en-US" sz="2000" dirty="0" err="1"/>
              <a:t>시간초는</a:t>
            </a:r>
            <a:r>
              <a:rPr lang="ko-KR" altLang="en-US" sz="2000" dirty="0"/>
              <a:t> 후에 테스트 후 밸런스에 맞게 </a:t>
            </a:r>
            <a:r>
              <a:rPr lang="ko-KR" altLang="en-US" sz="2000" dirty="0" err="1"/>
              <a:t>시간초를</a:t>
            </a:r>
            <a:r>
              <a:rPr lang="ko-KR" altLang="en-US" sz="2000" dirty="0"/>
              <a:t> 조정할 생각입니다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전멸기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66C54E-8755-4F34-91A0-A90EC9E438C4}"/>
              </a:ext>
            </a:extLst>
          </p:cNvPr>
          <p:cNvSpPr/>
          <p:nvPr/>
        </p:nvSpPr>
        <p:spPr>
          <a:xfrm>
            <a:off x="2418588" y="3235452"/>
            <a:ext cx="1344168" cy="1399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95D048-1E06-4B06-A041-AF3D1D0D9412}"/>
              </a:ext>
            </a:extLst>
          </p:cNvPr>
          <p:cNvSpPr/>
          <p:nvPr/>
        </p:nvSpPr>
        <p:spPr>
          <a:xfrm>
            <a:off x="2560320" y="3429000"/>
            <a:ext cx="1060704" cy="1024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80D95DCF-C096-41E2-BD46-F145C8B19BDA}"/>
              </a:ext>
            </a:extLst>
          </p:cNvPr>
          <p:cNvSpPr/>
          <p:nvPr/>
        </p:nvSpPr>
        <p:spPr>
          <a:xfrm>
            <a:off x="1746504" y="2852928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33446123-6C93-47F7-8003-69B1C2BA4231}"/>
              </a:ext>
            </a:extLst>
          </p:cNvPr>
          <p:cNvSpPr/>
          <p:nvPr/>
        </p:nvSpPr>
        <p:spPr>
          <a:xfrm rot="5400000">
            <a:off x="3983736" y="4541520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부분 원형 27">
            <a:extLst>
              <a:ext uri="{FF2B5EF4-FFF2-40B4-BE49-F238E27FC236}">
                <a16:creationId xmlns:a16="http://schemas.microsoft.com/office/drawing/2014/main" id="{6DAC751C-9336-4EE4-9FB6-64203B487AAC}"/>
              </a:ext>
            </a:extLst>
          </p:cNvPr>
          <p:cNvSpPr/>
          <p:nvPr/>
        </p:nvSpPr>
        <p:spPr>
          <a:xfrm rot="16200000">
            <a:off x="3983736" y="2555748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부분 원형 28">
            <a:extLst>
              <a:ext uri="{FF2B5EF4-FFF2-40B4-BE49-F238E27FC236}">
                <a16:creationId xmlns:a16="http://schemas.microsoft.com/office/drawing/2014/main" id="{2C49C3B7-5087-4F93-9F20-81BD3140AD34}"/>
              </a:ext>
            </a:extLst>
          </p:cNvPr>
          <p:cNvSpPr/>
          <p:nvPr/>
        </p:nvSpPr>
        <p:spPr>
          <a:xfrm rot="10800000">
            <a:off x="1744952" y="4619244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F7C06A-5F0D-4782-B91B-43B3DFE95A3F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2560320" y="3941064"/>
            <a:ext cx="10607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2CBF45-049D-439C-A819-59C2F81ADA89}"/>
              </a:ext>
            </a:extLst>
          </p:cNvPr>
          <p:cNvCxnSpPr>
            <a:cxnSpLocks/>
          </p:cNvCxnSpPr>
          <p:nvPr/>
        </p:nvCxnSpPr>
        <p:spPr>
          <a:xfrm>
            <a:off x="3090672" y="3435096"/>
            <a:ext cx="0" cy="1018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07435 0.1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50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9804 -0.121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60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8698 -0.149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747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1028 0.170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 animBg="1"/>
      <p:bldP spid="10" grpId="0" animBg="1"/>
      <p:bldP spid="10" grpId="1" animBg="1"/>
      <p:bldP spid="21" grpId="0" animBg="1"/>
      <p:bldP spid="21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C29FB49-4723-4868-882A-262585117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95103"/>
              </p:ext>
            </p:extLst>
          </p:nvPr>
        </p:nvGraphicFramePr>
        <p:xfrm>
          <a:off x="6096000" y="1825624"/>
          <a:ext cx="5257800" cy="37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3832902"/>
                    </a:ext>
                  </a:extLst>
                </a:gridCol>
              </a:tblGrid>
              <a:tr h="753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가이아</a:t>
                      </a:r>
                      <a:r>
                        <a:rPr lang="en-US" altLang="ko-KR" dirty="0"/>
                        <a:t>(Gaia)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1708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지구</a:t>
                      </a:r>
                      <a:r>
                        <a:rPr lang="en-US" altLang="ko-KR" dirty="0"/>
                        <a:t>(Earth)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72145"/>
                  </a:ext>
                </a:extLst>
              </a:tr>
              <a:tr h="35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91755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무속성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46629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대지의 여신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만물의 어머니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태초신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23687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상징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풍요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67255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평균 플레이어 크기의 </a:t>
                      </a:r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3862"/>
                  </a:ext>
                </a:extLst>
              </a:tr>
              <a:tr h="753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 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584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7A918-1723-45AC-B0E2-15E75D4D4AE8}"/>
              </a:ext>
            </a:extLst>
          </p:cNvPr>
          <p:cNvSpPr txBox="1"/>
          <p:nvPr/>
        </p:nvSpPr>
        <p:spPr>
          <a:xfrm>
            <a:off x="922789" y="3140011"/>
            <a:ext cx="433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디자인</a:t>
            </a:r>
            <a:r>
              <a:rPr lang="en-US" altLang="ko-KR" sz="4000" dirty="0">
                <a:solidFill>
                  <a:srgbClr val="FF0000"/>
                </a:solidFill>
              </a:rPr>
              <a:t>(</a:t>
            </a:r>
            <a:r>
              <a:rPr lang="ko-KR" altLang="en-US" sz="4000" dirty="0">
                <a:solidFill>
                  <a:srgbClr val="FF0000"/>
                </a:solidFill>
              </a:rPr>
              <a:t>미정</a:t>
            </a:r>
            <a:r>
              <a:rPr lang="en-US" altLang="ko-KR" sz="4000" dirty="0">
                <a:solidFill>
                  <a:srgbClr val="FF0000"/>
                </a:solidFill>
              </a:rPr>
              <a:t>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 역할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AF0BFE-43EA-4219-87F5-0E4ACF36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속성은 무속성으로 속성으로 플레이어의 속성에 영향을 주지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그렇기 때문에 이 게임이 어떤 게임인지 명확한 기준점을 제시할 수 </a:t>
            </a:r>
            <a:r>
              <a:rPr lang="ko-KR" altLang="en-US" dirty="0" err="1"/>
              <a:t>있도록한다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퍼즐이나 패턴 파훼에 익숙해지도록 플레이어에게 제공을 해주도록 기획을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6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 - </a:t>
            </a:r>
            <a:r>
              <a:rPr lang="ko-KR" altLang="en-US" dirty="0"/>
              <a:t>레이드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179FC-61CE-4B93-8214-268203B1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인원 수 </a:t>
            </a:r>
            <a:r>
              <a:rPr lang="en-US" altLang="ko-KR" dirty="0"/>
              <a:t>: 4</a:t>
            </a:r>
            <a:r>
              <a:rPr lang="ko-KR" altLang="en-US" dirty="0"/>
              <a:t>인 </a:t>
            </a:r>
            <a:r>
              <a:rPr lang="en-US" altLang="ko-KR" dirty="0"/>
              <a:t>( </a:t>
            </a:r>
            <a:r>
              <a:rPr lang="ko-KR" altLang="en-US" dirty="0"/>
              <a:t>파티플레이를 하되 가능한 최소 인원 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시스템이 있다 보니 파티플레이를 유도한다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데스카운트</a:t>
            </a:r>
            <a:r>
              <a:rPr lang="en-US" altLang="ko-KR" dirty="0"/>
              <a:t>(</a:t>
            </a:r>
            <a:r>
              <a:rPr lang="ko-KR" altLang="en-US" dirty="0"/>
              <a:t>다시 부활할 수 있는 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개로 제한한다</a:t>
            </a:r>
            <a:endParaRPr lang="en-US" altLang="ko-KR" dirty="0"/>
          </a:p>
          <a:p>
            <a:pPr lvl="1"/>
            <a:r>
              <a:rPr lang="ko-KR" altLang="en-US" dirty="0"/>
              <a:t>평균적으로 한번은 봐주겠다는 이야기이다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 </a:t>
            </a:r>
            <a:r>
              <a:rPr lang="en-US" altLang="ko-KR" dirty="0"/>
              <a:t>: 30</a:t>
            </a:r>
            <a:r>
              <a:rPr lang="ko-KR" altLang="en-US" dirty="0"/>
              <a:t>줄</a:t>
            </a:r>
            <a:r>
              <a:rPr lang="en-US" altLang="ko-KR" dirty="0"/>
              <a:t>(</a:t>
            </a:r>
            <a:r>
              <a:rPr lang="ko-KR" altLang="en-US" dirty="0"/>
              <a:t>정확한 피 수치는 추후 밸런스에 맞게 정하도록 한다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2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 – </a:t>
            </a:r>
            <a:r>
              <a:rPr lang="ko-KR" altLang="en-US" dirty="0"/>
              <a:t>레이드 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179FC-61CE-4B93-8214-268203B1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766033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맵은</a:t>
            </a:r>
            <a:r>
              <a:rPr lang="ko-KR" altLang="en-US" sz="2400" dirty="0"/>
              <a:t> 대지의 어머니라는 이명에 맞게 아름답게 꾸며 놓은다</a:t>
            </a:r>
            <a:endParaRPr lang="en-US" altLang="ko-KR" sz="2400" dirty="0"/>
          </a:p>
          <a:p>
            <a:r>
              <a:rPr lang="ko-KR" altLang="en-US" sz="2400" dirty="0"/>
              <a:t>처음 플레이어들이 들어 </a:t>
            </a:r>
            <a:r>
              <a:rPr lang="ko-KR" altLang="en-US" sz="2400" dirty="0" err="1"/>
              <a:t>올때는</a:t>
            </a:r>
            <a:r>
              <a:rPr lang="ko-KR" altLang="en-US" sz="2400" dirty="0"/>
              <a:t> 거대한 나무의자에 가이아가 앉아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이후 이 거대한 나무의자는 가이아가 사용하는 얇은 검으로 바뀌게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36B748-AC80-48D4-B1A0-73A417E88642}"/>
              </a:ext>
            </a:extLst>
          </p:cNvPr>
          <p:cNvSpPr/>
          <p:nvPr/>
        </p:nvSpPr>
        <p:spPr>
          <a:xfrm>
            <a:off x="838200" y="1825625"/>
            <a:ext cx="4404919" cy="43513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3C8281-E11C-4697-8DBE-40A49F75AF82}"/>
              </a:ext>
            </a:extLst>
          </p:cNvPr>
          <p:cNvSpPr/>
          <p:nvPr/>
        </p:nvSpPr>
        <p:spPr>
          <a:xfrm rot="2820643">
            <a:off x="1670962" y="3670653"/>
            <a:ext cx="671119" cy="2568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D0E09-A7D5-4F1B-9D2C-51064B4DC8AD}"/>
              </a:ext>
            </a:extLst>
          </p:cNvPr>
          <p:cNvSpPr/>
          <p:nvPr/>
        </p:nvSpPr>
        <p:spPr>
          <a:xfrm>
            <a:off x="2384831" y="1904301"/>
            <a:ext cx="2743200" cy="26250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658F-918D-4F69-A56F-E6458465206A}"/>
              </a:ext>
            </a:extLst>
          </p:cNvPr>
          <p:cNvSpPr txBox="1"/>
          <p:nvPr/>
        </p:nvSpPr>
        <p:spPr>
          <a:xfrm>
            <a:off x="153195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C8420-4BCD-49A2-B988-2FCFC42D6AE1}"/>
              </a:ext>
            </a:extLst>
          </p:cNvPr>
          <p:cNvSpPr txBox="1"/>
          <p:nvPr/>
        </p:nvSpPr>
        <p:spPr>
          <a:xfrm>
            <a:off x="3492926" y="5236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EB5796-CA4C-43F5-A7FD-6D698701C632}"/>
              </a:ext>
            </a:extLst>
          </p:cNvPr>
          <p:cNvSpPr/>
          <p:nvPr/>
        </p:nvSpPr>
        <p:spPr>
          <a:xfrm>
            <a:off x="3358279" y="2824946"/>
            <a:ext cx="777493" cy="73618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AFFEB-8420-40D9-80B4-0A4D218B9612}"/>
              </a:ext>
            </a:extLst>
          </p:cNvPr>
          <p:cNvSpPr txBox="1"/>
          <p:nvPr/>
        </p:nvSpPr>
        <p:spPr>
          <a:xfrm>
            <a:off x="3247312" y="286987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거대한 </a:t>
            </a:r>
            <a:endParaRPr lang="en-US" altLang="ko-KR" dirty="0"/>
          </a:p>
          <a:p>
            <a:pPr algn="ctr"/>
            <a:r>
              <a:rPr lang="ko-KR" altLang="en-US" dirty="0"/>
              <a:t>나무 의자</a:t>
            </a:r>
          </a:p>
        </p:txBody>
      </p:sp>
    </p:spTree>
    <p:extLst>
      <p:ext uri="{BB962C8B-B14F-4D97-AF65-F5344CB8AC3E}">
        <p14:creationId xmlns:p14="http://schemas.microsoft.com/office/powerpoint/2010/main" val="18537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5B53-5127-4DCD-9AB8-48EACE8F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상징인 대지와 자연</a:t>
            </a:r>
            <a:r>
              <a:rPr lang="en-US" altLang="ko-KR" sz="2400" dirty="0"/>
              <a:t>(</a:t>
            </a:r>
            <a:r>
              <a:rPr lang="ko-KR" altLang="en-US" sz="2400" dirty="0"/>
              <a:t>풀</a:t>
            </a:r>
            <a:r>
              <a:rPr lang="en-US" altLang="ko-KR" sz="2400" dirty="0"/>
              <a:t>, </a:t>
            </a:r>
            <a:r>
              <a:rPr lang="ko-KR" altLang="en-US" sz="2400" dirty="0"/>
              <a:t>나무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</a:t>
            </a:r>
            <a:r>
              <a:rPr lang="en-US" altLang="ko-KR" sz="2400" dirty="0"/>
              <a:t>, </a:t>
            </a:r>
            <a:r>
              <a:rPr lang="ko-KR" altLang="en-US" sz="2400" dirty="0"/>
              <a:t>태초의 신인 만큼 마법이용</a:t>
            </a:r>
            <a:endParaRPr lang="en-US" altLang="ko-KR" dirty="0"/>
          </a:p>
          <a:p>
            <a:r>
              <a:rPr lang="ko-KR" altLang="en-US" sz="2400" dirty="0"/>
              <a:t>걸음걸이는 우아하게 걸으며 손짓만을 이용하여 공격</a:t>
            </a:r>
            <a:endParaRPr lang="en-US" altLang="ko-KR" sz="2400" dirty="0"/>
          </a:p>
          <a:p>
            <a:r>
              <a:rPr lang="ko-KR" altLang="en-US" sz="2400" dirty="0"/>
              <a:t>기본 공격과 특수 패턴으로 나누어진다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기본 공격은 지속적으로 랜덤으로 사용하는 패턴입니다</a:t>
            </a:r>
            <a:endParaRPr lang="en-US" altLang="ko-KR" sz="2000" dirty="0"/>
          </a:p>
          <a:p>
            <a:pPr lvl="1"/>
            <a:r>
              <a:rPr lang="ko-KR" altLang="en-US" sz="2000" dirty="0"/>
              <a:t>특수패턴은 가이아의 피의 양에 따라 나오는 패턴입니다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4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26C8-B474-42D2-B1DF-85722750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패턴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E39A2D-464E-42A3-B3CA-92B06F3D3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87797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897">
                  <a:extLst>
                    <a:ext uri="{9D8B030D-6E8A-4147-A177-3AD203B41FA5}">
                      <a16:colId xmlns:a16="http://schemas.microsoft.com/office/drawing/2014/main" val="1808133143"/>
                    </a:ext>
                  </a:extLst>
                </a:gridCol>
                <a:gridCol w="7922703">
                  <a:extLst>
                    <a:ext uri="{9D8B030D-6E8A-4147-A177-3AD203B41FA5}">
                      <a16:colId xmlns:a16="http://schemas.microsoft.com/office/drawing/2014/main" val="2538720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패턴명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대지 흔들기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동그라미 원으로 대지가 흔들립니다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흔들리고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초 후 대지가 솟아 오르며 대미지를 주게 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그리고 튕겨져서 넘어지게 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대지 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 쪽에서 대지가 파도를 타듯 밀려옵니다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파도에 맞으면 대미지를 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 꽂기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자신의 검을 바닥에 꽂아 대지를 오염시킵니다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가이아의 정면의 부채꼴 모양으로 오염이 되며 속박이 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팀원이 풀어주지 않으면 그 인원은 즉사하게 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나뭇잎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가이아의 기본 공격 중 하나로 검으로 나뭇잎을 조종하여 공격을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0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참격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가이아의 기본 공격 중 하나로 검을 휘두른 </a:t>
                      </a:r>
                      <a:r>
                        <a:rPr lang="ko-KR" altLang="en-US" dirty="0" err="1"/>
                        <a:t>참격이</a:t>
                      </a:r>
                      <a:r>
                        <a:rPr lang="ko-KR" altLang="en-US" dirty="0"/>
                        <a:t> 나갑니다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4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30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대지 흔들기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동그라미 원으로 대지가 흔들립니다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흔들리고 </a:t>
            </a:r>
            <a:r>
              <a:rPr lang="en-US" altLang="ko-KR" sz="2000" dirty="0"/>
              <a:t>2</a:t>
            </a:r>
            <a:r>
              <a:rPr lang="ko-KR" altLang="en-US" sz="2000" dirty="0"/>
              <a:t>초 후 대지가 솟아 오르며 대미지를 주게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튕겨져서 넘어지게 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</a:t>
            </a:r>
            <a:r>
              <a:rPr lang="ko-KR" altLang="en-US" sz="2000" dirty="0"/>
              <a:t>랜덤</a:t>
            </a:r>
            <a:endParaRPr lang="en-US" altLang="ko-KR" sz="20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8</a:t>
            </a:r>
            <a:r>
              <a:rPr lang="ko-KR" altLang="en-US" sz="2000" dirty="0"/>
              <a:t>번의 공격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E77765-F757-4D30-8F0D-15F27A6764BA}"/>
              </a:ext>
            </a:extLst>
          </p:cNvPr>
          <p:cNvSpPr/>
          <p:nvPr/>
        </p:nvSpPr>
        <p:spPr>
          <a:xfrm>
            <a:off x="1686187" y="2969703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160D16-CAB2-4602-B488-32D765DA09E7}"/>
              </a:ext>
            </a:extLst>
          </p:cNvPr>
          <p:cNvSpPr/>
          <p:nvPr/>
        </p:nvSpPr>
        <p:spPr>
          <a:xfrm>
            <a:off x="1342238" y="4355921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C1568B-5876-4D60-B935-A520CFD94B2C}"/>
              </a:ext>
            </a:extLst>
          </p:cNvPr>
          <p:cNvSpPr/>
          <p:nvPr/>
        </p:nvSpPr>
        <p:spPr>
          <a:xfrm>
            <a:off x="3299670" y="3609935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2291BA-7329-4497-B6DE-5D2D86FA2C33}"/>
              </a:ext>
            </a:extLst>
          </p:cNvPr>
          <p:cNvSpPr/>
          <p:nvPr/>
        </p:nvSpPr>
        <p:spPr>
          <a:xfrm>
            <a:off x="2531378" y="4825705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1AA7E2-A16E-4BE9-A322-9855F45B1DC8}"/>
              </a:ext>
            </a:extLst>
          </p:cNvPr>
          <p:cNvSpPr/>
          <p:nvPr/>
        </p:nvSpPr>
        <p:spPr>
          <a:xfrm>
            <a:off x="3643618" y="2520004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대지 해일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 쪽에서 대지가 파도를 타듯 밀려옵니다</a:t>
            </a:r>
            <a:endParaRPr lang="en-US" altLang="ko-KR" sz="2000" dirty="0"/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파도에 맞으면 대미지를 줍니다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①,②,③ </a:t>
            </a:r>
            <a:r>
              <a:rPr lang="ko-KR" altLang="en-US" sz="2000" dirty="0"/>
              <a:t>중에 하나 선택되고 좌측 그림의 위치에서 시작하여 파란색 화살표로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DEBC32-FD31-4385-95AC-DBAF10F1E848}"/>
              </a:ext>
            </a:extLst>
          </p:cNvPr>
          <p:cNvSpPr/>
          <p:nvPr/>
        </p:nvSpPr>
        <p:spPr>
          <a:xfrm rot="2399417">
            <a:off x="2803673" y="1889202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769CA9A-5450-4AF7-A3A1-CCABF7D28B62}"/>
              </a:ext>
            </a:extLst>
          </p:cNvPr>
          <p:cNvSpPr/>
          <p:nvPr/>
        </p:nvSpPr>
        <p:spPr>
          <a:xfrm rot="2384534">
            <a:off x="2625403" y="2251362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B2048-0951-4F00-B92F-DC2D043DEF6C}"/>
              </a:ext>
            </a:extLst>
          </p:cNvPr>
          <p:cNvSpPr/>
          <p:nvPr/>
        </p:nvSpPr>
        <p:spPr>
          <a:xfrm rot="2399417">
            <a:off x="3551348" y="2515400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508F4E7-DF07-482C-AD6A-0283D96E3546}"/>
              </a:ext>
            </a:extLst>
          </p:cNvPr>
          <p:cNvSpPr/>
          <p:nvPr/>
        </p:nvSpPr>
        <p:spPr>
          <a:xfrm rot="2384534">
            <a:off x="3373078" y="2877560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34D71-839E-4615-8F24-48B8F3A57BBC}"/>
              </a:ext>
            </a:extLst>
          </p:cNvPr>
          <p:cNvSpPr/>
          <p:nvPr/>
        </p:nvSpPr>
        <p:spPr>
          <a:xfrm rot="2399417">
            <a:off x="4361085" y="3179479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D569308-F2FD-49F5-8DC4-542393B6104C}"/>
              </a:ext>
            </a:extLst>
          </p:cNvPr>
          <p:cNvSpPr/>
          <p:nvPr/>
        </p:nvSpPr>
        <p:spPr>
          <a:xfrm rot="2384534">
            <a:off x="4182815" y="3541639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93A7F-84D4-48EC-B477-6970D59F01A8}"/>
              </a:ext>
            </a:extLst>
          </p:cNvPr>
          <p:cNvSpPr txBox="1"/>
          <p:nvPr/>
        </p:nvSpPr>
        <p:spPr>
          <a:xfrm>
            <a:off x="2998921" y="1793287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703C4-6FFA-425E-969A-11274D3990D1}"/>
              </a:ext>
            </a:extLst>
          </p:cNvPr>
          <p:cNvSpPr txBox="1"/>
          <p:nvPr/>
        </p:nvSpPr>
        <p:spPr>
          <a:xfrm>
            <a:off x="3788096" y="2434726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49F52-9DB1-473A-B1F7-968AFFE28239}"/>
              </a:ext>
            </a:extLst>
          </p:cNvPr>
          <p:cNvSpPr txBox="1"/>
          <p:nvPr/>
        </p:nvSpPr>
        <p:spPr>
          <a:xfrm>
            <a:off x="4586283" y="3128203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238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17995 0.3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898</Words>
  <Application>Microsoft Office PowerPoint</Application>
  <PresentationFormat>와이드스크린</PresentationFormat>
  <Paragraphs>127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SSU 지구 초기 기획 (가이아 – Gaia)</vt:lpstr>
      <vt:lpstr>가이아(Gaia)</vt:lpstr>
      <vt:lpstr>게임 내 역할</vt:lpstr>
      <vt:lpstr>가이아(Gaia) - 레이드</vt:lpstr>
      <vt:lpstr>가이아(Gaia) – 레이드 맵</vt:lpstr>
      <vt:lpstr>패턴의 종류</vt:lpstr>
      <vt:lpstr>기본 패턴</vt:lpstr>
      <vt:lpstr>대지 흔들기</vt:lpstr>
      <vt:lpstr>대지 해일</vt:lpstr>
      <vt:lpstr>검 꽂기</vt:lpstr>
      <vt:lpstr>나뭇잎 공격</vt:lpstr>
      <vt:lpstr>참격</vt:lpstr>
      <vt:lpstr>특수 패턴</vt:lpstr>
      <vt:lpstr>특수패턴(발동조건) - 피없음</vt:lpstr>
      <vt:lpstr>특수패턴(발동조건) – 피 15줄</vt:lpstr>
      <vt:lpstr>특수패턴(발동조건) – 피 15줄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SSU 지구 초기 기획 (가이아 – Gaia)</dc:title>
  <dc:creator>김 기윤</dc:creator>
  <cp:lastModifiedBy>김 기윤</cp:lastModifiedBy>
  <cp:revision>7</cp:revision>
  <dcterms:created xsi:type="dcterms:W3CDTF">2021-09-06T04:35:07Z</dcterms:created>
  <dcterms:modified xsi:type="dcterms:W3CDTF">2021-12-26T13:25:41Z</dcterms:modified>
</cp:coreProperties>
</file>