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의범(2017184030)" initials="정" lastIdx="1" clrIdx="0">
    <p:extLst>
      <p:ext uri="{19B8F6BF-5375-455C-9EA6-DF929625EA0E}">
        <p15:presenceInfo xmlns:p15="http://schemas.microsoft.com/office/powerpoint/2012/main" userId="정의범(2017184030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1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6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8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0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3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3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5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16AF-445C-497E-AE38-89EF5A29BAB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73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기환의 흔적의 역사]&amp;#39;지옥별&amp;#39; 금성은 멸망의 조짐이다 - 경향신문 - 경향신문">
            <a:extLst>
              <a:ext uri="{FF2B5EF4-FFF2-40B4-BE49-F238E27FC236}">
                <a16:creationId xmlns:a16="http://schemas.microsoft.com/office/drawing/2014/main" id="{A3C52A77-A5C2-471B-8579-22222BA9C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602" y="1527208"/>
            <a:ext cx="5422398" cy="5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953D68-6D7C-443A-AE76-58700F228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2424"/>
            <a:ext cx="7620000" cy="1549567"/>
          </a:xfrm>
        </p:spPr>
        <p:txBody>
          <a:bodyPr/>
          <a:lstStyle/>
          <a:p>
            <a:r>
              <a:rPr lang="en-US" altLang="ko-KR" dirty="0"/>
              <a:t>SSU </a:t>
            </a:r>
            <a:r>
              <a:rPr lang="ko-KR" altLang="en-US" dirty="0"/>
              <a:t>금성  초기 기획 </a:t>
            </a:r>
          </a:p>
        </p:txBody>
      </p:sp>
    </p:spTree>
    <p:extLst>
      <p:ext uri="{BB962C8B-B14F-4D97-AF65-F5344CB8AC3E}">
        <p14:creationId xmlns:p14="http://schemas.microsoft.com/office/powerpoint/2010/main" val="54329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291392" y="769017"/>
            <a:ext cx="5085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4800" b="1" dirty="0"/>
              <a:t>장미 뿌리기</a:t>
            </a:r>
            <a:endParaRPr lang="en-US" altLang="ko-KR" sz="4800" b="1" dirty="0"/>
          </a:p>
          <a:p>
            <a:pPr marL="0" indent="0">
              <a:buNone/>
            </a:pPr>
            <a:endParaRPr lang="ko-KR" altLang="en-US" sz="4800" b="1" dirty="0"/>
          </a:p>
          <a:p>
            <a:r>
              <a:rPr lang="ko-KR" altLang="en-US" dirty="0"/>
              <a:t>보스가 전방에 장미꽃이 생성된다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보스가 장미꽃에 바람을 불어 전방 </a:t>
            </a:r>
            <a:r>
              <a:rPr lang="en-US" altLang="ko-KR" dirty="0"/>
              <a:t>5</a:t>
            </a:r>
            <a:r>
              <a:rPr lang="ko-KR" altLang="en-US" dirty="0"/>
              <a:t>개 방향으로 </a:t>
            </a:r>
            <a:r>
              <a:rPr lang="en-US" altLang="ko-KR" dirty="0"/>
              <a:t>5</a:t>
            </a:r>
            <a:r>
              <a:rPr lang="ko-KR" altLang="en-US" dirty="0"/>
              <a:t>잎의 </a:t>
            </a:r>
            <a:r>
              <a:rPr lang="ko-KR" altLang="en-US" dirty="0" err="1"/>
              <a:t>장미꽃잎을</a:t>
            </a:r>
            <a:r>
              <a:rPr lang="ko-KR" altLang="en-US" dirty="0"/>
              <a:t>  발사한다</a:t>
            </a:r>
            <a:r>
              <a:rPr lang="en-US" altLang="ko-KR" dirty="0"/>
              <a:t>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2C68053-477D-4FCB-ADF2-437CFCD2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88828">
            <a:off x="9806475" y="2974434"/>
            <a:ext cx="1083386" cy="10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D85E1A-2A39-4A2B-85D3-45C884C044CB}"/>
              </a:ext>
            </a:extLst>
          </p:cNvPr>
          <p:cNvSpPr/>
          <p:nvPr/>
        </p:nvSpPr>
        <p:spPr>
          <a:xfrm>
            <a:off x="5983705" y="1009590"/>
            <a:ext cx="5775158" cy="49182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7A56D6-D774-4FDA-B28E-FEE69FB7ACDC}"/>
              </a:ext>
            </a:extLst>
          </p:cNvPr>
          <p:cNvSpPr/>
          <p:nvPr/>
        </p:nvSpPr>
        <p:spPr>
          <a:xfrm>
            <a:off x="6285132" y="1588168"/>
            <a:ext cx="5172304" cy="3815273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식물, 어두운, 꽃, 빨간색이(가) 표시된 사진&#10;&#10;자동 생성된 설명">
            <a:extLst>
              <a:ext uri="{FF2B5EF4-FFF2-40B4-BE49-F238E27FC236}">
                <a16:creationId xmlns:a16="http://schemas.microsoft.com/office/drawing/2014/main" id="{EE2799D7-7BB2-49C5-9090-C56474493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086" flipH="1">
            <a:off x="8605149" y="3283093"/>
            <a:ext cx="392392" cy="392392"/>
          </a:xfrm>
          <a:prstGeom prst="rect">
            <a:avLst/>
          </a:prstGeom>
        </p:spPr>
      </p:pic>
      <p:pic>
        <p:nvPicPr>
          <p:cNvPr id="11" name="그림 10" descr="식물, 어두운, 꽃, 빨간색이(가) 표시된 사진&#10;&#10;자동 생성된 설명">
            <a:extLst>
              <a:ext uri="{FF2B5EF4-FFF2-40B4-BE49-F238E27FC236}">
                <a16:creationId xmlns:a16="http://schemas.microsoft.com/office/drawing/2014/main" id="{F6109784-CFBF-4982-A832-EE0AD9C70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41685" flipH="1">
            <a:off x="8675088" y="2775865"/>
            <a:ext cx="392392" cy="392392"/>
          </a:xfrm>
          <a:prstGeom prst="rect">
            <a:avLst/>
          </a:prstGeom>
        </p:spPr>
      </p:pic>
      <p:pic>
        <p:nvPicPr>
          <p:cNvPr id="12" name="그림 11" descr="식물, 어두운, 꽃, 빨간색이(가) 표시된 사진&#10;&#10;자동 생성된 설명">
            <a:extLst>
              <a:ext uri="{FF2B5EF4-FFF2-40B4-BE49-F238E27FC236}">
                <a16:creationId xmlns:a16="http://schemas.microsoft.com/office/drawing/2014/main" id="{71E4FB3C-7E87-4E2B-A8F2-F66D9D4E5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3430" flipH="1">
            <a:off x="8734324" y="3814716"/>
            <a:ext cx="392392" cy="392392"/>
          </a:xfrm>
          <a:prstGeom prst="rect">
            <a:avLst/>
          </a:prstGeom>
        </p:spPr>
      </p:pic>
      <p:pic>
        <p:nvPicPr>
          <p:cNvPr id="13" name="그림 12" descr="식물, 어두운, 꽃, 빨간색이(가) 표시된 사진&#10;&#10;자동 생성된 설명">
            <a:extLst>
              <a:ext uri="{FF2B5EF4-FFF2-40B4-BE49-F238E27FC236}">
                <a16:creationId xmlns:a16="http://schemas.microsoft.com/office/drawing/2014/main" id="{9CEBC9F8-E3DF-4D62-9A80-77EC6E072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3980" flipH="1">
            <a:off x="9054909" y="4255605"/>
            <a:ext cx="392392" cy="392392"/>
          </a:xfrm>
          <a:prstGeom prst="rect">
            <a:avLst/>
          </a:prstGeom>
        </p:spPr>
      </p:pic>
      <p:pic>
        <p:nvPicPr>
          <p:cNvPr id="14" name="그림 13" descr="식물, 어두운, 꽃, 빨간색이(가) 표시된 사진&#10;&#10;자동 생성된 설명">
            <a:extLst>
              <a:ext uri="{FF2B5EF4-FFF2-40B4-BE49-F238E27FC236}">
                <a16:creationId xmlns:a16="http://schemas.microsoft.com/office/drawing/2014/main" id="{C9D08983-0648-41C0-B0FA-0A645555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9122519" y="2464669"/>
            <a:ext cx="392392" cy="3923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D8DB10-7471-4111-A92A-8067F1EF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81726" y="2909117"/>
            <a:ext cx="1119173" cy="111917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5E8E2C-0B0A-4537-BF99-88FC4D691D77}"/>
              </a:ext>
            </a:extLst>
          </p:cNvPr>
          <p:cNvCxnSpPr/>
          <p:nvPr/>
        </p:nvCxnSpPr>
        <p:spPr>
          <a:xfrm flipH="1" flipV="1">
            <a:off x="9381392" y="2660865"/>
            <a:ext cx="589085" cy="3900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42FCD3-FA1E-490B-8E7B-1313AE1A2E86}"/>
              </a:ext>
            </a:extLst>
          </p:cNvPr>
          <p:cNvCxnSpPr/>
          <p:nvPr/>
        </p:nvCxnSpPr>
        <p:spPr>
          <a:xfrm flipH="1" flipV="1">
            <a:off x="9323867" y="2772232"/>
            <a:ext cx="589085" cy="3900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35D41C9-9C8C-4B13-B181-58B7D70D0FD4}"/>
              </a:ext>
            </a:extLst>
          </p:cNvPr>
          <p:cNvCxnSpPr/>
          <p:nvPr/>
        </p:nvCxnSpPr>
        <p:spPr>
          <a:xfrm flipH="1" flipV="1">
            <a:off x="8970451" y="2946567"/>
            <a:ext cx="589085" cy="3900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93B419-E808-450C-BFCF-46B37C9925A6}"/>
              </a:ext>
            </a:extLst>
          </p:cNvPr>
          <p:cNvCxnSpPr/>
          <p:nvPr/>
        </p:nvCxnSpPr>
        <p:spPr>
          <a:xfrm flipH="1" flipV="1">
            <a:off x="8912926" y="3057934"/>
            <a:ext cx="589085" cy="3900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11FB72-9C6E-44E0-B2E3-A149F9C4D267}"/>
              </a:ext>
            </a:extLst>
          </p:cNvPr>
          <p:cNvCxnSpPr>
            <a:cxnSpLocks/>
          </p:cNvCxnSpPr>
          <p:nvPr/>
        </p:nvCxnSpPr>
        <p:spPr>
          <a:xfrm flipH="1" flipV="1">
            <a:off x="8847817" y="3455003"/>
            <a:ext cx="743192" cy="266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0110FA4-B69C-44E6-A61E-B64E2254EC27}"/>
              </a:ext>
            </a:extLst>
          </p:cNvPr>
          <p:cNvCxnSpPr>
            <a:cxnSpLocks/>
          </p:cNvCxnSpPr>
          <p:nvPr/>
        </p:nvCxnSpPr>
        <p:spPr>
          <a:xfrm flipH="1" flipV="1">
            <a:off x="8823673" y="3555288"/>
            <a:ext cx="743192" cy="266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666F54-CFE7-40DC-AA31-4FFF844BDF99}"/>
              </a:ext>
            </a:extLst>
          </p:cNvPr>
          <p:cNvCxnSpPr>
            <a:cxnSpLocks/>
          </p:cNvCxnSpPr>
          <p:nvPr/>
        </p:nvCxnSpPr>
        <p:spPr>
          <a:xfrm flipH="1">
            <a:off x="9014868" y="3716575"/>
            <a:ext cx="730960" cy="2272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2E03EB-47E2-4B0B-AFDE-740433C614E1}"/>
              </a:ext>
            </a:extLst>
          </p:cNvPr>
          <p:cNvCxnSpPr>
            <a:cxnSpLocks/>
          </p:cNvCxnSpPr>
          <p:nvPr/>
        </p:nvCxnSpPr>
        <p:spPr>
          <a:xfrm flipH="1">
            <a:off x="9025637" y="3836616"/>
            <a:ext cx="733643" cy="2163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6C05FF7-CBA7-4498-9C9F-2A66A7707A0F}"/>
              </a:ext>
            </a:extLst>
          </p:cNvPr>
          <p:cNvCxnSpPr>
            <a:cxnSpLocks/>
          </p:cNvCxnSpPr>
          <p:nvPr/>
        </p:nvCxnSpPr>
        <p:spPr>
          <a:xfrm flipH="1">
            <a:off x="9272122" y="4168680"/>
            <a:ext cx="730960" cy="2272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151AB75-9A19-484C-BC57-2AF041DC61A9}"/>
              </a:ext>
            </a:extLst>
          </p:cNvPr>
          <p:cNvCxnSpPr>
            <a:cxnSpLocks/>
          </p:cNvCxnSpPr>
          <p:nvPr/>
        </p:nvCxnSpPr>
        <p:spPr>
          <a:xfrm flipH="1">
            <a:off x="9282891" y="4288721"/>
            <a:ext cx="733643" cy="2163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6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공간디피 엔틱 그리스 신전 소품 기둥 150 이오니아 - 옥션">
            <a:extLst>
              <a:ext uri="{FF2B5EF4-FFF2-40B4-BE49-F238E27FC236}">
                <a16:creationId xmlns:a16="http://schemas.microsoft.com/office/drawing/2014/main" id="{C5CB2515-36F2-4F60-8774-191A1E96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010" y="2999582"/>
            <a:ext cx="712540" cy="9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공간디피 엔틱 그리스 신전 소품 기둥 150 이오니아 - 옥션">
            <a:extLst>
              <a:ext uri="{FF2B5EF4-FFF2-40B4-BE49-F238E27FC236}">
                <a16:creationId xmlns:a16="http://schemas.microsoft.com/office/drawing/2014/main" id="{E43EC3BC-265C-4926-974F-4C866C4E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48" y="2684187"/>
            <a:ext cx="712540" cy="9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공간디피 엔틱 그리스 신전 소품 기둥 150 이오니아 - 옥션">
            <a:extLst>
              <a:ext uri="{FF2B5EF4-FFF2-40B4-BE49-F238E27FC236}">
                <a16:creationId xmlns:a16="http://schemas.microsoft.com/office/drawing/2014/main" id="{F024B759-2EF8-485F-8508-4214B419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53" y="2684188"/>
            <a:ext cx="712540" cy="9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399050" y="1429395"/>
            <a:ext cx="50853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4800" b="1" dirty="0"/>
              <a:t>신전 기둥 </a:t>
            </a:r>
            <a:endParaRPr lang="en-US" altLang="ko-KR" sz="4800" b="1" dirty="0"/>
          </a:p>
          <a:p>
            <a:pPr marL="0" indent="0">
              <a:buNone/>
            </a:pPr>
            <a:endParaRPr lang="ko-KR" altLang="en-US" sz="4800" b="1" dirty="0"/>
          </a:p>
          <a:p>
            <a:r>
              <a:rPr lang="ko-KR" altLang="en-US" dirty="0"/>
              <a:t>보스의 전방과 양 옆에서 신전기둥 </a:t>
            </a:r>
            <a:r>
              <a:rPr lang="en-US" altLang="ko-KR" dirty="0"/>
              <a:t>3</a:t>
            </a:r>
            <a:r>
              <a:rPr lang="ko-KR" altLang="en-US" dirty="0"/>
              <a:t>개가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좌우 전방 방향으로</a:t>
            </a:r>
            <a:r>
              <a:rPr lang="en-US" altLang="ko-KR" dirty="0"/>
              <a:t> </a:t>
            </a:r>
            <a:r>
              <a:rPr lang="ko-KR" altLang="en-US" dirty="0"/>
              <a:t>신전의 기둥이 쓰러진다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BDE814-5EC2-465A-A6B2-FE084EC3EA5D}"/>
              </a:ext>
            </a:extLst>
          </p:cNvPr>
          <p:cNvSpPr/>
          <p:nvPr/>
        </p:nvSpPr>
        <p:spPr>
          <a:xfrm>
            <a:off x="5983705" y="1009590"/>
            <a:ext cx="5775158" cy="49182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93F5C1-FF18-4EE3-BC37-112D7B79E3F0}"/>
              </a:ext>
            </a:extLst>
          </p:cNvPr>
          <p:cNvSpPr/>
          <p:nvPr/>
        </p:nvSpPr>
        <p:spPr>
          <a:xfrm>
            <a:off x="6285132" y="1588168"/>
            <a:ext cx="5172304" cy="3815273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F88BF5-5483-4FEE-9AF7-8AC31753D22A}"/>
              </a:ext>
            </a:extLst>
          </p:cNvPr>
          <p:cNvSpPr/>
          <p:nvPr/>
        </p:nvSpPr>
        <p:spPr>
          <a:xfrm>
            <a:off x="7130562" y="3429000"/>
            <a:ext cx="1134207" cy="193431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13F26A-7E08-4561-8944-58BFDC171BD3}"/>
              </a:ext>
            </a:extLst>
          </p:cNvPr>
          <p:cNvSpPr/>
          <p:nvPr/>
        </p:nvSpPr>
        <p:spPr>
          <a:xfrm>
            <a:off x="8871284" y="3412370"/>
            <a:ext cx="1134207" cy="193431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D99731-5181-4A7A-B619-B488FF578456}"/>
              </a:ext>
            </a:extLst>
          </p:cNvPr>
          <p:cNvSpPr/>
          <p:nvPr/>
        </p:nvSpPr>
        <p:spPr>
          <a:xfrm rot="5400000" flipV="1">
            <a:off x="8001077" y="4268348"/>
            <a:ext cx="1134207" cy="20207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2D8C2EF6-E4A5-4A76-8DB2-27389355CFE4}"/>
              </a:ext>
            </a:extLst>
          </p:cNvPr>
          <p:cNvSpPr/>
          <p:nvPr/>
        </p:nvSpPr>
        <p:spPr>
          <a:xfrm rot="10457482">
            <a:off x="8381205" y="3206743"/>
            <a:ext cx="964056" cy="7273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476C1AB-30B6-4FEB-B2C6-80A142913630}"/>
              </a:ext>
            </a:extLst>
          </p:cNvPr>
          <p:cNvSpPr/>
          <p:nvPr/>
        </p:nvSpPr>
        <p:spPr>
          <a:xfrm rot="8381334">
            <a:off x="8049156" y="2849581"/>
            <a:ext cx="964056" cy="7273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9CBC7EA-4838-4B32-9395-A1E128C2639E}"/>
              </a:ext>
            </a:extLst>
          </p:cNvPr>
          <p:cNvSpPr/>
          <p:nvPr/>
        </p:nvSpPr>
        <p:spPr>
          <a:xfrm rot="2572107">
            <a:off x="7510131" y="2820108"/>
            <a:ext cx="964056" cy="7273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45A6D7-934A-4714-B13F-36607E64C96A}"/>
              </a:ext>
            </a:extLst>
          </p:cNvPr>
          <p:cNvSpPr/>
          <p:nvPr/>
        </p:nvSpPr>
        <p:spPr>
          <a:xfrm>
            <a:off x="7480871" y="3411059"/>
            <a:ext cx="766488" cy="5380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40B52F-82C9-47A3-8D09-9653D4FA2527}"/>
              </a:ext>
            </a:extLst>
          </p:cNvPr>
          <p:cNvSpPr/>
          <p:nvPr/>
        </p:nvSpPr>
        <p:spPr>
          <a:xfrm>
            <a:off x="7277885" y="3031740"/>
            <a:ext cx="1734980" cy="6320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A699E3-98DF-4F10-B271-F8377512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48" y="586346"/>
            <a:ext cx="6737060" cy="4472215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4000" dirty="0"/>
              <a:t>- </a:t>
            </a:r>
            <a:r>
              <a:rPr lang="ko-KR" altLang="en-US" sz="4000" dirty="0"/>
              <a:t>특수 패턴</a:t>
            </a:r>
            <a:r>
              <a:rPr lang="en-US" altLang="ko-KR" sz="4000" dirty="0"/>
              <a:t>(</a:t>
            </a:r>
            <a:r>
              <a:rPr lang="ko-KR" altLang="en-US" sz="4000" dirty="0"/>
              <a:t>보스의 잔여 </a:t>
            </a:r>
            <a:r>
              <a:rPr lang="en-US" altLang="ko-KR" sz="4000" dirty="0"/>
              <a:t>hp</a:t>
            </a:r>
            <a:r>
              <a:rPr lang="ko-KR" altLang="en-US" sz="4000" dirty="0"/>
              <a:t>따름</a:t>
            </a:r>
            <a:r>
              <a:rPr lang="en-US" altLang="ko-KR" sz="4000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4000" dirty="0"/>
              <a:t>황금사과와 트로이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2200" dirty="0"/>
              <a:t>보스가 분노하여 바닥을 향해 손을 내리치자  그 자리에 황금 사과나무가 생성된다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사과나무를 제한 시간내 파괴하지 않으면</a:t>
            </a:r>
            <a:r>
              <a:rPr lang="en-US" altLang="ko-KR" sz="2200" dirty="0"/>
              <a:t>,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트로이 목마가 나타나고 목마에서 </a:t>
            </a:r>
            <a:r>
              <a:rPr lang="en-US" altLang="ko-KR" sz="2200" dirty="0"/>
              <a:t>30</a:t>
            </a:r>
            <a:r>
              <a:rPr lang="ko-KR" altLang="en-US" sz="2200" dirty="0"/>
              <a:t>명의 그리스 전사가</a:t>
            </a:r>
            <a:br>
              <a:rPr lang="en-US" altLang="ko-KR" sz="2200" dirty="0"/>
            </a:br>
            <a:r>
              <a:rPr lang="ko-KR" altLang="en-US" sz="2200" dirty="0"/>
              <a:t>생성된다</a:t>
            </a:r>
            <a:r>
              <a:rPr lang="en-US" altLang="ko-KR" sz="2200" dirty="0"/>
              <a:t>.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919A38-1009-4739-BCE6-979E5FFEACC4}"/>
              </a:ext>
            </a:extLst>
          </p:cNvPr>
          <p:cNvSpPr/>
          <p:nvPr/>
        </p:nvSpPr>
        <p:spPr>
          <a:xfrm>
            <a:off x="6917908" y="1574276"/>
            <a:ext cx="4867869" cy="43723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CCF66A-6F2D-4164-BA04-9A4B66B7548B}"/>
              </a:ext>
            </a:extLst>
          </p:cNvPr>
          <p:cNvSpPr/>
          <p:nvPr/>
        </p:nvSpPr>
        <p:spPr>
          <a:xfrm>
            <a:off x="7124625" y="2030447"/>
            <a:ext cx="4359725" cy="3391848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93A1E4-472A-4BE6-A214-AA161BBEF0DF}"/>
              </a:ext>
            </a:extLst>
          </p:cNvPr>
          <p:cNvSpPr/>
          <p:nvPr/>
        </p:nvSpPr>
        <p:spPr>
          <a:xfrm>
            <a:off x="8170871" y="3704734"/>
            <a:ext cx="297618" cy="8484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2BB69E2-BA6F-46EE-8507-193E207EF72D}"/>
              </a:ext>
            </a:extLst>
          </p:cNvPr>
          <p:cNvSpPr/>
          <p:nvPr/>
        </p:nvSpPr>
        <p:spPr>
          <a:xfrm rot="18198731" flipH="1">
            <a:off x="7791724" y="3128629"/>
            <a:ext cx="155442" cy="91440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6B4725D-4083-4D05-A606-E662FC018817}"/>
              </a:ext>
            </a:extLst>
          </p:cNvPr>
          <p:cNvSpPr/>
          <p:nvPr/>
        </p:nvSpPr>
        <p:spPr>
          <a:xfrm flipH="1">
            <a:off x="8176123" y="3120023"/>
            <a:ext cx="148809" cy="632093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6E18A0E-C75E-4267-81AD-619AB57868EA}"/>
              </a:ext>
            </a:extLst>
          </p:cNvPr>
          <p:cNvSpPr/>
          <p:nvPr/>
        </p:nvSpPr>
        <p:spPr>
          <a:xfrm rot="2431179" flipH="1">
            <a:off x="8401300" y="3024247"/>
            <a:ext cx="155442" cy="91440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E84437-D947-4CEF-B89A-17A050F24B47}"/>
              </a:ext>
            </a:extLst>
          </p:cNvPr>
          <p:cNvSpPr/>
          <p:nvPr/>
        </p:nvSpPr>
        <p:spPr>
          <a:xfrm rot="4683011" flipH="1">
            <a:off x="8674613" y="3198275"/>
            <a:ext cx="162241" cy="91440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>
            <a:extLst>
              <a:ext uri="{FF2B5EF4-FFF2-40B4-BE49-F238E27FC236}">
                <a16:creationId xmlns:a16="http://schemas.microsoft.com/office/drawing/2014/main" id="{722595EE-24A1-40FB-9CAE-4C9088A3F927}"/>
              </a:ext>
            </a:extLst>
          </p:cNvPr>
          <p:cNvSpPr/>
          <p:nvPr/>
        </p:nvSpPr>
        <p:spPr>
          <a:xfrm>
            <a:off x="7640891" y="3269783"/>
            <a:ext cx="332607" cy="295978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74A0E4-00ED-41B4-BF8F-5C018F7517E8}"/>
              </a:ext>
            </a:extLst>
          </p:cNvPr>
          <p:cNvSpPr/>
          <p:nvPr/>
        </p:nvSpPr>
        <p:spPr>
          <a:xfrm>
            <a:off x="7667292" y="3349116"/>
            <a:ext cx="226685" cy="2212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8F8AA7-CA93-4DC3-8528-36E51E18299E}"/>
              </a:ext>
            </a:extLst>
          </p:cNvPr>
          <p:cNvSpPr/>
          <p:nvPr/>
        </p:nvSpPr>
        <p:spPr>
          <a:xfrm>
            <a:off x="7781672" y="3349116"/>
            <a:ext cx="207245" cy="2212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514B7F-B3DF-4DFD-9352-E6018D1AD6F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799301" y="3189194"/>
            <a:ext cx="7894" cy="1545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72026401-2675-44AC-89F8-297415AB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03" y="2615937"/>
            <a:ext cx="1517984" cy="193720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A55FC86-BFA4-4926-B463-6F010D4AF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42" y="4491752"/>
            <a:ext cx="626153" cy="7919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8130CB-1B58-4443-9E13-5478CC049244}"/>
              </a:ext>
            </a:extLst>
          </p:cNvPr>
          <p:cNvSpPr txBox="1"/>
          <p:nvPr/>
        </p:nvSpPr>
        <p:spPr>
          <a:xfrm>
            <a:off x="10350631" y="4685122"/>
            <a:ext cx="6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</a:t>
            </a:r>
            <a:r>
              <a:rPr lang="en-US" altLang="ko-KR" b="1" dirty="0"/>
              <a:t>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347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699E3-98DF-4F10-B271-F8377512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48" y="586346"/>
            <a:ext cx="6737060" cy="4472215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4000" dirty="0"/>
              <a:t>- </a:t>
            </a:r>
            <a:r>
              <a:rPr lang="ko-KR" altLang="en-US" sz="4000" dirty="0"/>
              <a:t>특수 패턴</a:t>
            </a:r>
            <a:r>
              <a:rPr lang="en-US" altLang="ko-KR" sz="4000" dirty="0"/>
              <a:t>(</a:t>
            </a:r>
            <a:r>
              <a:rPr lang="ko-KR" altLang="en-US" sz="4000" dirty="0"/>
              <a:t>보스의 잔여 </a:t>
            </a:r>
            <a:r>
              <a:rPr lang="en-US" altLang="ko-KR" sz="4000" dirty="0"/>
              <a:t>hp</a:t>
            </a:r>
            <a:r>
              <a:rPr lang="ko-KR" altLang="en-US" sz="4000" dirty="0"/>
              <a:t>따름</a:t>
            </a:r>
            <a:r>
              <a:rPr lang="en-US" altLang="ko-KR" sz="4000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철의 부식</a:t>
            </a:r>
            <a:r>
              <a:rPr lang="en-US" altLang="ko-KR" dirty="0"/>
              <a:t>(</a:t>
            </a:r>
            <a:r>
              <a:rPr lang="ko-KR" altLang="en-US" dirty="0" err="1"/>
              <a:t>디버프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2200" dirty="0"/>
              <a:t>철의 여신 아프로디테의 원소조종으로 인해 바닥에 원소모양이 그려지고  전자 구슬들이 회전합니다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전자 구슬에 맞으면 철의 부식으로 인해 공격력이 </a:t>
            </a:r>
            <a:r>
              <a:rPr lang="en-US" altLang="ko-KR" sz="2200" dirty="0"/>
              <a:t>10</a:t>
            </a:r>
            <a:r>
              <a:rPr lang="ko-KR" altLang="en-US" sz="2200" dirty="0"/>
              <a:t>퍼 감소합니다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Picture 2" descr="철 - 리브레 위키">
            <a:extLst>
              <a:ext uri="{FF2B5EF4-FFF2-40B4-BE49-F238E27FC236}">
                <a16:creationId xmlns:a16="http://schemas.microsoft.com/office/drawing/2014/main" id="{6578F124-E4F8-46E2-AF7C-EC5FF2EB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62" y="955453"/>
            <a:ext cx="4631290" cy="471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906B1169-C062-4F9F-BB3A-7D85656BD9EC}"/>
              </a:ext>
            </a:extLst>
          </p:cNvPr>
          <p:cNvSpPr/>
          <p:nvPr/>
        </p:nvSpPr>
        <p:spPr>
          <a:xfrm>
            <a:off x="7587916" y="1507958"/>
            <a:ext cx="1010652" cy="38340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8943055E-AD62-490F-8676-E020B896A3DC}"/>
              </a:ext>
            </a:extLst>
          </p:cNvPr>
          <p:cNvSpPr/>
          <p:nvPr/>
        </p:nvSpPr>
        <p:spPr>
          <a:xfrm rot="10800000">
            <a:off x="10868526" y="1395661"/>
            <a:ext cx="1010652" cy="38340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6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8EE2-C264-4B89-9638-E44DE5D3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524516"/>
            <a:ext cx="6737060" cy="5364555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퍼즐패턴</a:t>
            </a:r>
            <a:r>
              <a:rPr lang="en-US" altLang="ko-KR" dirty="0"/>
              <a:t>: </a:t>
            </a:r>
            <a:r>
              <a:rPr lang="ko-KR" altLang="en-US" dirty="0"/>
              <a:t>사랑의 작대기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sz="1600" dirty="0"/>
              <a:t>ex)</a:t>
            </a:r>
            <a:r>
              <a:rPr lang="ko-KR" altLang="en-US" sz="1600" dirty="0"/>
              <a:t> 팀 인원 수가 </a:t>
            </a:r>
            <a:r>
              <a:rPr lang="en-US" altLang="ko-KR" sz="1600" dirty="0"/>
              <a:t>4</a:t>
            </a:r>
            <a:r>
              <a:rPr lang="ko-KR" altLang="en-US" sz="1600" dirty="0"/>
              <a:t>인 이라면</a:t>
            </a:r>
            <a:r>
              <a:rPr lang="en-US" altLang="ko-KR" sz="1600" dirty="0"/>
              <a:t>, </a:t>
            </a:r>
            <a:r>
              <a:rPr lang="ko-KR" altLang="en-US" sz="1600" dirty="0"/>
              <a:t>바닥에 </a:t>
            </a:r>
            <a:r>
              <a:rPr lang="en-US" altLang="ko-KR" sz="1600" dirty="0"/>
              <a:t>4</a:t>
            </a:r>
            <a:r>
              <a:rPr lang="ko-KR" altLang="en-US" sz="1600" dirty="0"/>
              <a:t>개의 그림과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작대기가</a:t>
            </a:r>
            <a:r>
              <a:rPr lang="en-US" altLang="ko-KR" sz="1600" dirty="0"/>
              <a:t> </a:t>
            </a:r>
            <a:r>
              <a:rPr lang="ko-KR" altLang="en-US" sz="1600" dirty="0"/>
              <a:t>생성된다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서로를 향하고 있는 작대기가 형성된다면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그림 위치에는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 팀원들 중 최소 한 명의 인원이 제한 시간 내에   들어가야한다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제한 시간내 요구조건을 충족시키지 못하면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파티원</a:t>
            </a:r>
            <a:r>
              <a:rPr lang="ko-KR" altLang="en-US" sz="1600" dirty="0"/>
              <a:t> 전체 데미지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ko-KR" altLang="en-US" sz="1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91BA38-9DDB-4593-AA1D-87461AF6427C}"/>
              </a:ext>
            </a:extLst>
          </p:cNvPr>
          <p:cNvSpPr/>
          <p:nvPr/>
        </p:nvSpPr>
        <p:spPr>
          <a:xfrm>
            <a:off x="7424257" y="1736520"/>
            <a:ext cx="880843" cy="89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CE84779B-E526-49F8-80B8-2787B8F71336}"/>
              </a:ext>
            </a:extLst>
          </p:cNvPr>
          <p:cNvSpPr/>
          <p:nvPr/>
        </p:nvSpPr>
        <p:spPr>
          <a:xfrm>
            <a:off x="7300518" y="3429000"/>
            <a:ext cx="1128319" cy="8976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하트 9">
            <a:extLst>
              <a:ext uri="{FF2B5EF4-FFF2-40B4-BE49-F238E27FC236}">
                <a16:creationId xmlns:a16="http://schemas.microsoft.com/office/drawing/2014/main" id="{D9ACC6C2-2F46-4EFC-9C09-64377DDD748C}"/>
              </a:ext>
            </a:extLst>
          </p:cNvPr>
          <p:cNvSpPr/>
          <p:nvPr/>
        </p:nvSpPr>
        <p:spPr>
          <a:xfrm>
            <a:off x="10469460" y="1736520"/>
            <a:ext cx="1048624" cy="897622"/>
          </a:xfrm>
          <a:prstGeom prst="heart">
            <a:avLst/>
          </a:prstGeom>
          <a:solidFill>
            <a:srgbClr val="E1698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A0448D-06A7-4331-A9C8-78321B06184A}"/>
              </a:ext>
            </a:extLst>
          </p:cNvPr>
          <p:cNvSpPr/>
          <p:nvPr/>
        </p:nvSpPr>
        <p:spPr>
          <a:xfrm>
            <a:off x="10637241" y="3429000"/>
            <a:ext cx="939568" cy="897622"/>
          </a:xfrm>
          <a:prstGeom prst="rect">
            <a:avLst/>
          </a:prstGeom>
          <a:solidFill>
            <a:srgbClr val="E16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9D5341-FF25-4B82-B9F3-623283F8DF3B}"/>
              </a:ext>
            </a:extLst>
          </p:cNvPr>
          <p:cNvCxnSpPr/>
          <p:nvPr/>
        </p:nvCxnSpPr>
        <p:spPr>
          <a:xfrm flipV="1">
            <a:off x="8428837" y="2265028"/>
            <a:ext cx="1973512" cy="161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3F3D7A-BB1B-4EB8-8E55-A3B2D5DB10C2}"/>
              </a:ext>
            </a:extLst>
          </p:cNvPr>
          <p:cNvCxnSpPr/>
          <p:nvPr/>
        </p:nvCxnSpPr>
        <p:spPr>
          <a:xfrm>
            <a:off x="8539993" y="2185331"/>
            <a:ext cx="1803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842C14-38A0-40DA-A4ED-18A357D4C149}"/>
              </a:ext>
            </a:extLst>
          </p:cNvPr>
          <p:cNvCxnSpPr/>
          <p:nvPr/>
        </p:nvCxnSpPr>
        <p:spPr>
          <a:xfrm flipH="1">
            <a:off x="8539993" y="3877811"/>
            <a:ext cx="1862356" cy="0"/>
          </a:xfrm>
          <a:prstGeom prst="straightConnector1">
            <a:avLst/>
          </a:prstGeom>
          <a:ln>
            <a:solidFill>
              <a:srgbClr val="E16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6661763-A83B-4737-9318-C4FA0E95E5AA}"/>
              </a:ext>
            </a:extLst>
          </p:cNvPr>
          <p:cNvCxnSpPr/>
          <p:nvPr/>
        </p:nvCxnSpPr>
        <p:spPr>
          <a:xfrm flipH="1">
            <a:off x="8539993" y="2416029"/>
            <a:ext cx="1736521" cy="0"/>
          </a:xfrm>
          <a:prstGeom prst="straightConnector1">
            <a:avLst/>
          </a:prstGeom>
          <a:ln>
            <a:solidFill>
              <a:srgbClr val="E16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45B101-E8C2-4091-8E54-BCC3A059816B}"/>
              </a:ext>
            </a:extLst>
          </p:cNvPr>
          <p:cNvCxnSpPr>
            <a:cxnSpLocks/>
          </p:cNvCxnSpPr>
          <p:nvPr/>
        </p:nvCxnSpPr>
        <p:spPr>
          <a:xfrm flipH="1" flipV="1">
            <a:off x="7856290" y="2109830"/>
            <a:ext cx="8387" cy="7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CE0D667-0143-4492-8885-7A829645E139}"/>
              </a:ext>
            </a:extLst>
          </p:cNvPr>
          <p:cNvSpPr/>
          <p:nvPr/>
        </p:nvSpPr>
        <p:spPr>
          <a:xfrm>
            <a:off x="7696900" y="1852213"/>
            <a:ext cx="318781" cy="276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F8F91DB-9528-418C-A53E-6DC52BEA06F6}"/>
              </a:ext>
            </a:extLst>
          </p:cNvPr>
          <p:cNvCxnSpPr>
            <a:cxnSpLocks/>
          </p:cNvCxnSpPr>
          <p:nvPr/>
        </p:nvCxnSpPr>
        <p:spPr>
          <a:xfrm flipH="1">
            <a:off x="7856291" y="2067928"/>
            <a:ext cx="1" cy="23480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67CF619-122A-4D61-8353-0F453729FC5C}"/>
              </a:ext>
            </a:extLst>
          </p:cNvPr>
          <p:cNvCxnSpPr>
            <a:cxnSpLocks/>
          </p:cNvCxnSpPr>
          <p:nvPr/>
        </p:nvCxnSpPr>
        <p:spPr>
          <a:xfrm flipH="1">
            <a:off x="7759266" y="2294060"/>
            <a:ext cx="105412" cy="22009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C1C991-23E2-4102-9A5D-509E4E42FA20}"/>
              </a:ext>
            </a:extLst>
          </p:cNvPr>
          <p:cNvCxnSpPr>
            <a:cxnSpLocks/>
          </p:cNvCxnSpPr>
          <p:nvPr/>
        </p:nvCxnSpPr>
        <p:spPr>
          <a:xfrm>
            <a:off x="7864677" y="2292481"/>
            <a:ext cx="105414" cy="221673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48729D3-3C29-4813-B790-95F2D36D0965}"/>
              </a:ext>
            </a:extLst>
          </p:cNvPr>
          <p:cNvCxnSpPr>
            <a:cxnSpLocks/>
          </p:cNvCxnSpPr>
          <p:nvPr/>
        </p:nvCxnSpPr>
        <p:spPr>
          <a:xfrm>
            <a:off x="7643302" y="2185331"/>
            <a:ext cx="425975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94935CC5-D694-4E04-BD60-864EB7164B3B}"/>
              </a:ext>
            </a:extLst>
          </p:cNvPr>
          <p:cNvSpPr/>
          <p:nvPr/>
        </p:nvSpPr>
        <p:spPr>
          <a:xfrm>
            <a:off x="10854167" y="1857551"/>
            <a:ext cx="318781" cy="276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558C92B-7D7D-4F64-AB38-C124D9A98F6A}"/>
              </a:ext>
            </a:extLst>
          </p:cNvPr>
          <p:cNvCxnSpPr>
            <a:cxnSpLocks/>
          </p:cNvCxnSpPr>
          <p:nvPr/>
        </p:nvCxnSpPr>
        <p:spPr>
          <a:xfrm flipH="1">
            <a:off x="11013559" y="2067928"/>
            <a:ext cx="14660" cy="2401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127F17-1998-48A1-B9A6-78E66B79E9FE}"/>
              </a:ext>
            </a:extLst>
          </p:cNvPr>
          <p:cNvCxnSpPr>
            <a:cxnSpLocks/>
          </p:cNvCxnSpPr>
          <p:nvPr/>
        </p:nvCxnSpPr>
        <p:spPr>
          <a:xfrm flipH="1">
            <a:off x="10897258" y="2298131"/>
            <a:ext cx="105412" cy="22009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42798C5-3940-49CE-848F-DD7208CAA786}"/>
              </a:ext>
            </a:extLst>
          </p:cNvPr>
          <p:cNvCxnSpPr>
            <a:cxnSpLocks/>
          </p:cNvCxnSpPr>
          <p:nvPr/>
        </p:nvCxnSpPr>
        <p:spPr>
          <a:xfrm>
            <a:off x="11002669" y="2296552"/>
            <a:ext cx="105414" cy="221673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9BFB3B3-A010-46D1-86DF-505E63170BF5}"/>
              </a:ext>
            </a:extLst>
          </p:cNvPr>
          <p:cNvCxnSpPr>
            <a:cxnSpLocks/>
          </p:cNvCxnSpPr>
          <p:nvPr/>
        </p:nvCxnSpPr>
        <p:spPr>
          <a:xfrm>
            <a:off x="10800569" y="2190669"/>
            <a:ext cx="425975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A9F37C-22D7-4BA8-8FCE-21BBACC0504D}"/>
              </a:ext>
            </a:extLst>
          </p:cNvPr>
          <p:cNvSpPr txBox="1"/>
          <p:nvPr/>
        </p:nvSpPr>
        <p:spPr>
          <a:xfrm>
            <a:off x="7739991" y="1967345"/>
            <a:ext cx="2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3498F0-D5E8-49A9-8EF6-74E304F22884}"/>
              </a:ext>
            </a:extLst>
          </p:cNvPr>
          <p:cNvSpPr txBox="1"/>
          <p:nvPr/>
        </p:nvSpPr>
        <p:spPr>
          <a:xfrm>
            <a:off x="7724098" y="1808542"/>
            <a:ext cx="2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C9E786-B69B-4413-8135-F23DC843F047}"/>
              </a:ext>
            </a:extLst>
          </p:cNvPr>
          <p:cNvSpPr txBox="1"/>
          <p:nvPr/>
        </p:nvSpPr>
        <p:spPr>
          <a:xfrm>
            <a:off x="10868125" y="1822032"/>
            <a:ext cx="2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8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B4F12-13DF-47F1-BDEB-5A37220F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969948"/>
            <a:ext cx="5638101" cy="4122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금성 신</a:t>
            </a:r>
            <a:r>
              <a:rPr lang="en-US" altLang="ko-KR" dirty="0"/>
              <a:t>(Boss):</a:t>
            </a:r>
            <a:r>
              <a:rPr lang="ko-KR" altLang="en-US" dirty="0"/>
              <a:t> 아프로디테</a:t>
            </a:r>
            <a:r>
              <a:rPr lang="en-US" altLang="ko-KR" dirty="0"/>
              <a:t>(</a:t>
            </a:r>
            <a:r>
              <a:rPr lang="ko-KR" altLang="en-US" dirty="0"/>
              <a:t>비너스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/>
              <a:t>미와 사랑의 여신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관련 상징물</a:t>
            </a:r>
            <a:r>
              <a:rPr lang="en-US" altLang="ko-KR" dirty="0"/>
              <a:t>: </a:t>
            </a:r>
            <a:r>
              <a:rPr lang="ko-KR" altLang="en-US" dirty="0"/>
              <a:t>거울</a:t>
            </a:r>
            <a:r>
              <a:rPr lang="en-US" altLang="ko-KR" dirty="0"/>
              <a:t>, </a:t>
            </a:r>
            <a:r>
              <a:rPr lang="ko-KR" altLang="en-US" dirty="0"/>
              <a:t>조개</a:t>
            </a:r>
            <a:r>
              <a:rPr lang="en-US" altLang="ko-KR" dirty="0"/>
              <a:t>, </a:t>
            </a:r>
            <a:r>
              <a:rPr lang="ko-KR" altLang="en-US" dirty="0"/>
              <a:t>비둘기</a:t>
            </a:r>
            <a:r>
              <a:rPr lang="en-US" altLang="ko-KR" dirty="0"/>
              <a:t>, </a:t>
            </a:r>
            <a:r>
              <a:rPr lang="ko-KR" altLang="en-US" dirty="0"/>
              <a:t>백조</a:t>
            </a:r>
            <a:r>
              <a:rPr lang="en-US" altLang="ko-KR" dirty="0"/>
              <a:t>, </a:t>
            </a:r>
            <a:r>
              <a:rPr lang="ko-KR" altLang="en-US" dirty="0"/>
              <a:t>장미</a:t>
            </a:r>
            <a:r>
              <a:rPr lang="en-US" altLang="ko-KR" dirty="0"/>
              <a:t>, </a:t>
            </a:r>
            <a:r>
              <a:rPr lang="ko-KR" altLang="en-US" dirty="0"/>
              <a:t>사랑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금 </a:t>
            </a:r>
            <a:r>
              <a:rPr lang="en-US" altLang="ko-KR" dirty="0"/>
              <a:t>-&gt; </a:t>
            </a:r>
            <a:r>
              <a:rPr lang="ko-KR" altLang="en-US" dirty="0"/>
              <a:t>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F359DE-E049-4E48-94BA-68E47CCE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84" y="21991"/>
            <a:ext cx="4941116" cy="683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791C9-4717-4969-A7DE-17A1EE28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7182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아프로디테</a:t>
            </a:r>
            <a:r>
              <a:rPr lang="en-US" altLang="ko-KR" dirty="0"/>
              <a:t>(</a:t>
            </a:r>
            <a:r>
              <a:rPr lang="ko-KR" altLang="en-US" dirty="0"/>
              <a:t>비너스</a:t>
            </a:r>
            <a:r>
              <a:rPr lang="en-US" altLang="ko-KR" dirty="0"/>
              <a:t>) – </a:t>
            </a:r>
            <a:r>
              <a:rPr lang="ko-KR" altLang="en-US" dirty="0"/>
              <a:t>레이드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인원수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데스카운트</a:t>
            </a:r>
            <a:r>
              <a:rPr lang="en-US" altLang="ko-KR" dirty="0"/>
              <a:t>: </a:t>
            </a:r>
            <a:r>
              <a:rPr lang="ko-KR" altLang="en-US" dirty="0"/>
              <a:t>미정</a:t>
            </a:r>
            <a:r>
              <a:rPr lang="en-US" altLang="ko-KR" dirty="0"/>
              <a:t>(</a:t>
            </a:r>
            <a:r>
              <a:rPr lang="ko-KR" altLang="en-US" dirty="0"/>
              <a:t>밸런스 문제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피</a:t>
            </a:r>
            <a:r>
              <a:rPr lang="en-US" altLang="ko-KR" dirty="0"/>
              <a:t>: </a:t>
            </a:r>
            <a:r>
              <a:rPr lang="ko-KR" altLang="en-US" dirty="0"/>
              <a:t>미정</a:t>
            </a:r>
            <a:r>
              <a:rPr lang="en-US" altLang="ko-KR" dirty="0"/>
              <a:t>(</a:t>
            </a:r>
            <a:r>
              <a:rPr lang="ko-KR" altLang="en-US" dirty="0"/>
              <a:t>밸런스 문제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791C9-4717-4969-A7DE-17A1EE28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7182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아프로디테</a:t>
            </a:r>
            <a:r>
              <a:rPr lang="en-US" altLang="ko-KR" dirty="0"/>
              <a:t>(</a:t>
            </a:r>
            <a:r>
              <a:rPr lang="ko-KR" altLang="en-US" dirty="0"/>
              <a:t>비너스</a:t>
            </a:r>
            <a:r>
              <a:rPr lang="en-US" altLang="ko-KR" dirty="0"/>
              <a:t>) – </a:t>
            </a:r>
            <a:r>
              <a:rPr lang="ko-KR" altLang="en-US" dirty="0"/>
              <a:t>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고린도의 아프로디테 </a:t>
            </a:r>
            <a:r>
              <a:rPr lang="ko-KR" altLang="en-US" dirty="0" err="1"/>
              <a:t>여신전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사각형의 신전의 주변에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아프로디테의 상징인 장미꽃과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백조의 조각상을 배치한다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아프로디테 여신전 (고린도, 아프로디시아스)">
            <a:extLst>
              <a:ext uri="{FF2B5EF4-FFF2-40B4-BE49-F238E27FC236}">
                <a16:creationId xmlns:a16="http://schemas.microsoft.com/office/drawing/2014/main" id="{3C67F241-09F3-4E6B-922B-F43EF0518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87" y="0"/>
            <a:ext cx="5358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0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791C9-4717-4969-A7DE-17A1EE28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718278"/>
            <a:ext cx="10515600" cy="56343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패턴의 종류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철의 속성과 상징물을 이용한 공격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기본 패턴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큐피드</a:t>
            </a:r>
            <a:r>
              <a:rPr lang="en-US" altLang="ko-KR" dirty="0"/>
              <a:t>(</a:t>
            </a:r>
            <a:r>
              <a:rPr lang="ko-KR" altLang="en-US" dirty="0"/>
              <a:t>매혹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비둘기 소환</a:t>
            </a:r>
            <a:r>
              <a:rPr lang="en-US" altLang="ko-KR" dirty="0"/>
              <a:t>(</a:t>
            </a:r>
            <a:r>
              <a:rPr lang="ko-KR" altLang="en-US" dirty="0"/>
              <a:t>쪼기 공격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거울</a:t>
            </a:r>
            <a:r>
              <a:rPr lang="en-US" altLang="ko-KR" dirty="0"/>
              <a:t> </a:t>
            </a:r>
            <a:r>
              <a:rPr lang="ko-KR" altLang="en-US" dirty="0"/>
              <a:t>반사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조개 서핑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장미 뿌리기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신전기둥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퍼즐 패턴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사랑의 작대기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특수 패턴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황금사과와 트로이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철의 부식</a:t>
            </a:r>
          </a:p>
        </p:txBody>
      </p:sp>
    </p:spTree>
    <p:extLst>
      <p:ext uri="{BB962C8B-B14F-4D97-AF65-F5344CB8AC3E}">
        <p14:creationId xmlns:p14="http://schemas.microsoft.com/office/powerpoint/2010/main" val="180524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4B850E57-5337-4D37-8B7B-F481BCD2DB8E}"/>
              </a:ext>
            </a:extLst>
          </p:cNvPr>
          <p:cNvSpPr/>
          <p:nvPr/>
        </p:nvSpPr>
        <p:spPr>
          <a:xfrm>
            <a:off x="9675403" y="2567469"/>
            <a:ext cx="368969" cy="38313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433137" y="1588168"/>
            <a:ext cx="45078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큐피드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에로스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의 매혹 공격 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보스가 큐피드를 소환한다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일정 범위내  모든 파티원이 </a:t>
            </a:r>
            <a:r>
              <a:rPr lang="ko-KR" altLang="en-US" dirty="0" err="1"/>
              <a:t>타겟팅된다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범위 밖으로 이동하면 타겟팅이 해제된다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타겟팅된</a:t>
            </a:r>
            <a:r>
              <a:rPr lang="ko-KR" altLang="en-US" dirty="0"/>
              <a:t> 파티원에게 일정시간 후 화살을 발사해서 매혹에 걸리게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매혹에 걸리면 </a:t>
            </a:r>
            <a:r>
              <a:rPr lang="ko-KR" altLang="en-US" dirty="0" err="1"/>
              <a:t>보스쪽으로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 err="1"/>
              <a:t>초동안</a:t>
            </a:r>
            <a:r>
              <a:rPr lang="ko-KR" altLang="en-US" dirty="0"/>
              <a:t> 움직임이 제한된 채로 자동 이동된다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7DA3BE-3147-4F87-A53E-79A7F01EC9A2}"/>
              </a:ext>
            </a:extLst>
          </p:cNvPr>
          <p:cNvSpPr/>
          <p:nvPr/>
        </p:nvSpPr>
        <p:spPr>
          <a:xfrm>
            <a:off x="5983705" y="1251284"/>
            <a:ext cx="5775158" cy="4676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C0BBEC-CBD8-4862-AF16-F08C3F6A530E}"/>
              </a:ext>
            </a:extLst>
          </p:cNvPr>
          <p:cNvSpPr/>
          <p:nvPr/>
        </p:nvSpPr>
        <p:spPr>
          <a:xfrm>
            <a:off x="6735678" y="1963153"/>
            <a:ext cx="4479759" cy="3252796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큐피드 유럽풍 양궁 천사 피규어 장식품, 큐피드 화살 수지 공예 쥬얼리 홈 가구 웨딩 소품 큐피드 큐피 인형|Figurines &amp;amp;  Miniatures| - AliExpress">
            <a:extLst>
              <a:ext uri="{FF2B5EF4-FFF2-40B4-BE49-F238E27FC236}">
                <a16:creationId xmlns:a16="http://schemas.microsoft.com/office/drawing/2014/main" id="{9A0B172E-A7BE-494F-9913-91A42835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40" y="2773408"/>
            <a:ext cx="1311184" cy="13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89035E8-4557-439E-ACC9-8F6FC7FF380F}"/>
              </a:ext>
            </a:extLst>
          </p:cNvPr>
          <p:cNvSpPr/>
          <p:nvPr/>
        </p:nvSpPr>
        <p:spPr>
          <a:xfrm>
            <a:off x="9707488" y="2341003"/>
            <a:ext cx="304800" cy="33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9F96950-D0B2-40E2-8265-5C7858F79E0C}"/>
              </a:ext>
            </a:extLst>
          </p:cNvPr>
          <p:cNvSpPr/>
          <p:nvPr/>
        </p:nvSpPr>
        <p:spPr>
          <a:xfrm>
            <a:off x="8943473" y="4558695"/>
            <a:ext cx="368969" cy="38313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DEC5C2-FE9D-4EEA-A97C-A14F7FB388D8}"/>
              </a:ext>
            </a:extLst>
          </p:cNvPr>
          <p:cNvSpPr/>
          <p:nvPr/>
        </p:nvSpPr>
        <p:spPr>
          <a:xfrm>
            <a:off x="8975558" y="4332229"/>
            <a:ext cx="304800" cy="33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28F2295-8BC1-447B-BFFD-EB5F3FB6D30E}"/>
              </a:ext>
            </a:extLst>
          </p:cNvPr>
          <p:cNvSpPr/>
          <p:nvPr/>
        </p:nvSpPr>
        <p:spPr>
          <a:xfrm>
            <a:off x="10400914" y="4367128"/>
            <a:ext cx="368969" cy="38313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95B08C-49DA-46B7-91FB-2D721324685F}"/>
              </a:ext>
            </a:extLst>
          </p:cNvPr>
          <p:cNvSpPr/>
          <p:nvPr/>
        </p:nvSpPr>
        <p:spPr>
          <a:xfrm>
            <a:off x="10432999" y="4140662"/>
            <a:ext cx="304800" cy="33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FA3FA19-DB44-42D0-A993-94D185591F63}"/>
              </a:ext>
            </a:extLst>
          </p:cNvPr>
          <p:cNvSpPr/>
          <p:nvPr/>
        </p:nvSpPr>
        <p:spPr>
          <a:xfrm>
            <a:off x="10721758" y="3177069"/>
            <a:ext cx="368969" cy="38313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FF2104F-DA86-4DA2-933C-56380FD769F9}"/>
              </a:ext>
            </a:extLst>
          </p:cNvPr>
          <p:cNvSpPr/>
          <p:nvPr/>
        </p:nvSpPr>
        <p:spPr>
          <a:xfrm>
            <a:off x="10753843" y="2950603"/>
            <a:ext cx="304800" cy="33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888AAC9-0C70-4367-820A-29C57C3291BD}"/>
              </a:ext>
            </a:extLst>
          </p:cNvPr>
          <p:cNvSpPr/>
          <p:nvPr/>
        </p:nvSpPr>
        <p:spPr>
          <a:xfrm rot="20938411">
            <a:off x="7984475" y="2784373"/>
            <a:ext cx="1764632" cy="179485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FA08467-413E-42D5-AE18-31410477BED4}"/>
              </a:ext>
            </a:extLst>
          </p:cNvPr>
          <p:cNvSpPr/>
          <p:nvPr/>
        </p:nvSpPr>
        <p:spPr>
          <a:xfrm rot="2741048">
            <a:off x="7685379" y="3887049"/>
            <a:ext cx="1764632" cy="179485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9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433137" y="1588168"/>
            <a:ext cx="5085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3600" b="1" dirty="0"/>
              <a:t>비둘기 소환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쪼기 공격</a:t>
            </a:r>
            <a:r>
              <a:rPr lang="en-US" altLang="ko-KR" sz="3600" b="1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보스가 주문을 외우고</a:t>
            </a:r>
            <a:r>
              <a:rPr lang="en-US" altLang="ko-KR" dirty="0"/>
              <a:t> </a:t>
            </a:r>
            <a:r>
              <a:rPr lang="ko-KR" altLang="en-US" dirty="0"/>
              <a:t>바닥에 랜덤위치에 표식이 생겨난다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미리 알려준 표식 자리에 비둘기가 날아와 바닥에 </a:t>
            </a:r>
            <a:r>
              <a:rPr lang="en-US" altLang="ko-KR" dirty="0"/>
              <a:t>5</a:t>
            </a:r>
            <a:r>
              <a:rPr lang="ko-KR" altLang="en-US" dirty="0"/>
              <a:t>번 쪼기 공격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C54E6-67BA-49E5-A844-F20805CB5524}"/>
              </a:ext>
            </a:extLst>
          </p:cNvPr>
          <p:cNvSpPr/>
          <p:nvPr/>
        </p:nvSpPr>
        <p:spPr>
          <a:xfrm>
            <a:off x="5983705" y="1251284"/>
            <a:ext cx="5775158" cy="4676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3E342-6669-4E3E-8141-7F451AEAAA99}"/>
              </a:ext>
            </a:extLst>
          </p:cNvPr>
          <p:cNvSpPr/>
          <p:nvPr/>
        </p:nvSpPr>
        <p:spPr>
          <a:xfrm>
            <a:off x="6631404" y="1963153"/>
            <a:ext cx="4479759" cy="3252796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3C1EF40-0BC8-4C7A-9E13-03C329B157DE}"/>
              </a:ext>
            </a:extLst>
          </p:cNvPr>
          <p:cNvSpPr/>
          <p:nvPr/>
        </p:nvSpPr>
        <p:spPr>
          <a:xfrm>
            <a:off x="7251032" y="4154905"/>
            <a:ext cx="657726" cy="5725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E7D57E-0C45-459B-AF0E-B65C1AC86198}"/>
              </a:ext>
            </a:extLst>
          </p:cNvPr>
          <p:cNvSpPr/>
          <p:nvPr/>
        </p:nvSpPr>
        <p:spPr>
          <a:xfrm>
            <a:off x="9133973" y="3037150"/>
            <a:ext cx="657726" cy="5725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E091EB7-5755-47B8-905A-D57750D85084}"/>
              </a:ext>
            </a:extLst>
          </p:cNvPr>
          <p:cNvSpPr/>
          <p:nvPr/>
        </p:nvSpPr>
        <p:spPr>
          <a:xfrm>
            <a:off x="9681406" y="4126549"/>
            <a:ext cx="657726" cy="5725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5CE110-5F0A-48AE-A0C6-72C4094C06CA}"/>
              </a:ext>
            </a:extLst>
          </p:cNvPr>
          <p:cNvSpPr/>
          <p:nvPr/>
        </p:nvSpPr>
        <p:spPr>
          <a:xfrm>
            <a:off x="7533773" y="3226387"/>
            <a:ext cx="657726" cy="5725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3C250F-8A88-457F-82D2-DDC26B7F12EE}"/>
              </a:ext>
            </a:extLst>
          </p:cNvPr>
          <p:cNvSpPr/>
          <p:nvPr/>
        </p:nvSpPr>
        <p:spPr>
          <a:xfrm>
            <a:off x="8704844" y="4035311"/>
            <a:ext cx="657726" cy="5725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xternal/cdn.bul...">
            <a:extLst>
              <a:ext uri="{FF2B5EF4-FFF2-40B4-BE49-F238E27FC236}">
                <a16:creationId xmlns:a16="http://schemas.microsoft.com/office/drawing/2014/main" id="{E5A5F7B4-118C-45D1-8200-49DF47B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6972">
            <a:off x="7681610" y="2704958"/>
            <a:ext cx="1336973" cy="13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433137" y="1588168"/>
            <a:ext cx="50853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4800" b="1" dirty="0"/>
              <a:t>거울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반사</a:t>
            </a:r>
            <a:endParaRPr lang="en-US" altLang="ko-KR" sz="4800" b="1" dirty="0"/>
          </a:p>
          <a:p>
            <a:endParaRPr lang="en-US" altLang="ko-KR" dirty="0"/>
          </a:p>
          <a:p>
            <a:r>
              <a:rPr lang="ko-KR" altLang="en-US" dirty="0"/>
              <a:t>보스의 시선 전방으로 피자 한 조각 크기 범위내에 공격을 반사하는 거울을 생성해</a:t>
            </a:r>
            <a:endParaRPr lang="en-US" altLang="ko-KR" dirty="0"/>
          </a:p>
          <a:p>
            <a:r>
              <a:rPr lang="ko-KR" altLang="en-US" dirty="0"/>
              <a:t>바닥에 꽂는다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초 동안 발동 시 범위 내 공격하는 플레이어들은 자신의 공격만큼  </a:t>
            </a:r>
            <a:r>
              <a:rPr lang="ko-KR" altLang="en-US" dirty="0" err="1"/>
              <a:t>역데미지를</a:t>
            </a:r>
            <a:r>
              <a:rPr lang="ko-KR" altLang="en-US" dirty="0"/>
              <a:t> 입게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60A007-D806-48C2-844C-6CD68C7D3EAD}"/>
              </a:ext>
            </a:extLst>
          </p:cNvPr>
          <p:cNvSpPr/>
          <p:nvPr/>
        </p:nvSpPr>
        <p:spPr>
          <a:xfrm>
            <a:off x="5983705" y="1251284"/>
            <a:ext cx="5775158" cy="4676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279F63-5CDA-492D-B931-505B5446E183}"/>
              </a:ext>
            </a:extLst>
          </p:cNvPr>
          <p:cNvSpPr/>
          <p:nvPr/>
        </p:nvSpPr>
        <p:spPr>
          <a:xfrm>
            <a:off x="6285132" y="1775660"/>
            <a:ext cx="5172304" cy="3627781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5F50B0-07E7-4C23-8256-C88CC51F2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109" y="2833948"/>
            <a:ext cx="1198326" cy="11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C269573-C8CE-4899-8AB4-AE946DA38AD8}"/>
              </a:ext>
            </a:extLst>
          </p:cNvPr>
          <p:cNvCxnSpPr>
            <a:cxnSpLocks/>
          </p:cNvCxnSpPr>
          <p:nvPr/>
        </p:nvCxnSpPr>
        <p:spPr>
          <a:xfrm flipH="1" flipV="1">
            <a:off x="8714235" y="3040817"/>
            <a:ext cx="1659996" cy="3724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0F16F2-B92B-40E5-8078-4AAE101D2B35}"/>
              </a:ext>
            </a:extLst>
          </p:cNvPr>
          <p:cNvCxnSpPr>
            <a:cxnSpLocks/>
          </p:cNvCxnSpPr>
          <p:nvPr/>
        </p:nvCxnSpPr>
        <p:spPr>
          <a:xfrm flipH="1">
            <a:off x="9053630" y="3677056"/>
            <a:ext cx="1285921" cy="69905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AFB41248-5A6C-4E82-BE8E-775156097228}"/>
              </a:ext>
            </a:extLst>
          </p:cNvPr>
          <p:cNvSpPr/>
          <p:nvPr/>
        </p:nvSpPr>
        <p:spPr>
          <a:xfrm rot="12768975">
            <a:off x="8646932" y="2548025"/>
            <a:ext cx="1919132" cy="2004004"/>
          </a:xfrm>
          <a:prstGeom prst="arc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EBB9F077-AC92-4CC5-8CB6-8005A9F2A780}"/>
              </a:ext>
            </a:extLst>
          </p:cNvPr>
          <p:cNvSpPr/>
          <p:nvPr/>
        </p:nvSpPr>
        <p:spPr>
          <a:xfrm>
            <a:off x="9372600" y="3250161"/>
            <a:ext cx="966951" cy="782113"/>
          </a:xfrm>
          <a:prstGeom prst="curvedLeftArrow">
            <a:avLst>
              <a:gd name="adj1" fmla="val 25000"/>
              <a:gd name="adj2" fmla="val 4733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2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433137" y="1588168"/>
            <a:ext cx="50853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4800" b="1" dirty="0"/>
              <a:t>조개 서핑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러쉬</a:t>
            </a:r>
            <a:r>
              <a:rPr lang="en-US" altLang="ko-KR" sz="4800" b="1" dirty="0"/>
              <a:t>)</a:t>
            </a:r>
          </a:p>
          <a:p>
            <a:pPr marL="0" indent="0">
              <a:buNone/>
            </a:pPr>
            <a:endParaRPr lang="ko-KR" altLang="en-US" sz="4800" b="1" dirty="0"/>
          </a:p>
          <a:p>
            <a:r>
              <a:rPr lang="ko-KR" altLang="en-US" dirty="0"/>
              <a:t>바닥에 </a:t>
            </a:r>
            <a:r>
              <a:rPr lang="ko-KR" altLang="en-US" dirty="0" err="1"/>
              <a:t>붉은선으로</a:t>
            </a:r>
            <a:r>
              <a:rPr lang="ko-KR" altLang="en-US" dirty="0"/>
              <a:t> 하트 모양이 그려진다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보스가 조개를 타고 하트 모양 선을 따라서 </a:t>
            </a:r>
            <a:endParaRPr lang="en-US" altLang="ko-KR" dirty="0"/>
          </a:p>
          <a:p>
            <a:r>
              <a:rPr lang="ko-KR" altLang="en-US" dirty="0"/>
              <a:t>빠르게 이동하며 러쉬 공격을 진행한다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0CA43D-673F-494A-B0C5-0ED372F51320}"/>
              </a:ext>
            </a:extLst>
          </p:cNvPr>
          <p:cNvSpPr/>
          <p:nvPr/>
        </p:nvSpPr>
        <p:spPr>
          <a:xfrm>
            <a:off x="5983705" y="1009590"/>
            <a:ext cx="5775158" cy="49182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33B9B8-07E7-4AF7-B391-C65DA96857A0}"/>
              </a:ext>
            </a:extLst>
          </p:cNvPr>
          <p:cNvSpPr/>
          <p:nvPr/>
        </p:nvSpPr>
        <p:spPr>
          <a:xfrm>
            <a:off x="6285132" y="1588168"/>
            <a:ext cx="5172304" cy="3815273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하트 1">
            <a:extLst>
              <a:ext uri="{FF2B5EF4-FFF2-40B4-BE49-F238E27FC236}">
                <a16:creationId xmlns:a16="http://schemas.microsoft.com/office/drawing/2014/main" id="{285C81FA-DCC0-4BE6-A341-59F07501C945}"/>
              </a:ext>
            </a:extLst>
          </p:cNvPr>
          <p:cNvSpPr/>
          <p:nvPr/>
        </p:nvSpPr>
        <p:spPr>
          <a:xfrm>
            <a:off x="8320749" y="2075935"/>
            <a:ext cx="2797523" cy="2749603"/>
          </a:xfrm>
          <a:prstGeom prst="heart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조개_램프_(레시피)">
            <a:extLst>
              <a:ext uri="{FF2B5EF4-FFF2-40B4-BE49-F238E27FC236}">
                <a16:creationId xmlns:a16="http://schemas.microsoft.com/office/drawing/2014/main" id="{720FFD99-DB7C-4FA4-B3CD-80F9CCD4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3444">
            <a:off x="9299773" y="2140042"/>
            <a:ext cx="1179669" cy="117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7BC242BF-0F56-4CBA-9FE3-4BC1408979AE}"/>
              </a:ext>
            </a:extLst>
          </p:cNvPr>
          <p:cNvCxnSpPr/>
          <p:nvPr/>
        </p:nvCxnSpPr>
        <p:spPr>
          <a:xfrm rot="10800000" flipV="1">
            <a:off x="8871285" y="2637691"/>
            <a:ext cx="527693" cy="202223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A6F83C24-B1FC-4322-BFF9-7E8D2E5C2EB2}"/>
              </a:ext>
            </a:extLst>
          </p:cNvPr>
          <p:cNvCxnSpPr/>
          <p:nvPr/>
        </p:nvCxnSpPr>
        <p:spPr>
          <a:xfrm rot="10800000" flipV="1">
            <a:off x="8934187" y="2825531"/>
            <a:ext cx="527693" cy="202223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3B5D20FF-9894-4393-8621-2F155D8622C4}"/>
              </a:ext>
            </a:extLst>
          </p:cNvPr>
          <p:cNvCxnSpPr/>
          <p:nvPr/>
        </p:nvCxnSpPr>
        <p:spPr>
          <a:xfrm rot="10800000" flipV="1">
            <a:off x="8997089" y="3000991"/>
            <a:ext cx="527693" cy="202223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</TotalTime>
  <Words>450</Words>
  <Application>Microsoft Office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SSU 금성  초기 기획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- 특수 패턴(보스의 잔여 hp따름)  황금사과와 트로이   보스가 분노하여 바닥을 향해 손을 내리치자  그 자리에 황금 사과나무가 생성된다.  사과나무를 제한 시간내 파괴하지 않으면,  트로이 목마가 나타나고 목마에서 30명의 그리스 전사가 생성된다.  </vt:lpstr>
      <vt:lpstr> - 특수 패턴(보스의 잔여 hp따름)  철의 부식(디버프)  철의 여신 아프로디테의 원소조종으로 인해 바닥에 원소모양이 그려지고  전자 구슬들이 회전합니다.  전자 구슬에 맞으면 철의 부식으로 인해 공격력이 10퍼 감소합니다 </vt:lpstr>
      <vt:lpstr>-퍼즐패턴: 사랑의 작대기   ex) 팀 인원 수가 4인 이라면, 바닥에 4개의 그림과 랜덤한 작대기가 생성된다. 만약, 서로를 향하고 있는 작대기가 형성된다면, 해당 그림 위치에는   팀원들 중 최소 한 명의 인원이 제한 시간 내에   들어가야한다.  제한 시간내 요구조건을 충족시키지 못하면, 파티원 전체 데미지.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SSU 금성  초기 기획 </dc:title>
  <dc:creator>정의범(2017184030)</dc:creator>
  <cp:lastModifiedBy>Jung Nai Hoon</cp:lastModifiedBy>
  <cp:revision>29</cp:revision>
  <dcterms:created xsi:type="dcterms:W3CDTF">2021-09-05T08:32:32Z</dcterms:created>
  <dcterms:modified xsi:type="dcterms:W3CDTF">2021-09-09T03:48:01Z</dcterms:modified>
</cp:coreProperties>
</file>