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4" r:id="rId9"/>
    <p:sldId id="265" r:id="rId10"/>
    <p:sldId id="266" r:id="rId11"/>
    <p:sldId id="269" r:id="rId12"/>
    <p:sldId id="268" r:id="rId13"/>
    <p:sldId id="263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EF591-7AB0-4A64-8C52-FEE53E962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F54A0A-8A23-4F24-A34E-4435F36AE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581EC-546E-468A-9DF6-B38E1F7A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C02F-AF6A-4682-87F9-BE2F6C485F5F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D8F5F-0521-4B7D-8B1A-0E080FF8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424243-CFE6-439E-AD72-338F7148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3938-2F2B-4D97-BD2B-16E2AF0FE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71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603E5-F858-47F7-BF5C-8E7E0198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4B0899-486D-4848-BF15-86E46E156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E0EFB3-42A5-4E51-AB07-D73D101E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C02F-AF6A-4682-87F9-BE2F6C485F5F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0494B-38CE-4CC6-A6B3-6700AAEC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E04A2-F37E-40DC-9958-8ED31484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3938-2F2B-4D97-BD2B-16E2AF0FE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13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688BC5-60F2-4CC4-BA03-38323BFC6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8B6956-CC3D-4C73-8230-31CE626C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60F32-BDEB-4CA7-BCFD-0773C2B3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C02F-AF6A-4682-87F9-BE2F6C485F5F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B79DF-99DC-4648-9764-84D98031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368E6-0802-4246-B7C3-A6DD5594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3938-2F2B-4D97-BD2B-16E2AF0FE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7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1CA12-3E46-425B-9167-4800714D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4503D-3587-46F2-B7A9-BA3F3241E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FAD22-E127-4B92-8EF9-7C84425A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C02F-AF6A-4682-87F9-BE2F6C485F5F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6DF7B-AE61-4F42-A8FF-31604849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D0073-8FE3-4E0B-80F3-BBCB4A74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3938-2F2B-4D97-BD2B-16E2AF0FE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7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39983-24E7-44F2-BA48-AE4D02348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11129F-AF1E-4143-9388-F1827BBB1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99B01-385D-4496-8679-DCAB37C9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C02F-AF6A-4682-87F9-BE2F6C485F5F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7463E-9E99-46A3-A18E-17FCAD9E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157C7-BA2C-4A99-9F47-835907AA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3938-2F2B-4D97-BD2B-16E2AF0FE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24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91813-3653-4694-B363-581623C0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80643-580D-4446-A247-8854C1025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26FFB-0C31-40A6-9255-B7274E63F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654E86-C553-4313-905D-3C1098F3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C02F-AF6A-4682-87F9-BE2F6C485F5F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F4E1B3-E880-4CCF-983F-F29AA6AE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231B19-A1A9-44F9-91F8-99EF9778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3938-2F2B-4D97-BD2B-16E2AF0FE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5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31803-6FE1-4D1F-BDBD-D43629AE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1EF515-33B0-4B54-8417-AB11CBEB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3B6E1B-1BFA-45D3-9A38-2911D9F39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81C879-8584-4D92-B7D5-A0707F68D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331B3C-5C4E-4D14-86E4-49946589C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58AEC7-D51D-47C2-A109-F7781C1FD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C02F-AF6A-4682-87F9-BE2F6C485F5F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E0323F-6622-421B-80B7-29C40806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A4A385-4BCF-4D3C-9970-EF9EE927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3938-2F2B-4D97-BD2B-16E2AF0FE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8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244E3-9E91-4770-A3EB-6046AB241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81F581-7D3F-4A8A-972C-BF233577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C02F-AF6A-4682-87F9-BE2F6C485F5F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BCFA54-4ACA-495B-A5A7-15380203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3E8FC2-DCF0-4E06-818B-63AAFE9A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3938-2F2B-4D97-BD2B-16E2AF0FE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81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CAC469-567F-4603-88B3-C1A76FF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C02F-AF6A-4682-87F9-BE2F6C485F5F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C60420-2E06-424B-889C-D7D99E79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EEDA6C-84AA-4118-8EBE-3DE8BF0B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3938-2F2B-4D97-BD2B-16E2AF0FE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59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788C2-4887-4EC8-9D3A-7BAA7071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969FC-803C-466F-9E3D-DF4FF5B80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0C959D-6250-49B1-8AF1-6620C6B50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C5A4E-9604-4336-8B8D-9EDE7A64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C02F-AF6A-4682-87F9-BE2F6C485F5F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31E74D-1C64-444C-935A-1756F52F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514187-A0D9-423A-974C-53715567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3938-2F2B-4D97-BD2B-16E2AF0FE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39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61083-8433-4220-AD48-42A6BE11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0DBDB3-2D13-4B40-BA34-053B45149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5F62EA-A075-4E2F-B532-92DCCCDBC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CF405C-B020-47D2-971E-63A1645C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C02F-AF6A-4682-87F9-BE2F6C485F5F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9A045-9B28-4F75-93B0-493D399C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6FCBDF-C879-41CE-90C4-510DE440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3938-2F2B-4D97-BD2B-16E2AF0FE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91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25BEDA-C8EE-4322-A635-33D1B85A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C91DA4-5F16-454D-9E8B-CBC01FE8A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27097-5E96-4D85-8728-A3BBE0297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4C02F-AF6A-4682-87F9-BE2F6C485F5F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26089-54CD-4823-A3F1-11C5E0D20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FCCD7A-ED7A-407E-8F71-F65843E4C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B3938-2F2B-4D97-BD2B-16E2AF0FE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9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D3F7E-5C88-4AEE-B14E-810C34FF47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SSU</a:t>
            </a:r>
            <a:r>
              <a:rPr lang="ko-KR" altLang="en-US" dirty="0"/>
              <a:t> 지구 초기 기획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가이아 </a:t>
            </a:r>
            <a:r>
              <a:rPr lang="en-US" altLang="ko-KR" dirty="0"/>
              <a:t>– Gaia)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038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7B4D1-6DD1-426C-AAA1-08967659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 꽂기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96FD4-8B76-4803-BFF3-4D9DF1346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2000" dirty="0"/>
              <a:t>가이아가 자신의 검을 바닥에 꽂아 대지를 오염시킵니다</a:t>
            </a:r>
            <a:r>
              <a:rPr lang="en-US" altLang="ko-KR" sz="2000" dirty="0"/>
              <a:t>.</a:t>
            </a:r>
          </a:p>
          <a:p>
            <a:pPr marL="342900" indent="-342900" latinLnBrk="1">
              <a:buAutoNum type="arabicPeriod"/>
            </a:pPr>
            <a:r>
              <a:rPr lang="ko-KR" altLang="en-US" sz="2000" dirty="0"/>
              <a:t>가이아의 정면의 부채꼴 모양으로 오염이 되며 </a:t>
            </a:r>
            <a:r>
              <a:rPr lang="en-US" altLang="ko-KR" sz="2000" dirty="0"/>
              <a:t>3</a:t>
            </a:r>
            <a:r>
              <a:rPr lang="ko-KR" altLang="en-US" sz="2000" dirty="0"/>
              <a:t>초 후 속박이 됩니다</a:t>
            </a:r>
            <a:r>
              <a:rPr lang="en-US" altLang="ko-KR" sz="2000" dirty="0"/>
              <a:t>.</a:t>
            </a:r>
          </a:p>
          <a:p>
            <a:pPr marL="342900" indent="-342900" latinLnBrk="1">
              <a:buAutoNum type="arabicPeriod"/>
            </a:pPr>
            <a:r>
              <a:rPr lang="ko-KR" altLang="en-US" sz="2000" dirty="0"/>
              <a:t>팀원이 풀어주지 않으면 그 인원은 즉사하게 됩니다</a:t>
            </a:r>
            <a:endParaRPr lang="en-US" altLang="ko-KR" sz="2000" dirty="0"/>
          </a:p>
          <a:p>
            <a:pPr marL="0" indent="0" latinLnBrk="1">
              <a:buNone/>
            </a:pPr>
            <a:endParaRPr lang="en-US" altLang="ko-KR" sz="2000" dirty="0"/>
          </a:p>
          <a:p>
            <a:r>
              <a:rPr lang="ko-KR" altLang="en-US" sz="2000" dirty="0"/>
              <a:t>위치 </a:t>
            </a:r>
            <a:r>
              <a:rPr lang="en-US" altLang="ko-KR" sz="2000" dirty="0"/>
              <a:t>: ①,②,③ </a:t>
            </a:r>
            <a:r>
              <a:rPr lang="ko-KR" altLang="en-US" sz="2000" dirty="0"/>
              <a:t>중에 하나 선택되고 좌측 그림의 위치에서 시작하여 파란색 화살표로 이동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데미지 수치 </a:t>
            </a:r>
            <a:r>
              <a:rPr lang="en-US" altLang="ko-KR" sz="2000" dirty="0"/>
              <a:t>: </a:t>
            </a:r>
            <a:r>
              <a:rPr lang="ko-KR" altLang="en-US" sz="2000" dirty="0"/>
              <a:t>미정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AAFB1-9E4D-4F73-89F9-F0C8A563F71A}"/>
              </a:ext>
            </a:extLst>
          </p:cNvPr>
          <p:cNvSpPr/>
          <p:nvPr/>
        </p:nvSpPr>
        <p:spPr>
          <a:xfrm>
            <a:off x="478172" y="1825625"/>
            <a:ext cx="5075340" cy="43577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2A94FF1-261A-4BE3-9110-445BA0EA9B8C}"/>
              </a:ext>
            </a:extLst>
          </p:cNvPr>
          <p:cNvSpPr/>
          <p:nvPr/>
        </p:nvSpPr>
        <p:spPr>
          <a:xfrm>
            <a:off x="935372" y="2092799"/>
            <a:ext cx="4160940" cy="38169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155DE78-7011-4E8F-A4E7-65B4BD8BBEBA}"/>
              </a:ext>
            </a:extLst>
          </p:cNvPr>
          <p:cNvSpPr/>
          <p:nvPr/>
        </p:nvSpPr>
        <p:spPr>
          <a:xfrm>
            <a:off x="3196205" y="3489565"/>
            <a:ext cx="184558" cy="49495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7E3ED15-B03D-43B7-A1C0-25026495D1CC}"/>
              </a:ext>
            </a:extLst>
          </p:cNvPr>
          <p:cNvSpPr/>
          <p:nvPr/>
        </p:nvSpPr>
        <p:spPr>
          <a:xfrm>
            <a:off x="3078760" y="3204594"/>
            <a:ext cx="419449" cy="3775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655F593-E99F-456E-9460-DB63551898DC}"/>
              </a:ext>
            </a:extLst>
          </p:cNvPr>
          <p:cNvSpPr/>
          <p:nvPr/>
        </p:nvSpPr>
        <p:spPr>
          <a:xfrm rot="1954985">
            <a:off x="3130351" y="3606906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CFEF837-145B-4A66-AD9E-D8B9A3042021}"/>
              </a:ext>
            </a:extLst>
          </p:cNvPr>
          <p:cNvSpPr/>
          <p:nvPr/>
        </p:nvSpPr>
        <p:spPr>
          <a:xfrm rot="8191955">
            <a:off x="3363029" y="3611044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FC3D750-A27A-46EC-AAB9-C5B5077FE7AD}"/>
              </a:ext>
            </a:extLst>
          </p:cNvPr>
          <p:cNvSpPr/>
          <p:nvPr/>
        </p:nvSpPr>
        <p:spPr>
          <a:xfrm rot="9247164">
            <a:off x="3320385" y="3872616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C2496EF-ECEA-445E-89E9-0FC56C8D7AEF}"/>
              </a:ext>
            </a:extLst>
          </p:cNvPr>
          <p:cNvSpPr/>
          <p:nvPr/>
        </p:nvSpPr>
        <p:spPr>
          <a:xfrm rot="443899">
            <a:off x="3149121" y="3875648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68DD8D6-31DC-4DF4-BB1D-AACE4E81B115}"/>
              </a:ext>
            </a:extLst>
          </p:cNvPr>
          <p:cNvSpPr/>
          <p:nvPr/>
        </p:nvSpPr>
        <p:spPr>
          <a:xfrm rot="10800000">
            <a:off x="3240142" y="3539899"/>
            <a:ext cx="125835" cy="65434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부분 원형 13">
            <a:extLst>
              <a:ext uri="{FF2B5EF4-FFF2-40B4-BE49-F238E27FC236}">
                <a16:creationId xmlns:a16="http://schemas.microsoft.com/office/drawing/2014/main" id="{9F0A9F4C-6DF5-4C3E-AAFA-19E950C55748}"/>
              </a:ext>
            </a:extLst>
          </p:cNvPr>
          <p:cNvSpPr/>
          <p:nvPr/>
        </p:nvSpPr>
        <p:spPr>
          <a:xfrm rot="17040933">
            <a:off x="1811609" y="2775185"/>
            <a:ext cx="2747630" cy="2660847"/>
          </a:xfrm>
          <a:prstGeom prst="pie">
            <a:avLst>
              <a:gd name="adj1" fmla="val 8657598"/>
              <a:gd name="adj2" fmla="val 162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77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0.00013 0.05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7B4D1-6DD1-426C-AAA1-08967659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나뭇잎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96FD4-8B76-4803-BFF3-4D9DF1346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가이아의 기본 공격 중 하나로 검을 머리위로 휘두릅니다</a:t>
            </a:r>
            <a:r>
              <a:rPr lang="en-US" altLang="ko-KR" sz="2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2000" dirty="0"/>
              <a:t>나뭇잎은 </a:t>
            </a:r>
            <a:r>
              <a:rPr lang="en-US" altLang="ko-KR" sz="2000" dirty="0"/>
              <a:t>3, 6, 9, 12 </a:t>
            </a:r>
            <a:r>
              <a:rPr lang="ko-KR" altLang="en-US" sz="2000" dirty="0"/>
              <a:t>그리고 그 사이 하나씩 총 </a:t>
            </a:r>
            <a:r>
              <a:rPr lang="en-US" altLang="ko-KR" sz="2000" dirty="0"/>
              <a:t>8</a:t>
            </a:r>
            <a:r>
              <a:rPr lang="ko-KR" altLang="en-US" sz="2000" dirty="0"/>
              <a:t>개의 나뭇잎이 생깁니다</a:t>
            </a:r>
            <a:r>
              <a:rPr lang="en-US" altLang="ko-KR" sz="2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2000" dirty="0"/>
              <a:t>각자의 위치에서 바깥쪽으로 날라갑니다</a:t>
            </a:r>
            <a:r>
              <a:rPr lang="en-US" altLang="ko-KR" sz="2000" dirty="0"/>
              <a:t>.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r>
              <a:rPr lang="ko-KR" altLang="en-US" sz="2000" dirty="0"/>
              <a:t>데미지 수치 </a:t>
            </a:r>
            <a:r>
              <a:rPr lang="en-US" altLang="ko-KR" sz="2000" dirty="0"/>
              <a:t>: </a:t>
            </a:r>
            <a:r>
              <a:rPr lang="ko-KR" altLang="en-US" sz="2000" dirty="0"/>
              <a:t>미정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AAFB1-9E4D-4F73-89F9-F0C8A563F71A}"/>
              </a:ext>
            </a:extLst>
          </p:cNvPr>
          <p:cNvSpPr/>
          <p:nvPr/>
        </p:nvSpPr>
        <p:spPr>
          <a:xfrm>
            <a:off x="478172" y="1825625"/>
            <a:ext cx="5075340" cy="43577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2A94FF1-261A-4BE3-9110-445BA0EA9B8C}"/>
              </a:ext>
            </a:extLst>
          </p:cNvPr>
          <p:cNvSpPr/>
          <p:nvPr/>
        </p:nvSpPr>
        <p:spPr>
          <a:xfrm>
            <a:off x="935372" y="2092799"/>
            <a:ext cx="4160940" cy="38169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155DE78-7011-4E8F-A4E7-65B4BD8BBEBA}"/>
              </a:ext>
            </a:extLst>
          </p:cNvPr>
          <p:cNvSpPr/>
          <p:nvPr/>
        </p:nvSpPr>
        <p:spPr>
          <a:xfrm>
            <a:off x="3196205" y="3489565"/>
            <a:ext cx="184558" cy="49495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7E3ED15-B03D-43B7-A1C0-25026495D1CC}"/>
              </a:ext>
            </a:extLst>
          </p:cNvPr>
          <p:cNvSpPr/>
          <p:nvPr/>
        </p:nvSpPr>
        <p:spPr>
          <a:xfrm>
            <a:off x="3078760" y="3204594"/>
            <a:ext cx="419449" cy="3775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655F593-E99F-456E-9460-DB63551898DC}"/>
              </a:ext>
            </a:extLst>
          </p:cNvPr>
          <p:cNvSpPr/>
          <p:nvPr/>
        </p:nvSpPr>
        <p:spPr>
          <a:xfrm rot="1954985">
            <a:off x="3130351" y="3606906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CFEF837-145B-4A66-AD9E-D8B9A3042021}"/>
              </a:ext>
            </a:extLst>
          </p:cNvPr>
          <p:cNvSpPr/>
          <p:nvPr/>
        </p:nvSpPr>
        <p:spPr>
          <a:xfrm rot="2506820">
            <a:off x="3388544" y="3512316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FC3D750-A27A-46EC-AAB9-C5B5077FE7AD}"/>
              </a:ext>
            </a:extLst>
          </p:cNvPr>
          <p:cNvSpPr/>
          <p:nvPr/>
        </p:nvSpPr>
        <p:spPr>
          <a:xfrm rot="9247164">
            <a:off x="3320385" y="3872616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C2496EF-ECEA-445E-89E9-0FC56C8D7AEF}"/>
              </a:ext>
            </a:extLst>
          </p:cNvPr>
          <p:cNvSpPr/>
          <p:nvPr/>
        </p:nvSpPr>
        <p:spPr>
          <a:xfrm rot="443899">
            <a:off x="3149121" y="3875648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68DD8D6-31DC-4DF4-BB1D-AACE4E81B115}"/>
              </a:ext>
            </a:extLst>
          </p:cNvPr>
          <p:cNvSpPr/>
          <p:nvPr/>
        </p:nvSpPr>
        <p:spPr>
          <a:xfrm rot="1049649">
            <a:off x="3546445" y="2954857"/>
            <a:ext cx="125835" cy="65434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식물, 나무이(가) 표시된 사진&#10;&#10;자동 생성된 설명">
            <a:extLst>
              <a:ext uri="{FF2B5EF4-FFF2-40B4-BE49-F238E27FC236}">
                <a16:creationId xmlns:a16="http://schemas.microsoft.com/office/drawing/2014/main" id="{8A8EFF04-F2C8-4187-8A10-7BE74EA83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38986">
            <a:off x="3860331" y="3301564"/>
            <a:ext cx="472713" cy="666301"/>
          </a:xfrm>
          <a:prstGeom prst="rect">
            <a:avLst/>
          </a:prstGeom>
        </p:spPr>
      </p:pic>
      <p:pic>
        <p:nvPicPr>
          <p:cNvPr id="16" name="그림 15" descr="식물, 나무이(가) 표시된 사진&#10;&#10;자동 생성된 설명">
            <a:extLst>
              <a:ext uri="{FF2B5EF4-FFF2-40B4-BE49-F238E27FC236}">
                <a16:creationId xmlns:a16="http://schemas.microsoft.com/office/drawing/2014/main" id="{4FA5CA12-07B0-43FF-BFE5-F3F21D275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10901">
            <a:off x="3028958" y="4075333"/>
            <a:ext cx="472713" cy="666301"/>
          </a:xfrm>
          <a:prstGeom prst="rect">
            <a:avLst/>
          </a:prstGeom>
        </p:spPr>
      </p:pic>
      <p:pic>
        <p:nvPicPr>
          <p:cNvPr id="17" name="그림 16" descr="식물, 나무이(가) 표시된 사진&#10;&#10;자동 생성된 설명">
            <a:extLst>
              <a:ext uri="{FF2B5EF4-FFF2-40B4-BE49-F238E27FC236}">
                <a16:creationId xmlns:a16="http://schemas.microsoft.com/office/drawing/2014/main" id="{A56A3732-E589-42A8-8C55-F0B1CD67B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54474">
            <a:off x="3751147" y="3887387"/>
            <a:ext cx="472713" cy="666301"/>
          </a:xfrm>
          <a:prstGeom prst="rect">
            <a:avLst/>
          </a:prstGeom>
        </p:spPr>
      </p:pic>
      <p:pic>
        <p:nvPicPr>
          <p:cNvPr id="18" name="그림 17" descr="식물, 나무이(가) 표시된 사진&#10;&#10;자동 생성된 설명">
            <a:extLst>
              <a:ext uri="{FF2B5EF4-FFF2-40B4-BE49-F238E27FC236}">
                <a16:creationId xmlns:a16="http://schemas.microsoft.com/office/drawing/2014/main" id="{ADDF6A5A-4AAC-4843-B28E-AD61F1DBF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10950">
            <a:off x="2244760" y="3380590"/>
            <a:ext cx="472713" cy="666301"/>
          </a:xfrm>
          <a:prstGeom prst="rect">
            <a:avLst/>
          </a:prstGeom>
        </p:spPr>
      </p:pic>
      <p:pic>
        <p:nvPicPr>
          <p:cNvPr id="19" name="그림 18" descr="식물, 나무이(가) 표시된 사진&#10;&#10;자동 생성된 설명">
            <a:extLst>
              <a:ext uri="{FF2B5EF4-FFF2-40B4-BE49-F238E27FC236}">
                <a16:creationId xmlns:a16="http://schemas.microsoft.com/office/drawing/2014/main" id="{A9A1D1AB-18E3-4985-B79B-5E50F5980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8372">
            <a:off x="3060238" y="2545800"/>
            <a:ext cx="472713" cy="666301"/>
          </a:xfrm>
          <a:prstGeom prst="rect">
            <a:avLst/>
          </a:prstGeom>
        </p:spPr>
      </p:pic>
      <p:pic>
        <p:nvPicPr>
          <p:cNvPr id="20" name="그림 19" descr="식물, 나무이(가) 표시된 사진&#10;&#10;자동 생성된 설명">
            <a:extLst>
              <a:ext uri="{FF2B5EF4-FFF2-40B4-BE49-F238E27FC236}">
                <a16:creationId xmlns:a16="http://schemas.microsoft.com/office/drawing/2014/main" id="{73BC8A85-F20C-4EB6-BE4D-040268EDB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13747">
            <a:off x="3784752" y="2655118"/>
            <a:ext cx="472713" cy="666301"/>
          </a:xfrm>
          <a:prstGeom prst="rect">
            <a:avLst/>
          </a:prstGeom>
        </p:spPr>
      </p:pic>
      <p:pic>
        <p:nvPicPr>
          <p:cNvPr id="25" name="그림 24" descr="식물, 나무이(가) 표시된 사진&#10;&#10;자동 생성된 설명">
            <a:extLst>
              <a:ext uri="{FF2B5EF4-FFF2-40B4-BE49-F238E27FC236}">
                <a16:creationId xmlns:a16="http://schemas.microsoft.com/office/drawing/2014/main" id="{D094C9A6-073E-47D5-883B-9A0C96041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9861">
            <a:off x="2401119" y="2639644"/>
            <a:ext cx="472713" cy="666301"/>
          </a:xfrm>
          <a:prstGeom prst="rect">
            <a:avLst/>
          </a:prstGeom>
        </p:spPr>
      </p:pic>
      <p:pic>
        <p:nvPicPr>
          <p:cNvPr id="26" name="그림 25" descr="식물, 나무이(가) 표시된 사진&#10;&#10;자동 생성된 설명">
            <a:extLst>
              <a:ext uri="{FF2B5EF4-FFF2-40B4-BE49-F238E27FC236}">
                <a16:creationId xmlns:a16="http://schemas.microsoft.com/office/drawing/2014/main" id="{038CCB28-FB19-4E4A-A68D-FB7C790D1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41763">
            <a:off x="2303304" y="4003582"/>
            <a:ext cx="472713" cy="66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2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C -0.00169 0.0169 -0.01132 0.02801 -0.02174 0.02477 C -0.03203 0.02153 -0.03893 0.00533 -0.0375 -0.01111 C -0.0358 -0.02778 -0.02604 -0.03865 -0.01575 -0.03541 C -0.00533 -0.03217 0.00157 -0.01666 -3.75E-6 -2.59259E-6 Z " pathEditMode="relative" rAng="6000000" ptsTypes="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85185E-6 L 0.07005 -0.1453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" y="-726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11953 0.0025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77" y="11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10964 0.1726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863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00221 0.2229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113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0.07578 0.1863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9" y="930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L -0.11654 0.0046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23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-0.0543 -0.167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1" y="-835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0.00261 -0.1562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7B4D1-6DD1-426C-AAA1-08967659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참격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96FD4-8B76-4803-BFF3-4D9DF1346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가이아의 기본 공격 중 하나로 검을 휘두른 </a:t>
            </a:r>
            <a:r>
              <a:rPr lang="ko-KR" altLang="en-US" sz="2000" dirty="0" err="1"/>
              <a:t>참격이</a:t>
            </a:r>
            <a:r>
              <a:rPr lang="ko-KR" altLang="en-US" sz="2000" dirty="0"/>
              <a:t> 나갑니다</a:t>
            </a:r>
            <a:r>
              <a:rPr lang="en-US" altLang="ko-KR" sz="2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2000" dirty="0"/>
              <a:t>연속으로 </a:t>
            </a:r>
            <a:r>
              <a:rPr lang="en-US" altLang="ko-KR" sz="2000" dirty="0"/>
              <a:t>2~3</a:t>
            </a:r>
            <a:r>
              <a:rPr lang="ko-KR" altLang="en-US" sz="2000" dirty="0"/>
              <a:t>번 사용하게 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데미지 수치 </a:t>
            </a:r>
            <a:r>
              <a:rPr lang="en-US" altLang="ko-KR" sz="2000" dirty="0"/>
              <a:t>: </a:t>
            </a:r>
            <a:r>
              <a:rPr lang="ko-KR" altLang="en-US" sz="2000" dirty="0"/>
              <a:t>미정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AAFB1-9E4D-4F73-89F9-F0C8A563F71A}"/>
              </a:ext>
            </a:extLst>
          </p:cNvPr>
          <p:cNvSpPr/>
          <p:nvPr/>
        </p:nvSpPr>
        <p:spPr>
          <a:xfrm>
            <a:off x="478172" y="1825625"/>
            <a:ext cx="5075340" cy="43577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2A94FF1-261A-4BE3-9110-445BA0EA9B8C}"/>
              </a:ext>
            </a:extLst>
          </p:cNvPr>
          <p:cNvSpPr/>
          <p:nvPr/>
        </p:nvSpPr>
        <p:spPr>
          <a:xfrm>
            <a:off x="935372" y="2092799"/>
            <a:ext cx="4160940" cy="38169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155DE78-7011-4E8F-A4E7-65B4BD8BBEBA}"/>
              </a:ext>
            </a:extLst>
          </p:cNvPr>
          <p:cNvSpPr/>
          <p:nvPr/>
        </p:nvSpPr>
        <p:spPr>
          <a:xfrm>
            <a:off x="3196205" y="3489565"/>
            <a:ext cx="184558" cy="49495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7E3ED15-B03D-43B7-A1C0-25026495D1CC}"/>
              </a:ext>
            </a:extLst>
          </p:cNvPr>
          <p:cNvSpPr/>
          <p:nvPr/>
        </p:nvSpPr>
        <p:spPr>
          <a:xfrm>
            <a:off x="3078760" y="3204594"/>
            <a:ext cx="419449" cy="3775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655F593-E99F-456E-9460-DB63551898DC}"/>
              </a:ext>
            </a:extLst>
          </p:cNvPr>
          <p:cNvSpPr/>
          <p:nvPr/>
        </p:nvSpPr>
        <p:spPr>
          <a:xfrm rot="1954985">
            <a:off x="3130351" y="3606906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CFEF837-145B-4A66-AD9E-D8B9A3042021}"/>
              </a:ext>
            </a:extLst>
          </p:cNvPr>
          <p:cNvSpPr/>
          <p:nvPr/>
        </p:nvSpPr>
        <p:spPr>
          <a:xfrm rot="8191955">
            <a:off x="3363029" y="3611044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FC3D750-A27A-46EC-AAB9-C5B5077FE7AD}"/>
              </a:ext>
            </a:extLst>
          </p:cNvPr>
          <p:cNvSpPr/>
          <p:nvPr/>
        </p:nvSpPr>
        <p:spPr>
          <a:xfrm rot="9247164">
            <a:off x="3320385" y="3872616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C2496EF-ECEA-445E-89E9-0FC56C8D7AEF}"/>
              </a:ext>
            </a:extLst>
          </p:cNvPr>
          <p:cNvSpPr/>
          <p:nvPr/>
        </p:nvSpPr>
        <p:spPr>
          <a:xfrm rot="443899">
            <a:off x="3149121" y="3875648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68DD8D6-31DC-4DF4-BB1D-AACE4E81B115}"/>
              </a:ext>
            </a:extLst>
          </p:cNvPr>
          <p:cNvSpPr/>
          <p:nvPr/>
        </p:nvSpPr>
        <p:spPr>
          <a:xfrm rot="18655832">
            <a:off x="3227139" y="3489770"/>
            <a:ext cx="125835" cy="65434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막힌 원호 6">
            <a:extLst>
              <a:ext uri="{FF2B5EF4-FFF2-40B4-BE49-F238E27FC236}">
                <a16:creationId xmlns:a16="http://schemas.microsoft.com/office/drawing/2014/main" id="{8A55DD96-F458-4BFC-8BF1-C55EDA667E2C}"/>
              </a:ext>
            </a:extLst>
          </p:cNvPr>
          <p:cNvSpPr/>
          <p:nvPr/>
        </p:nvSpPr>
        <p:spPr>
          <a:xfrm rot="13352674">
            <a:off x="2320676" y="3694969"/>
            <a:ext cx="875971" cy="349036"/>
          </a:xfrm>
          <a:prstGeom prst="blockArc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4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 0.02778 L -0.01419 0.02778 C -0.02161 0.02778 -0.03125 0.00996 -0.03125 -0.00417 L -0.03125 -0.0351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L -0.09062 0.1548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B26C8-B474-42D2-B1DF-85722750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 패턴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260F00F-53DA-4727-AFC6-3821EF0EC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131258"/>
              </p:ext>
            </p:extLst>
          </p:nvPr>
        </p:nvGraphicFramePr>
        <p:xfrm>
          <a:off x="838200" y="1825625"/>
          <a:ext cx="105156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448">
                  <a:extLst>
                    <a:ext uri="{9D8B030D-6E8A-4147-A177-3AD203B41FA5}">
                      <a16:colId xmlns:a16="http://schemas.microsoft.com/office/drawing/2014/main" val="3973569824"/>
                    </a:ext>
                  </a:extLst>
                </a:gridCol>
                <a:gridCol w="8342152">
                  <a:extLst>
                    <a:ext uri="{9D8B030D-6E8A-4147-A177-3AD203B41FA5}">
                      <a16:colId xmlns:a16="http://schemas.microsoft.com/office/drawing/2014/main" val="2839921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발동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3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피 없음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한번 시전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800" dirty="0"/>
                        <a:t>가이아가 가운데로 이동 후 주먹을 쥐며 손에 보라색 기운이 맴돌기 시작하며 지구의 중력을 이용합니다</a:t>
                      </a:r>
                      <a:r>
                        <a:rPr lang="en-US" altLang="ko-KR" sz="1800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800" dirty="0"/>
                        <a:t>플레이어는 움직이기 어려운 상태가 되며 약간의 딜이 조금 씩 들어 오게 됩니다</a:t>
                      </a:r>
                      <a:r>
                        <a:rPr lang="en-US" altLang="ko-KR" sz="1800" dirty="0"/>
                        <a:t>. </a:t>
                      </a:r>
                      <a:r>
                        <a:rPr lang="ko-KR" altLang="en-US" sz="1800" dirty="0"/>
                        <a:t>그에 맞춰 가이아의 피는</a:t>
                      </a:r>
                      <a:r>
                        <a:rPr lang="en-US" altLang="ko-KR" sz="1800" dirty="0"/>
                        <a:t> 4</a:t>
                      </a:r>
                      <a:r>
                        <a:rPr lang="ko-KR" altLang="en-US" sz="1800" dirty="0"/>
                        <a:t>줄이 다시 차며 </a:t>
                      </a:r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시 </a:t>
                      </a:r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시 </a:t>
                      </a:r>
                      <a:r>
                        <a:rPr lang="en-US" altLang="ko-KR" sz="1800" dirty="0"/>
                        <a:t>7</a:t>
                      </a:r>
                      <a:r>
                        <a:rPr lang="ko-KR" altLang="en-US" sz="1800" dirty="0"/>
                        <a:t>시 </a:t>
                      </a:r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시에 나무가 생깁니다</a:t>
                      </a:r>
                      <a:r>
                        <a:rPr lang="en-US" altLang="ko-KR" sz="1800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800" dirty="0"/>
                        <a:t>이 나무 하나당 가이아 피 </a:t>
                      </a:r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줄을 뜻합니다</a:t>
                      </a:r>
                      <a:r>
                        <a:rPr lang="en-US" altLang="ko-KR" sz="1800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800" dirty="0"/>
                        <a:t>플레이어가 나무를 때리면 피가 줄게 되며 이 </a:t>
                      </a:r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줄을 다 깎으면 레이드를 클리어하게 됩니다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47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피 </a:t>
                      </a:r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가이아가 </a:t>
                      </a:r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온 힘을 다해 나의 공격을 막아보거라</a:t>
                      </a:r>
                      <a:r>
                        <a:rPr lang="en-US" altLang="ko-KR" dirty="0"/>
                        <a:t>＂</a:t>
                      </a:r>
                      <a:r>
                        <a:rPr lang="ko-KR" altLang="en-US" dirty="0"/>
                        <a:t>라는 말을 합니다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가이아가 공중에 뜬 후 가운데를 향해 자신의 검을 날립니다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가이아의 검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은 통로로 길게 지나가며 공격을 합니다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비슷한 공격이 </a:t>
                      </a:r>
                      <a:r>
                        <a:rPr lang="ko-KR" altLang="en-US" dirty="0" err="1"/>
                        <a:t>두번</a:t>
                      </a:r>
                      <a:r>
                        <a:rPr lang="ko-KR" altLang="en-US" dirty="0"/>
                        <a:t> 다른 위치에서 발생 합니다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dirty="0"/>
                        <a:t>이 공격을 </a:t>
                      </a:r>
                      <a:r>
                        <a:rPr lang="ko-KR" altLang="en-US" dirty="0" err="1"/>
                        <a:t>맞게되면</a:t>
                      </a:r>
                      <a:r>
                        <a:rPr lang="ko-KR" altLang="en-US" dirty="0"/>
                        <a:t> 즉사하며 마지막 패턴을 </a:t>
                      </a:r>
                      <a:r>
                        <a:rPr lang="ko-KR" altLang="en-US" dirty="0" err="1"/>
                        <a:t>파훼하지</a:t>
                      </a:r>
                      <a:r>
                        <a:rPr lang="ko-KR" altLang="en-US" dirty="0"/>
                        <a:t> 못하면 전멸하게 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37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921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7B4D1-6DD1-426C-AAA1-08967659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특수패턴</a:t>
            </a:r>
            <a:r>
              <a:rPr lang="en-US" altLang="ko-KR" dirty="0"/>
              <a:t>(</a:t>
            </a:r>
            <a:r>
              <a:rPr lang="ko-KR" altLang="en-US" dirty="0"/>
              <a:t>발동조건</a:t>
            </a:r>
            <a:r>
              <a:rPr lang="en-US" altLang="ko-KR" dirty="0"/>
              <a:t>) - </a:t>
            </a:r>
            <a:r>
              <a:rPr lang="ko-KR" altLang="en-US" dirty="0" err="1"/>
              <a:t>피없음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96FD4-8B76-4803-BFF3-4D9DF1346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800344" cy="5032376"/>
          </a:xfrm>
        </p:spPr>
        <p:txBody>
          <a:bodyPr>
            <a:norm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2000" dirty="0"/>
              <a:t>가이아가 가운데로 이동 후 주먹을 쥐며 손에 보라색 기운이 맴돌기 시작하며 지구의 중력을 이용합니다</a:t>
            </a:r>
            <a:r>
              <a:rPr lang="en-US" altLang="ko-KR" sz="2000" dirty="0"/>
              <a:t>.</a:t>
            </a:r>
          </a:p>
          <a:p>
            <a:pPr marL="342900" indent="-342900" latinLnBrk="1">
              <a:buAutoNum type="arabicPeriod"/>
            </a:pPr>
            <a:r>
              <a:rPr lang="ko-KR" altLang="en-US" sz="2000" dirty="0"/>
              <a:t>플레이어는 움직이기 어려운 상태가 되며 약간의 딜이 조금 씩 들어 오게 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그에 맞춰 가이아의 피는</a:t>
            </a:r>
            <a:r>
              <a:rPr lang="en-US" altLang="ko-KR" sz="2000" dirty="0"/>
              <a:t> 4</a:t>
            </a:r>
            <a:r>
              <a:rPr lang="ko-KR" altLang="en-US" sz="2000" dirty="0"/>
              <a:t>줄이 다시 차며 </a:t>
            </a:r>
            <a:r>
              <a:rPr lang="en-US" altLang="ko-KR" sz="2000" dirty="0"/>
              <a:t>2</a:t>
            </a:r>
            <a:r>
              <a:rPr lang="ko-KR" altLang="en-US" sz="2000" dirty="0"/>
              <a:t>시 </a:t>
            </a:r>
            <a:r>
              <a:rPr lang="en-US" altLang="ko-KR" sz="2000" dirty="0"/>
              <a:t>5</a:t>
            </a:r>
            <a:r>
              <a:rPr lang="ko-KR" altLang="en-US" sz="2000" dirty="0"/>
              <a:t>시 </a:t>
            </a:r>
            <a:r>
              <a:rPr lang="en-US" altLang="ko-KR" sz="2000" dirty="0"/>
              <a:t>7</a:t>
            </a:r>
            <a:r>
              <a:rPr lang="ko-KR" altLang="en-US" sz="2000" dirty="0"/>
              <a:t>시 </a:t>
            </a:r>
            <a:r>
              <a:rPr lang="en-US" altLang="ko-KR" sz="2000" dirty="0"/>
              <a:t>11</a:t>
            </a:r>
            <a:r>
              <a:rPr lang="ko-KR" altLang="en-US" sz="2000" dirty="0"/>
              <a:t>시에 나무가 생깁니다</a:t>
            </a:r>
            <a:r>
              <a:rPr lang="en-US" altLang="ko-KR" sz="2000" dirty="0"/>
              <a:t>.</a:t>
            </a:r>
          </a:p>
          <a:p>
            <a:pPr marL="342900" indent="-342900" latinLnBrk="1">
              <a:buAutoNum type="arabicPeriod"/>
            </a:pPr>
            <a:r>
              <a:rPr lang="ko-KR" altLang="en-US" sz="2000" dirty="0"/>
              <a:t>이 나무 하나당 가이아 피 </a:t>
            </a:r>
            <a:r>
              <a:rPr lang="en-US" altLang="ko-KR" sz="2000" dirty="0"/>
              <a:t>1</a:t>
            </a:r>
            <a:r>
              <a:rPr lang="ko-KR" altLang="en-US" sz="2000" dirty="0"/>
              <a:t>줄을 뜻합니다</a:t>
            </a:r>
            <a:r>
              <a:rPr lang="en-US" altLang="ko-KR" sz="2000" dirty="0"/>
              <a:t>.</a:t>
            </a:r>
          </a:p>
          <a:p>
            <a:pPr marL="342900" indent="-342900" latinLnBrk="1">
              <a:buAutoNum type="arabicPeriod"/>
            </a:pPr>
            <a:r>
              <a:rPr lang="ko-KR" altLang="en-US" sz="2000" dirty="0"/>
              <a:t>플레이어가 나무를 때리면 피가 줄게 되며 이 </a:t>
            </a:r>
            <a:r>
              <a:rPr lang="en-US" altLang="ko-KR" sz="2000" dirty="0"/>
              <a:t>3</a:t>
            </a:r>
            <a:r>
              <a:rPr lang="ko-KR" altLang="en-US" sz="2000" dirty="0"/>
              <a:t>줄을 다 깎으면 레이드를 클리어하게 됩니다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600" dirty="0"/>
              <a:t>이 때 가이아가 칼을 땅에 꽂으며 육체는 사라집니다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이 칼은 처음의 다시 거대한 나무로 바뀌게 됩니다</a:t>
            </a:r>
            <a:r>
              <a:rPr lang="en-US" altLang="ko-KR" sz="1600" dirty="0"/>
              <a:t>.</a:t>
            </a:r>
          </a:p>
          <a:p>
            <a:pPr marL="0" indent="0" latinLnBrk="1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데미지 수치 </a:t>
            </a:r>
            <a:r>
              <a:rPr lang="en-US" altLang="ko-KR" sz="2000" dirty="0"/>
              <a:t>: </a:t>
            </a:r>
            <a:r>
              <a:rPr lang="ko-KR" altLang="en-US" sz="2000" dirty="0"/>
              <a:t>미정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AAFB1-9E4D-4F73-89F9-F0C8A563F71A}"/>
              </a:ext>
            </a:extLst>
          </p:cNvPr>
          <p:cNvSpPr/>
          <p:nvPr/>
        </p:nvSpPr>
        <p:spPr>
          <a:xfrm>
            <a:off x="478172" y="1825625"/>
            <a:ext cx="5075340" cy="43577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2A94FF1-261A-4BE3-9110-445BA0EA9B8C}"/>
              </a:ext>
            </a:extLst>
          </p:cNvPr>
          <p:cNvSpPr/>
          <p:nvPr/>
        </p:nvSpPr>
        <p:spPr>
          <a:xfrm>
            <a:off x="935372" y="2092799"/>
            <a:ext cx="4160940" cy="38169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155DE78-7011-4E8F-A4E7-65B4BD8BBEBA}"/>
              </a:ext>
            </a:extLst>
          </p:cNvPr>
          <p:cNvSpPr/>
          <p:nvPr/>
        </p:nvSpPr>
        <p:spPr>
          <a:xfrm>
            <a:off x="3196205" y="3489565"/>
            <a:ext cx="184558" cy="49495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7E3ED15-B03D-43B7-A1C0-25026495D1CC}"/>
              </a:ext>
            </a:extLst>
          </p:cNvPr>
          <p:cNvSpPr/>
          <p:nvPr/>
        </p:nvSpPr>
        <p:spPr>
          <a:xfrm>
            <a:off x="3078760" y="3204594"/>
            <a:ext cx="419449" cy="3775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CFEF837-145B-4A66-AD9E-D8B9A3042021}"/>
              </a:ext>
            </a:extLst>
          </p:cNvPr>
          <p:cNvSpPr/>
          <p:nvPr/>
        </p:nvSpPr>
        <p:spPr>
          <a:xfrm rot="8191955">
            <a:off x="3363029" y="3611044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65E36F2-3593-450A-808A-003DC290CDB3}"/>
              </a:ext>
            </a:extLst>
          </p:cNvPr>
          <p:cNvSpPr/>
          <p:nvPr/>
        </p:nvSpPr>
        <p:spPr>
          <a:xfrm>
            <a:off x="2641217" y="3489565"/>
            <a:ext cx="291401" cy="37750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FC3D750-A27A-46EC-AAB9-C5B5077FE7AD}"/>
              </a:ext>
            </a:extLst>
          </p:cNvPr>
          <p:cNvSpPr/>
          <p:nvPr/>
        </p:nvSpPr>
        <p:spPr>
          <a:xfrm rot="9247164">
            <a:off x="3320385" y="3872616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C2496EF-ECEA-445E-89E9-0FC56C8D7AEF}"/>
              </a:ext>
            </a:extLst>
          </p:cNvPr>
          <p:cNvSpPr/>
          <p:nvPr/>
        </p:nvSpPr>
        <p:spPr>
          <a:xfrm rot="443899">
            <a:off x="3149121" y="3875648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68DD8D6-31DC-4DF4-BB1D-AACE4E81B115}"/>
              </a:ext>
            </a:extLst>
          </p:cNvPr>
          <p:cNvSpPr/>
          <p:nvPr/>
        </p:nvSpPr>
        <p:spPr>
          <a:xfrm rot="8032241">
            <a:off x="3528473" y="3658888"/>
            <a:ext cx="148580" cy="4479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655F593-E99F-456E-9460-DB63551898DC}"/>
              </a:ext>
            </a:extLst>
          </p:cNvPr>
          <p:cNvSpPr/>
          <p:nvPr/>
        </p:nvSpPr>
        <p:spPr>
          <a:xfrm rot="5400000">
            <a:off x="2948530" y="3437274"/>
            <a:ext cx="127115" cy="4736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B6F18D-86D5-43A8-9B77-9F57DC6DAC1C}"/>
              </a:ext>
            </a:extLst>
          </p:cNvPr>
          <p:cNvSpPr/>
          <p:nvPr/>
        </p:nvSpPr>
        <p:spPr>
          <a:xfrm>
            <a:off x="1701645" y="4840051"/>
            <a:ext cx="110687" cy="5619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나무, 실외, 녹색, 식물이(가) 표시된 사진&#10;&#10;자동 생성된 설명">
            <a:extLst>
              <a:ext uri="{FF2B5EF4-FFF2-40B4-BE49-F238E27FC236}">
                <a16:creationId xmlns:a16="http://schemas.microsoft.com/office/drawing/2014/main" id="{D5681E77-B0CF-4B1C-A9D0-FA99E0D4E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19" y="4179326"/>
            <a:ext cx="773541" cy="108512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90FB02-4E1A-439E-8E97-6CF5D48B0313}"/>
              </a:ext>
            </a:extLst>
          </p:cNvPr>
          <p:cNvSpPr/>
          <p:nvPr/>
        </p:nvSpPr>
        <p:spPr>
          <a:xfrm>
            <a:off x="4241916" y="2653188"/>
            <a:ext cx="110687" cy="5619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 descr="나무, 실외, 녹색, 식물이(가) 표시된 사진&#10;&#10;자동 생성된 설명">
            <a:extLst>
              <a:ext uri="{FF2B5EF4-FFF2-40B4-BE49-F238E27FC236}">
                <a16:creationId xmlns:a16="http://schemas.microsoft.com/office/drawing/2014/main" id="{2D41BEC4-36EB-4DAE-92F8-9482A6EC7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490" y="1992463"/>
            <a:ext cx="773541" cy="108512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B495C62D-C4AC-4EC7-8204-33003017C07E}"/>
              </a:ext>
            </a:extLst>
          </p:cNvPr>
          <p:cNvSpPr/>
          <p:nvPr/>
        </p:nvSpPr>
        <p:spPr>
          <a:xfrm>
            <a:off x="1815103" y="2564221"/>
            <a:ext cx="110687" cy="5619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 descr="나무, 실외, 녹색, 식물이(가) 표시된 사진&#10;&#10;자동 생성된 설명">
            <a:extLst>
              <a:ext uri="{FF2B5EF4-FFF2-40B4-BE49-F238E27FC236}">
                <a16:creationId xmlns:a16="http://schemas.microsoft.com/office/drawing/2014/main" id="{AD76B145-B332-4D01-9C52-ACA7C48CC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677" y="1903496"/>
            <a:ext cx="773541" cy="108512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56666D-81B7-4C91-871C-028784AC224B}"/>
              </a:ext>
            </a:extLst>
          </p:cNvPr>
          <p:cNvSpPr/>
          <p:nvPr/>
        </p:nvSpPr>
        <p:spPr>
          <a:xfrm>
            <a:off x="4098679" y="4688291"/>
            <a:ext cx="110687" cy="5619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 descr="나무, 실외, 녹색, 식물이(가) 표시된 사진&#10;&#10;자동 생성된 설명">
            <a:extLst>
              <a:ext uri="{FF2B5EF4-FFF2-40B4-BE49-F238E27FC236}">
                <a16:creationId xmlns:a16="http://schemas.microsoft.com/office/drawing/2014/main" id="{9A43AF7E-2F2C-4C8D-BE9A-D7AFAB1C6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253" y="4027566"/>
            <a:ext cx="773541" cy="108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4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27" grpId="0" animBg="1"/>
      <p:bldP spid="29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7B4D1-6DD1-426C-AAA1-08967659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특수패턴</a:t>
            </a:r>
            <a:r>
              <a:rPr lang="en-US" altLang="ko-KR" dirty="0"/>
              <a:t>(</a:t>
            </a:r>
            <a:r>
              <a:rPr lang="ko-KR" altLang="en-US" dirty="0"/>
              <a:t>발동조건</a:t>
            </a:r>
            <a:r>
              <a:rPr lang="en-US" altLang="ko-KR" dirty="0"/>
              <a:t>) – </a:t>
            </a:r>
            <a:r>
              <a:rPr lang="ko-KR" altLang="en-US" dirty="0"/>
              <a:t>피 </a:t>
            </a:r>
            <a:r>
              <a:rPr lang="en-US" altLang="ko-KR" dirty="0"/>
              <a:t>15</a:t>
            </a:r>
            <a:r>
              <a:rPr lang="ko-KR" altLang="en-US" dirty="0"/>
              <a:t>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96FD4-8B76-4803-BFF3-4D9DF1346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800344" cy="4351338"/>
          </a:xfrm>
        </p:spPr>
        <p:txBody>
          <a:bodyPr>
            <a:norm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2000" dirty="0"/>
              <a:t>가이아가 </a:t>
            </a:r>
            <a:r>
              <a:rPr lang="en-US" altLang="ko-KR" sz="2000" dirty="0"/>
              <a:t>“</a:t>
            </a:r>
            <a:r>
              <a:rPr lang="ko-KR" altLang="en-US" sz="2000" dirty="0"/>
              <a:t>온 힘을 다해 나의 공격을 막아보거라</a:t>
            </a:r>
            <a:r>
              <a:rPr lang="en-US" altLang="ko-KR" sz="2000" dirty="0"/>
              <a:t>＂</a:t>
            </a:r>
            <a:r>
              <a:rPr lang="ko-KR" altLang="en-US" sz="2000" dirty="0"/>
              <a:t>라는 말을 합니다</a:t>
            </a:r>
            <a:r>
              <a:rPr lang="en-US" altLang="ko-KR" sz="2000" dirty="0"/>
              <a:t>.</a:t>
            </a:r>
          </a:p>
          <a:p>
            <a:pPr marL="342900" indent="-342900" latinLnBrk="1">
              <a:buAutoNum type="arabicPeriod"/>
            </a:pPr>
            <a:r>
              <a:rPr lang="ko-KR" altLang="en-US" sz="2000" dirty="0"/>
              <a:t>가이아가 공중에 뜬 후 가운데를 향해 자신의 검을 날립니다</a:t>
            </a:r>
            <a:r>
              <a:rPr lang="en-US" altLang="ko-KR" sz="2000" dirty="0"/>
              <a:t>.</a:t>
            </a:r>
          </a:p>
          <a:p>
            <a:pPr marL="342900" indent="-342900" latinLnBrk="1">
              <a:buAutoNum type="arabicPeriod"/>
            </a:pPr>
            <a:r>
              <a:rPr lang="en-US" altLang="ko-KR" sz="2000" dirty="0"/>
              <a:t>‘</a:t>
            </a:r>
            <a:r>
              <a:rPr lang="ko-KR" altLang="en-US" sz="2000" dirty="0"/>
              <a:t>가이아의 검</a:t>
            </a:r>
            <a:r>
              <a:rPr lang="en-US" altLang="ko-KR" sz="2000" dirty="0"/>
              <a:t>’</a:t>
            </a:r>
            <a:r>
              <a:rPr lang="ko-KR" altLang="en-US" sz="2000" dirty="0"/>
              <a:t>은 통로로 길게 지나가며 공격을 합니다</a:t>
            </a:r>
            <a:r>
              <a:rPr lang="en-US" altLang="ko-KR" sz="2000" dirty="0"/>
              <a:t>.</a:t>
            </a:r>
          </a:p>
          <a:p>
            <a:pPr marL="342900" indent="-342900" latinLnBrk="1">
              <a:buAutoNum type="arabicPeriod"/>
            </a:pPr>
            <a:r>
              <a:rPr lang="ko-KR" altLang="en-US" sz="2000" dirty="0"/>
              <a:t>비슷한 공격이 </a:t>
            </a:r>
            <a:r>
              <a:rPr lang="ko-KR" altLang="en-US" sz="2000" dirty="0" err="1"/>
              <a:t>두번</a:t>
            </a:r>
            <a:r>
              <a:rPr lang="ko-KR" altLang="en-US" sz="2000" dirty="0"/>
              <a:t> 다른 위치에서 발생 합니다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AAFB1-9E4D-4F73-89F9-F0C8A563F71A}"/>
              </a:ext>
            </a:extLst>
          </p:cNvPr>
          <p:cNvSpPr/>
          <p:nvPr/>
        </p:nvSpPr>
        <p:spPr>
          <a:xfrm>
            <a:off x="478172" y="1825625"/>
            <a:ext cx="5075340" cy="43577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2A94FF1-261A-4BE3-9110-445BA0EA9B8C}"/>
              </a:ext>
            </a:extLst>
          </p:cNvPr>
          <p:cNvSpPr/>
          <p:nvPr/>
        </p:nvSpPr>
        <p:spPr>
          <a:xfrm>
            <a:off x="935372" y="2092799"/>
            <a:ext cx="4160940" cy="38169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155DE78-7011-4E8F-A4E7-65B4BD8BBEBA}"/>
              </a:ext>
            </a:extLst>
          </p:cNvPr>
          <p:cNvSpPr/>
          <p:nvPr/>
        </p:nvSpPr>
        <p:spPr>
          <a:xfrm>
            <a:off x="3196205" y="3489565"/>
            <a:ext cx="184558" cy="49495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7E3ED15-B03D-43B7-A1C0-25026495D1CC}"/>
              </a:ext>
            </a:extLst>
          </p:cNvPr>
          <p:cNvSpPr/>
          <p:nvPr/>
        </p:nvSpPr>
        <p:spPr>
          <a:xfrm>
            <a:off x="3078760" y="3204594"/>
            <a:ext cx="419449" cy="3775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CFEF837-145B-4A66-AD9E-D8B9A3042021}"/>
              </a:ext>
            </a:extLst>
          </p:cNvPr>
          <p:cNvSpPr/>
          <p:nvPr/>
        </p:nvSpPr>
        <p:spPr>
          <a:xfrm rot="8191955">
            <a:off x="3363029" y="3611044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FC3D750-A27A-46EC-AAB9-C5B5077FE7AD}"/>
              </a:ext>
            </a:extLst>
          </p:cNvPr>
          <p:cNvSpPr/>
          <p:nvPr/>
        </p:nvSpPr>
        <p:spPr>
          <a:xfrm rot="9247164">
            <a:off x="3320385" y="3872616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C2496EF-ECEA-445E-89E9-0FC56C8D7AEF}"/>
              </a:ext>
            </a:extLst>
          </p:cNvPr>
          <p:cNvSpPr/>
          <p:nvPr/>
        </p:nvSpPr>
        <p:spPr>
          <a:xfrm rot="443899">
            <a:off x="3149121" y="3875648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68DD8D6-31DC-4DF4-BB1D-AACE4E81B115}"/>
              </a:ext>
            </a:extLst>
          </p:cNvPr>
          <p:cNvSpPr/>
          <p:nvPr/>
        </p:nvSpPr>
        <p:spPr>
          <a:xfrm rot="8032241">
            <a:off x="3528473" y="3658888"/>
            <a:ext cx="148580" cy="4479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1A637D-1CF8-4B4B-A5AD-0E309633DF4D}"/>
              </a:ext>
            </a:extLst>
          </p:cNvPr>
          <p:cNvSpPr/>
          <p:nvPr/>
        </p:nvSpPr>
        <p:spPr>
          <a:xfrm rot="13844691">
            <a:off x="3115457" y="3625139"/>
            <a:ext cx="110149" cy="223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3F001C-4A55-403C-A303-C44353027E7D}"/>
              </a:ext>
            </a:extLst>
          </p:cNvPr>
          <p:cNvSpPr/>
          <p:nvPr/>
        </p:nvSpPr>
        <p:spPr>
          <a:xfrm rot="8228995">
            <a:off x="670557" y="3695644"/>
            <a:ext cx="4491372" cy="6112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974E314B-CBBD-43D2-992E-4BDB12D5016E}"/>
              </a:ext>
            </a:extLst>
          </p:cNvPr>
          <p:cNvSpPr/>
          <p:nvPr/>
        </p:nvSpPr>
        <p:spPr>
          <a:xfrm rot="13813084">
            <a:off x="5311162" y="1534190"/>
            <a:ext cx="148580" cy="4479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0E56B2-9F0B-4555-B3C4-0FC610F9392B}"/>
              </a:ext>
            </a:extLst>
          </p:cNvPr>
          <p:cNvSpPr/>
          <p:nvPr/>
        </p:nvSpPr>
        <p:spPr>
          <a:xfrm rot="8228995">
            <a:off x="-95770" y="2898944"/>
            <a:ext cx="4491372" cy="6112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34B4497E-976B-48EA-B489-2EDDDAEF6FF5}"/>
              </a:ext>
            </a:extLst>
          </p:cNvPr>
          <p:cNvSpPr/>
          <p:nvPr/>
        </p:nvSpPr>
        <p:spPr>
          <a:xfrm rot="2863944">
            <a:off x="175283" y="4719080"/>
            <a:ext cx="148580" cy="4479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71D1B11-D986-470B-8BC4-34EAA27A6ACC}"/>
              </a:ext>
            </a:extLst>
          </p:cNvPr>
          <p:cNvSpPr/>
          <p:nvPr/>
        </p:nvSpPr>
        <p:spPr>
          <a:xfrm rot="8228995">
            <a:off x="1307482" y="4409063"/>
            <a:ext cx="4491372" cy="6112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BDE6ABC3-D9BF-4C30-88C0-4C9F29805EEF}"/>
              </a:ext>
            </a:extLst>
          </p:cNvPr>
          <p:cNvSpPr/>
          <p:nvPr/>
        </p:nvSpPr>
        <p:spPr>
          <a:xfrm rot="13813084">
            <a:off x="5948087" y="2247609"/>
            <a:ext cx="148580" cy="4479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46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26 -0.0162 0.00039 -0.03218 0.00078 -0.04815 C 0.00091 -0.05116 0.00143 -0.0544 0.00156 -0.05741 C 0.00196 -0.06713 0.00209 -0.07708 0.00235 -0.08681 C 0.00261 -0.09514 0.00287 -0.1037 0.00313 -0.11204 C 0.00235 -0.12014 0.00156 -0.12824 0.00078 -0.13611 C 0.00065 -0.13796 0.00026 -0.13958 0 -0.14144 C -0.00026 -0.14375 -0.00039 -0.14583 -0.00065 -0.14815 C -0.00039 -0.15695 -0.00026 -0.16597 0 -0.17477 C 0.00013 -0.17755 0.00078 -0.18009 0.00078 -0.18287 C 0.00078 -0.22384 0.0013 -0.28449 -0.00143 -0.33079 C -0.00325 -0.36134 -0.00403 -0.36667 -0.00664 -0.39213 C -0.0082 -0.4213 -0.0069 -0.39537 -0.00898 -0.44167 C -0.00924 -0.44699 -0.00963 -0.45764 -0.00963 -0.45764 C -0.00989 -0.47176 -0.01015 -0.48611 -0.01041 -0.50023 C -0.01068 -0.50833 -0.01107 -0.5162 -0.0112 -0.52431 C -0.01276 -0.62014 -0.01081 -0.56597 -0.01263 -0.61482 " pathEditMode="relative" ptsTypes="AAAAAAA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26 -0.0162 0.00039 -0.03218 0.00078 -0.04815 C 0.00091 -0.05116 0.00143 -0.0544 0.00156 -0.05741 C 0.00196 -0.06713 0.00209 -0.07708 0.00235 -0.08681 C 0.00261 -0.09514 0.00287 -0.1037 0.00313 -0.11204 C 0.00235 -0.12014 0.00156 -0.12824 0.00078 -0.13611 C 0.00065 -0.13796 0.00026 -0.13958 0 -0.14144 C -0.00026 -0.14375 -0.00039 -0.14583 -0.00065 -0.14815 C -0.00039 -0.15695 -0.00026 -0.16597 0 -0.17477 C 0.00013 -0.17755 0.00078 -0.18009 0.00078 -0.18287 C 0.00078 -0.22384 0.0013 -0.28449 -0.00143 -0.33079 C -0.00325 -0.36134 -0.00403 -0.36667 -0.00664 -0.39213 C -0.0082 -0.4213 -0.0069 -0.39537 -0.00898 -0.44167 C -0.00924 -0.44699 -0.00963 -0.45764 -0.00963 -0.45764 C -0.00989 -0.47176 -0.01015 -0.48611 -0.01041 -0.50023 C -0.01068 -0.50833 -0.01107 -0.5162 -0.0112 -0.52431 C -0.01276 -0.62014 -0.01081 -0.56597 -0.01263 -0.61482 " pathEditMode="relative" ptsTypes="AAAAAAAAAAAAAA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26 -0.0162 0.00039 -0.03218 0.00078 -0.04815 C 0.00091 -0.05116 0.00143 -0.0544 0.00156 -0.05741 C 0.00196 -0.06713 0.00209 -0.07708 0.00235 -0.08681 C 0.00261 -0.09514 0.00287 -0.1037 0.00313 -0.11204 C 0.00235 -0.12014 0.00156 -0.12824 0.00078 -0.13611 C 0.00065 -0.13796 0.00026 -0.13958 0 -0.14144 C -0.00026 -0.14375 -0.00039 -0.14583 -0.00065 -0.14815 C -0.00039 -0.15695 -0.00026 -0.16597 0 -0.17477 C 0.00013 -0.17755 0.00078 -0.18009 0.00078 -0.18287 C 0.00078 -0.22384 0.0013 -0.28449 -0.00143 -0.33079 C -0.00325 -0.36134 -0.00403 -0.36667 -0.00664 -0.39213 C -0.0082 -0.4213 -0.0069 -0.39537 -0.00898 -0.44167 C -0.00924 -0.44699 -0.00963 -0.45764 -0.00963 -0.45764 C -0.00989 -0.47176 -0.01015 -0.48611 -0.01041 -0.50023 C -0.01068 -0.50833 -0.01107 -0.5162 -0.0112 -0.52431 C -0.01276 -0.62014 -0.01081 -0.56597 -0.01263 -0.61482 " pathEditMode="relative" ptsTypes="AAAAAAAAAAAAAAAA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26 -0.0162 0.00039 -0.03218 0.00078 -0.04815 C 0.00091 -0.05116 0.00143 -0.0544 0.00156 -0.05741 C 0.00196 -0.06713 0.00209 -0.07708 0.00235 -0.08681 C 0.00261 -0.09514 0.00287 -0.1037 0.00313 -0.11204 C 0.00235 -0.12014 0.00156 -0.12824 0.00078 -0.13611 C 0.00065 -0.13796 0.00026 -0.13958 0 -0.14144 C -0.00026 -0.14375 -0.00039 -0.14583 -0.00065 -0.14815 C -0.00039 -0.15695 -0.00026 -0.16597 0 -0.17477 C 0.00013 -0.17755 0.00078 -0.18009 0.00078 -0.18287 C 0.00078 -0.22384 0.0013 -0.28449 -0.00143 -0.33079 C -0.00325 -0.36134 -0.00403 -0.36667 -0.00664 -0.39213 C -0.0082 -0.4213 -0.0069 -0.39537 -0.00898 -0.44167 C -0.00924 -0.44699 -0.00963 -0.45764 -0.00963 -0.45764 C -0.00989 -0.47176 -0.01015 -0.48611 -0.01041 -0.50023 C -0.01068 -0.50833 -0.01107 -0.5162 -0.0112 -0.52431 C -0.01276 -0.62014 -0.01081 -0.56597 -0.01263 -0.61482 " pathEditMode="relative" ptsTypes="AAAAAAAAAAAAAAAA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26 -0.0162 0.00039 -0.03218 0.00078 -0.04815 C 0.00091 -0.05116 0.00143 -0.0544 0.00156 -0.05741 C 0.00196 -0.06713 0.00209 -0.07708 0.00235 -0.08681 C 0.00261 -0.09514 0.00287 -0.1037 0.00313 -0.11204 C 0.00235 -0.12014 0.00156 -0.12824 0.00078 -0.13611 C 0.00065 -0.13796 0.00026 -0.13958 0 -0.14144 C -0.00026 -0.14375 -0.00039 -0.14583 -0.00065 -0.14815 C -0.00039 -0.15695 -0.00026 -0.16597 0 -0.17477 C 0.00013 -0.17755 0.00078 -0.18009 0.00078 -0.18287 C 0.00078 -0.22384 0.0013 -0.28449 -0.00143 -0.33079 C -0.00325 -0.36134 -0.00403 -0.36667 -0.00664 -0.39213 C -0.0082 -0.4213 -0.0069 -0.39537 -0.00898 -0.44167 C -0.00924 -0.44699 -0.00963 -0.45764 -0.00963 -0.45764 C -0.00989 -0.47176 -0.01015 -0.48611 -0.01041 -0.50023 C -0.01068 -0.50833 -0.01107 -0.5162 -0.0112 -0.52431 C -0.01276 -0.62014 -0.01081 -0.56597 -0.01263 -0.61482 " pathEditMode="relative" ptsTypes="AAAAAAAAAAAAAAAA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26 -0.0162 0.00039 -0.03218 0.00078 -0.04815 C 0.00091 -0.05116 0.00143 -0.0544 0.00156 -0.05741 C 0.00196 -0.06713 0.00209 -0.07708 0.00235 -0.08681 C 0.00261 -0.09514 0.00287 -0.1037 0.00313 -0.11204 C 0.00235 -0.12014 0.00156 -0.12824 0.00078 -0.13611 C 0.00065 -0.13796 0.00026 -0.13958 0 -0.14144 C -0.00026 -0.14375 -0.00039 -0.14583 -0.00065 -0.14815 C -0.00039 -0.15695 -0.00026 -0.16597 0 -0.17477 C 0.00013 -0.17755 0.00078 -0.18009 0.00078 -0.18287 C 0.00078 -0.22384 0.0013 -0.28449 -0.00143 -0.33079 C -0.00325 -0.36134 -0.00403 -0.36667 -0.00664 -0.39213 C -0.0082 -0.4213 -0.0069 -0.39537 -0.00898 -0.44167 C -0.00924 -0.44699 -0.00963 -0.45764 -0.00963 -0.45764 C -0.00989 -0.47176 -0.01015 -0.48611 -0.01041 -0.50023 C -0.01068 -0.50833 -0.01107 -0.5162 -0.0112 -0.52431 C -0.01276 -0.62014 -0.01081 -0.56597 -0.01263 -0.61482 " pathEditMode="relative" ptsTypes="AAAAAAAAAAAAAAAA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26 -0.0162 0.00039 -0.03218 0.00078 -0.04815 C 0.00091 -0.05116 0.00143 -0.0544 0.00156 -0.05741 C 0.00196 -0.06713 0.00209 -0.07708 0.00235 -0.08681 C 0.00261 -0.09514 0.00287 -0.1037 0.00313 -0.11204 C 0.00235 -0.12014 0.00156 -0.12824 0.00078 -0.13611 C 0.00065 -0.13796 0.00026 -0.13958 0 -0.14144 C -0.00026 -0.14375 -0.00039 -0.14583 -0.00065 -0.14815 C -0.00039 -0.15695 -0.00026 -0.16597 0 -0.17477 C 0.00013 -0.17755 0.00078 -0.18009 0.00078 -0.18287 C 0.00078 -0.22384 0.0013 -0.28449 -0.00143 -0.33079 C -0.00325 -0.36134 -0.00403 -0.36667 -0.00664 -0.39213 C -0.0082 -0.4213 -0.0069 -0.39537 -0.00898 -0.44167 C -0.00924 -0.44699 -0.00963 -0.45764 -0.00963 -0.45764 C -0.00989 -0.47176 -0.01015 -0.48611 -0.01041 -0.50023 C -0.01068 -0.50833 -0.01107 -0.5162 -0.0112 -0.52431 C -0.01276 -0.62014 -0.01081 -0.56597 -0.01263 -0.61482 " pathEditMode="relative" ptsTypes="AAAAAAAAAAAAAAAA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-0.40886 0.6680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43" y="3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33333E-6 L 0.33451 -0.5370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19" y="-2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0.40885 0.6680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43" y="3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22" grpId="0" animBg="1"/>
      <p:bldP spid="23" grpId="0" animBg="1"/>
      <p:bldP spid="24" grpId="0" animBg="1"/>
      <p:bldP spid="11" grpId="0" animBg="1"/>
      <p:bldP spid="14" grpId="0" animBg="1"/>
      <p:bldP spid="8" grpId="0" animBg="1"/>
      <p:bldP spid="8" grpId="1" animBg="1"/>
      <p:bldP spid="18" grpId="0" animBg="1"/>
      <p:bldP spid="18" grpId="1" animBg="1"/>
      <p:bldP spid="18" grpId="2" animBg="1"/>
      <p:bldP spid="20" grpId="0" animBg="1"/>
      <p:bldP spid="20" grpId="1" animBg="1"/>
      <p:bldP spid="25" grpId="0" animBg="1"/>
      <p:bldP spid="25" grpId="1" animBg="1"/>
      <p:bldP spid="25" grpId="2" animBg="1"/>
      <p:bldP spid="26" grpId="0" animBg="1"/>
      <p:bldP spid="26" grpId="1" animBg="1"/>
      <p:bldP spid="27" grpId="0" animBg="1"/>
      <p:bldP spid="27" grpId="1" animBg="1"/>
      <p:bldP spid="27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7B4D1-6DD1-426C-AAA1-08967659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특수패턴</a:t>
            </a:r>
            <a:r>
              <a:rPr lang="en-US" altLang="ko-KR" dirty="0"/>
              <a:t>(</a:t>
            </a:r>
            <a:r>
              <a:rPr lang="ko-KR" altLang="en-US" dirty="0"/>
              <a:t>발동조건</a:t>
            </a:r>
            <a:r>
              <a:rPr lang="en-US" altLang="ko-KR" dirty="0"/>
              <a:t>) – </a:t>
            </a:r>
            <a:r>
              <a:rPr lang="ko-KR" altLang="en-US" dirty="0"/>
              <a:t>피 </a:t>
            </a:r>
            <a:r>
              <a:rPr lang="en-US" altLang="ko-KR" dirty="0"/>
              <a:t>15</a:t>
            </a:r>
            <a:r>
              <a:rPr lang="ko-KR" altLang="en-US" dirty="0"/>
              <a:t>줄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96FD4-8B76-4803-BFF3-4D9DF1346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800344" cy="4968367"/>
          </a:xfrm>
        </p:spPr>
        <p:txBody>
          <a:bodyPr>
            <a:normAutofit lnSpcReduction="10000"/>
          </a:bodyPr>
          <a:lstStyle/>
          <a:p>
            <a:pPr marL="457200" indent="-457200" latinLnBrk="1">
              <a:buFont typeface="+mj-lt"/>
              <a:buAutoNum type="arabicPeriod" startAt="5"/>
            </a:pPr>
            <a:r>
              <a:rPr lang="ko-KR" altLang="en-US" sz="2000" dirty="0"/>
              <a:t>가운데 원</a:t>
            </a:r>
            <a:r>
              <a:rPr lang="en-US" altLang="ko-KR" sz="2000" dirty="0"/>
              <a:t>(1/4</a:t>
            </a:r>
            <a:r>
              <a:rPr lang="ko-KR" altLang="en-US" sz="2000" dirty="0"/>
              <a:t>원으로 </a:t>
            </a:r>
            <a:r>
              <a:rPr lang="en-US" altLang="ko-KR" sz="2000" dirty="0"/>
              <a:t>4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  <a:r>
              <a:rPr lang="ko-KR" altLang="en-US" sz="2000" dirty="0"/>
              <a:t>이 생기고 </a:t>
            </a:r>
            <a:r>
              <a:rPr lang="en-US" altLang="ko-KR" sz="2000" dirty="0"/>
              <a:t>4</a:t>
            </a:r>
            <a:r>
              <a:rPr lang="ko-KR" altLang="en-US" sz="2000" dirty="0"/>
              <a:t>개의 </a:t>
            </a:r>
            <a:r>
              <a:rPr lang="en-US" altLang="ko-KR" sz="2000" dirty="0"/>
              <a:t>¼</a:t>
            </a:r>
            <a:r>
              <a:rPr lang="ko-KR" altLang="en-US" sz="2000" dirty="0"/>
              <a:t>원 조각이 생깁니다</a:t>
            </a:r>
            <a:r>
              <a:rPr lang="en-US" altLang="ko-KR" sz="2000" dirty="0"/>
              <a:t>.(</a:t>
            </a:r>
            <a:r>
              <a:rPr lang="ko-KR" altLang="en-US" sz="2000" dirty="0"/>
              <a:t>합치면 방패모양</a:t>
            </a:r>
            <a:r>
              <a:rPr lang="en-US" altLang="ko-KR" sz="2000" dirty="0"/>
              <a:t>)</a:t>
            </a:r>
          </a:p>
          <a:p>
            <a:pPr marL="457200" indent="-457200" latinLnBrk="1">
              <a:buFont typeface="+mj-lt"/>
              <a:buAutoNum type="arabicPeriod" startAt="5"/>
            </a:pPr>
            <a:r>
              <a:rPr lang="en-US" altLang="ko-KR" sz="2000" dirty="0"/>
              <a:t>10</a:t>
            </a:r>
            <a:r>
              <a:rPr lang="ko-KR" altLang="en-US" sz="2000" dirty="0"/>
              <a:t>초 이내로 플레이어는 조각 하나씩을 들고 자신이 </a:t>
            </a:r>
            <a:r>
              <a:rPr lang="ko-KR" altLang="en-US" sz="2000" dirty="0" err="1"/>
              <a:t>들고있는</a:t>
            </a:r>
            <a:r>
              <a:rPr lang="ko-KR" altLang="en-US" sz="2000" dirty="0"/>
              <a:t> 조각에 맞추어 서야한다</a:t>
            </a:r>
            <a:r>
              <a:rPr lang="en-US" altLang="ko-KR" sz="2000" dirty="0"/>
              <a:t>.</a:t>
            </a:r>
          </a:p>
          <a:p>
            <a:pPr marL="457200" indent="-457200" latinLnBrk="1">
              <a:buFont typeface="+mj-lt"/>
              <a:buAutoNum type="arabicPeriod" startAt="5"/>
            </a:pPr>
            <a:r>
              <a:rPr lang="ko-KR" altLang="en-US" sz="2000" dirty="0"/>
              <a:t>이 </a:t>
            </a:r>
            <a:r>
              <a:rPr lang="en-US" altLang="ko-KR" sz="2000" dirty="0"/>
              <a:t>10</a:t>
            </a:r>
            <a:r>
              <a:rPr lang="ko-KR" altLang="en-US" sz="2000" dirty="0"/>
              <a:t>초 동안 경고를 알려주기 위해 빨간색 원이 점점 커지게 됩니다</a:t>
            </a:r>
            <a:r>
              <a:rPr lang="en-US" altLang="ko-KR" sz="2000" dirty="0"/>
              <a:t>.</a:t>
            </a:r>
          </a:p>
          <a:p>
            <a:pPr marL="457200" indent="-457200" latinLnBrk="1">
              <a:buFont typeface="+mj-lt"/>
              <a:buAutoNum type="arabicPeriod" startAt="5"/>
            </a:pPr>
            <a:r>
              <a:rPr lang="en-US" altLang="ko-KR" sz="2000" dirty="0"/>
              <a:t>10</a:t>
            </a:r>
            <a:r>
              <a:rPr lang="ko-KR" altLang="en-US" sz="2000" dirty="0"/>
              <a:t>초가 지나면 위에서 레이저</a:t>
            </a:r>
            <a:r>
              <a:rPr lang="en-US" altLang="ko-KR" sz="2000" dirty="0"/>
              <a:t>(</a:t>
            </a:r>
            <a:r>
              <a:rPr lang="ko-KR" altLang="en-US" sz="2000" dirty="0"/>
              <a:t>나뭇잎 샤워</a:t>
            </a:r>
            <a:r>
              <a:rPr lang="en-US" altLang="ko-KR" sz="2000" dirty="0"/>
              <a:t>)</a:t>
            </a:r>
            <a:r>
              <a:rPr lang="ko-KR" altLang="en-US" sz="2000" dirty="0"/>
              <a:t>가 나오며 플레이어가 들고 있는 조각이 하나의 원 방패가 되어 이 레이저</a:t>
            </a:r>
            <a:r>
              <a:rPr lang="en-US" altLang="ko-KR" sz="2000" dirty="0"/>
              <a:t>(</a:t>
            </a:r>
            <a:r>
              <a:rPr lang="ko-KR" altLang="en-US" sz="2000" dirty="0"/>
              <a:t>나뭇잎 샤워</a:t>
            </a:r>
            <a:r>
              <a:rPr lang="en-US" altLang="ko-KR" sz="2000" dirty="0"/>
              <a:t>)</a:t>
            </a:r>
            <a:r>
              <a:rPr lang="ko-KR" altLang="en-US" sz="2000" dirty="0"/>
              <a:t>를 막게 됩니다</a:t>
            </a:r>
            <a:r>
              <a:rPr lang="en-US" altLang="ko-KR" sz="2000" dirty="0"/>
              <a:t>.</a:t>
            </a:r>
          </a:p>
          <a:p>
            <a:pPr marL="457200" indent="-457200" latinLnBrk="1">
              <a:buFont typeface="+mj-lt"/>
              <a:buAutoNum type="arabicPeriod" startAt="5"/>
            </a:pPr>
            <a:endParaRPr lang="en-US" altLang="ko-KR" sz="2000" dirty="0"/>
          </a:p>
          <a:p>
            <a:r>
              <a:rPr lang="en-US" altLang="ko-KR" sz="2000" dirty="0"/>
              <a:t>6</a:t>
            </a:r>
            <a:r>
              <a:rPr lang="ko-KR" altLang="en-US" sz="2000" dirty="0"/>
              <a:t>번의 </a:t>
            </a:r>
            <a:r>
              <a:rPr lang="ko-KR" altLang="en-US" sz="2000" dirty="0" err="1"/>
              <a:t>시간초는</a:t>
            </a:r>
            <a:r>
              <a:rPr lang="ko-KR" altLang="en-US" sz="2000" dirty="0"/>
              <a:t> 후에 테스트 후 밸런스에 맞게 </a:t>
            </a:r>
            <a:r>
              <a:rPr lang="ko-KR" altLang="en-US" sz="2000" dirty="0" err="1"/>
              <a:t>시간초를</a:t>
            </a:r>
            <a:r>
              <a:rPr lang="ko-KR" altLang="en-US" sz="2000" dirty="0"/>
              <a:t> 조정할 생각입니다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데미지 수치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전멸기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AAFB1-9E4D-4F73-89F9-F0C8A563F71A}"/>
              </a:ext>
            </a:extLst>
          </p:cNvPr>
          <p:cNvSpPr/>
          <p:nvPr/>
        </p:nvSpPr>
        <p:spPr>
          <a:xfrm>
            <a:off x="478172" y="1825625"/>
            <a:ext cx="5075340" cy="43577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2A94FF1-261A-4BE3-9110-445BA0EA9B8C}"/>
              </a:ext>
            </a:extLst>
          </p:cNvPr>
          <p:cNvSpPr/>
          <p:nvPr/>
        </p:nvSpPr>
        <p:spPr>
          <a:xfrm>
            <a:off x="935372" y="2092799"/>
            <a:ext cx="4160940" cy="38169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E66C54E-8755-4F34-91A0-A90EC9E438C4}"/>
              </a:ext>
            </a:extLst>
          </p:cNvPr>
          <p:cNvSpPr/>
          <p:nvPr/>
        </p:nvSpPr>
        <p:spPr>
          <a:xfrm>
            <a:off x="2418588" y="3235452"/>
            <a:ext cx="1344168" cy="1399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E95D048-1E06-4B06-A041-AF3D1D0D9412}"/>
              </a:ext>
            </a:extLst>
          </p:cNvPr>
          <p:cNvSpPr/>
          <p:nvPr/>
        </p:nvSpPr>
        <p:spPr>
          <a:xfrm>
            <a:off x="2560320" y="3429000"/>
            <a:ext cx="1060704" cy="10241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부분 원형 9">
            <a:extLst>
              <a:ext uri="{FF2B5EF4-FFF2-40B4-BE49-F238E27FC236}">
                <a16:creationId xmlns:a16="http://schemas.microsoft.com/office/drawing/2014/main" id="{80D95DCF-C096-41E2-BD46-F145C8B19BDA}"/>
              </a:ext>
            </a:extLst>
          </p:cNvPr>
          <p:cNvSpPr/>
          <p:nvPr/>
        </p:nvSpPr>
        <p:spPr>
          <a:xfrm>
            <a:off x="1746504" y="2852928"/>
            <a:ext cx="594360" cy="576072"/>
          </a:xfrm>
          <a:prstGeom prst="pie">
            <a:avLst>
              <a:gd name="adj1" fmla="val 10800000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부분 원형 20">
            <a:extLst>
              <a:ext uri="{FF2B5EF4-FFF2-40B4-BE49-F238E27FC236}">
                <a16:creationId xmlns:a16="http://schemas.microsoft.com/office/drawing/2014/main" id="{33446123-6C93-47F7-8003-69B1C2BA4231}"/>
              </a:ext>
            </a:extLst>
          </p:cNvPr>
          <p:cNvSpPr/>
          <p:nvPr/>
        </p:nvSpPr>
        <p:spPr>
          <a:xfrm rot="5400000">
            <a:off x="3983736" y="4541520"/>
            <a:ext cx="594360" cy="576072"/>
          </a:xfrm>
          <a:prstGeom prst="pie">
            <a:avLst>
              <a:gd name="adj1" fmla="val 10800000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부분 원형 27">
            <a:extLst>
              <a:ext uri="{FF2B5EF4-FFF2-40B4-BE49-F238E27FC236}">
                <a16:creationId xmlns:a16="http://schemas.microsoft.com/office/drawing/2014/main" id="{6DAC751C-9336-4EE4-9FB6-64203B487AAC}"/>
              </a:ext>
            </a:extLst>
          </p:cNvPr>
          <p:cNvSpPr/>
          <p:nvPr/>
        </p:nvSpPr>
        <p:spPr>
          <a:xfrm rot="16200000">
            <a:off x="3983736" y="2555748"/>
            <a:ext cx="594360" cy="576072"/>
          </a:xfrm>
          <a:prstGeom prst="pie">
            <a:avLst>
              <a:gd name="adj1" fmla="val 10800000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부분 원형 28">
            <a:extLst>
              <a:ext uri="{FF2B5EF4-FFF2-40B4-BE49-F238E27FC236}">
                <a16:creationId xmlns:a16="http://schemas.microsoft.com/office/drawing/2014/main" id="{2C49C3B7-5087-4F93-9F20-81BD3140AD34}"/>
              </a:ext>
            </a:extLst>
          </p:cNvPr>
          <p:cNvSpPr/>
          <p:nvPr/>
        </p:nvSpPr>
        <p:spPr>
          <a:xfrm rot="10800000">
            <a:off x="1744952" y="4619244"/>
            <a:ext cx="594360" cy="576072"/>
          </a:xfrm>
          <a:prstGeom prst="pie">
            <a:avLst>
              <a:gd name="adj1" fmla="val 10800000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EF7C06A-5F0D-4782-B91B-43B3DFE95A3F}"/>
              </a:ext>
            </a:extLst>
          </p:cNvPr>
          <p:cNvCxnSpPr>
            <a:stCxn id="7" idx="2"/>
            <a:endCxn id="7" idx="6"/>
          </p:cNvCxnSpPr>
          <p:nvPr/>
        </p:nvCxnSpPr>
        <p:spPr>
          <a:xfrm>
            <a:off x="2560320" y="3941064"/>
            <a:ext cx="106070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2CBF45-049D-439C-A819-59C2F81ADA89}"/>
              </a:ext>
            </a:extLst>
          </p:cNvPr>
          <p:cNvCxnSpPr>
            <a:cxnSpLocks/>
          </p:cNvCxnSpPr>
          <p:nvPr/>
        </p:nvCxnSpPr>
        <p:spPr>
          <a:xfrm>
            <a:off x="3090672" y="3435096"/>
            <a:ext cx="0" cy="10180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94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0" fill="hold"/>
                                        <p:tgtEl>
                                          <p:spTgt spid="1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0.07435 0.1006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1" y="502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0.09804 -0.1210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-606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0.08698 -0.1493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9" y="-747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-0.11028 0.1708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7" grpId="0" animBg="1"/>
      <p:bldP spid="10" grpId="0" animBg="1"/>
      <p:bldP spid="10" grpId="1" animBg="1"/>
      <p:bldP spid="21" grpId="0" animBg="1"/>
      <p:bldP spid="21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BCAF3-914C-4853-8F3B-116CE643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가이아</a:t>
            </a:r>
            <a:r>
              <a:rPr lang="en-US" altLang="ko-KR" dirty="0"/>
              <a:t>(Gaia)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C29FB49-4723-4868-882A-262585117A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595103"/>
              </p:ext>
            </p:extLst>
          </p:nvPr>
        </p:nvGraphicFramePr>
        <p:xfrm>
          <a:off x="6096000" y="1825624"/>
          <a:ext cx="5257800" cy="370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23832902"/>
                    </a:ext>
                  </a:extLst>
                </a:gridCol>
              </a:tblGrid>
              <a:tr h="7539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가이아</a:t>
                      </a:r>
                      <a:r>
                        <a:rPr lang="en-US" altLang="ko-KR" dirty="0"/>
                        <a:t>(Gaia)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151708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행성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지구</a:t>
                      </a:r>
                      <a:r>
                        <a:rPr lang="en-US" altLang="ko-KR" dirty="0"/>
                        <a:t>(Earth)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372145"/>
                  </a:ext>
                </a:extLst>
              </a:tr>
              <a:tr h="3581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종족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91755"/>
                  </a:ext>
                </a:extLst>
              </a:tr>
              <a:tr h="339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 err="1"/>
                        <a:t>무속성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46629"/>
                  </a:ext>
                </a:extLst>
              </a:tr>
              <a:tr h="339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대지의 여신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만물의 어머니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태초신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23687"/>
                  </a:ext>
                </a:extLst>
              </a:tr>
              <a:tr h="339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상징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풍요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자연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대지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367255"/>
                  </a:ext>
                </a:extLst>
              </a:tr>
              <a:tr h="339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평균 플레이어 크기의 </a:t>
                      </a:r>
                      <a:r>
                        <a:rPr lang="en-US" altLang="ko-KR" dirty="0"/>
                        <a:t>1.5</a:t>
                      </a:r>
                      <a:r>
                        <a:rPr lang="ko-KR" altLang="en-US" dirty="0"/>
                        <a:t>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053862"/>
                  </a:ext>
                </a:extLst>
              </a:tr>
              <a:tr h="7539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세계관 </a:t>
                      </a:r>
                      <a:r>
                        <a:rPr lang="en-US" altLang="ko-KR" dirty="0"/>
                        <a:t>: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0584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77A918-1723-45AC-B0E2-15E75D4D4AE8}"/>
              </a:ext>
            </a:extLst>
          </p:cNvPr>
          <p:cNvSpPr txBox="1"/>
          <p:nvPr/>
        </p:nvSpPr>
        <p:spPr>
          <a:xfrm>
            <a:off x="922789" y="3140011"/>
            <a:ext cx="4337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디자인</a:t>
            </a:r>
            <a:r>
              <a:rPr lang="en-US" altLang="ko-KR" sz="4000" dirty="0">
                <a:solidFill>
                  <a:srgbClr val="FF0000"/>
                </a:solidFill>
              </a:rPr>
              <a:t>(</a:t>
            </a:r>
            <a:r>
              <a:rPr lang="ko-KR" altLang="en-US" sz="4000" dirty="0">
                <a:solidFill>
                  <a:srgbClr val="FF0000"/>
                </a:solidFill>
              </a:rPr>
              <a:t>미정</a:t>
            </a:r>
            <a:r>
              <a:rPr lang="en-US" altLang="ko-KR" sz="4000" dirty="0">
                <a:solidFill>
                  <a:srgbClr val="FF0000"/>
                </a:solidFill>
              </a:rPr>
              <a:t>)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15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BCAF3-914C-4853-8F3B-116CE643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내 역할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3AF0BFE-43EA-4219-87F5-0E4ACF360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게임의 시작점인 프롤로그에서의 최종 보스 역할을 한다</a:t>
            </a:r>
            <a:endParaRPr lang="en-US" altLang="ko-KR" dirty="0"/>
          </a:p>
          <a:p>
            <a:r>
              <a:rPr lang="ko-KR" altLang="en-US" dirty="0"/>
              <a:t>속성은 무속성으로 속성으로 플레이어의 속성에 영향을 주지 않는다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그렇기 때문에 이 게임이 어떤 게임인지 명확한 기준점을 제시할 수 </a:t>
            </a:r>
            <a:r>
              <a:rPr lang="ko-KR" altLang="en-US" dirty="0" err="1"/>
              <a:t>있도록한다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주로 퍼즐이나 패턴 파훼에 익숙해지도록 플레이어에게 제공을 해주도록 기획을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56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BCAF3-914C-4853-8F3B-116CE643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가이아</a:t>
            </a:r>
            <a:r>
              <a:rPr lang="en-US" altLang="ko-KR" dirty="0"/>
              <a:t>(Gaia) - </a:t>
            </a:r>
            <a:r>
              <a:rPr lang="ko-KR" altLang="en-US" dirty="0"/>
              <a:t>레이드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E179FC-61CE-4B93-8214-268203B1A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인원 수 </a:t>
            </a:r>
            <a:r>
              <a:rPr lang="en-US" altLang="ko-KR" dirty="0"/>
              <a:t>: 4</a:t>
            </a:r>
            <a:r>
              <a:rPr lang="ko-KR" altLang="en-US" dirty="0"/>
              <a:t>인 </a:t>
            </a:r>
            <a:r>
              <a:rPr lang="en-US" altLang="ko-KR" dirty="0"/>
              <a:t>( </a:t>
            </a:r>
            <a:r>
              <a:rPr lang="ko-KR" altLang="en-US" dirty="0"/>
              <a:t>파티플레이를 하되 가능한 최소 인원 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퍼즐 시스템이 있다 보니 파티플레이를 유도한다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데스카운트</a:t>
            </a:r>
            <a:r>
              <a:rPr lang="en-US" altLang="ko-KR" dirty="0"/>
              <a:t>(</a:t>
            </a:r>
            <a:r>
              <a:rPr lang="ko-KR" altLang="en-US" dirty="0"/>
              <a:t>다시 부활할 수 있는 수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4</a:t>
            </a:r>
            <a:r>
              <a:rPr lang="ko-KR" altLang="en-US" dirty="0"/>
              <a:t>개로 제한한다</a:t>
            </a:r>
            <a:endParaRPr lang="en-US" altLang="ko-KR" dirty="0"/>
          </a:p>
          <a:p>
            <a:pPr lvl="1"/>
            <a:r>
              <a:rPr lang="ko-KR" altLang="en-US" dirty="0"/>
              <a:t>평균적으로 한번은 봐주겠다는 이야기이다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피 </a:t>
            </a:r>
            <a:r>
              <a:rPr lang="en-US" altLang="ko-KR" dirty="0"/>
              <a:t>: 30</a:t>
            </a:r>
            <a:r>
              <a:rPr lang="ko-KR" altLang="en-US" dirty="0"/>
              <a:t>줄</a:t>
            </a:r>
            <a:r>
              <a:rPr lang="en-US" altLang="ko-KR" dirty="0"/>
              <a:t>(</a:t>
            </a:r>
            <a:r>
              <a:rPr lang="ko-KR" altLang="en-US" dirty="0"/>
              <a:t>정확한 피 수치는 추후 밸런스에 맞게 정하도록 한다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523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BCAF3-914C-4853-8F3B-116CE643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가이아</a:t>
            </a:r>
            <a:r>
              <a:rPr lang="en-US" altLang="ko-KR" dirty="0"/>
              <a:t>(Gaia) – </a:t>
            </a:r>
            <a:r>
              <a:rPr lang="ko-KR" altLang="en-US" dirty="0"/>
              <a:t>레이드 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E179FC-61CE-4B93-8214-268203B1A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766033" cy="4351338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맵은</a:t>
            </a:r>
            <a:r>
              <a:rPr lang="ko-KR" altLang="en-US" sz="2400" dirty="0"/>
              <a:t> 대지의 어머니라는 이명에 맞게 아름답게 꾸며 놓은다</a:t>
            </a:r>
            <a:endParaRPr lang="en-US" altLang="ko-KR" sz="2400" dirty="0"/>
          </a:p>
          <a:p>
            <a:r>
              <a:rPr lang="ko-KR" altLang="en-US" sz="2400" dirty="0"/>
              <a:t>처음 플레이어들이 들어 </a:t>
            </a:r>
            <a:r>
              <a:rPr lang="ko-KR" altLang="en-US" sz="2400" dirty="0" err="1"/>
              <a:t>올때는</a:t>
            </a:r>
            <a:r>
              <a:rPr lang="ko-KR" altLang="en-US" sz="2400" dirty="0"/>
              <a:t> 거대한 나무의자에 가이아가 앉아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이후 이 거대한 나무의자는 가이아가 사용하는 얇은 검으로 바뀌게 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36B748-AC80-48D4-B1A0-73A417E88642}"/>
              </a:ext>
            </a:extLst>
          </p:cNvPr>
          <p:cNvSpPr/>
          <p:nvPr/>
        </p:nvSpPr>
        <p:spPr>
          <a:xfrm>
            <a:off x="838200" y="1825625"/>
            <a:ext cx="4404919" cy="43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3C8281-E11C-4697-8DBE-40A49F75AF82}"/>
              </a:ext>
            </a:extLst>
          </p:cNvPr>
          <p:cNvSpPr/>
          <p:nvPr/>
        </p:nvSpPr>
        <p:spPr>
          <a:xfrm rot="2820643">
            <a:off x="1670962" y="3670653"/>
            <a:ext cx="671119" cy="2568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20D0E09-A7D5-4F1B-9D2C-51064B4DC8AD}"/>
              </a:ext>
            </a:extLst>
          </p:cNvPr>
          <p:cNvSpPr/>
          <p:nvPr/>
        </p:nvSpPr>
        <p:spPr>
          <a:xfrm>
            <a:off x="2384831" y="1904301"/>
            <a:ext cx="2743200" cy="26250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D658F-918D-4F69-A56F-E6458465206A}"/>
              </a:ext>
            </a:extLst>
          </p:cNvPr>
          <p:cNvSpPr txBox="1"/>
          <p:nvPr/>
        </p:nvSpPr>
        <p:spPr>
          <a:xfrm>
            <a:off x="1531950" y="3244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1C8420-4BCD-49A2-B988-2FCFC42D6AE1}"/>
              </a:ext>
            </a:extLst>
          </p:cNvPr>
          <p:cNvSpPr txBox="1"/>
          <p:nvPr/>
        </p:nvSpPr>
        <p:spPr>
          <a:xfrm>
            <a:off x="3492926" y="5236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물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4EB5796-CA4C-43F5-A7FD-6D698701C632}"/>
              </a:ext>
            </a:extLst>
          </p:cNvPr>
          <p:cNvSpPr/>
          <p:nvPr/>
        </p:nvSpPr>
        <p:spPr>
          <a:xfrm>
            <a:off x="3358279" y="2824946"/>
            <a:ext cx="777493" cy="736181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EAFFEB-8420-40D9-80B4-0A4D218B9612}"/>
              </a:ext>
            </a:extLst>
          </p:cNvPr>
          <p:cNvSpPr txBox="1"/>
          <p:nvPr/>
        </p:nvSpPr>
        <p:spPr>
          <a:xfrm>
            <a:off x="3247312" y="2869870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거대한 </a:t>
            </a:r>
            <a:endParaRPr lang="en-US" altLang="ko-KR" dirty="0"/>
          </a:p>
          <a:p>
            <a:pPr algn="ctr"/>
            <a:r>
              <a:rPr lang="ko-KR" altLang="en-US" dirty="0"/>
              <a:t>나무 의자</a:t>
            </a:r>
          </a:p>
        </p:txBody>
      </p:sp>
    </p:spTree>
    <p:extLst>
      <p:ext uri="{BB962C8B-B14F-4D97-AF65-F5344CB8AC3E}">
        <p14:creationId xmlns:p14="http://schemas.microsoft.com/office/powerpoint/2010/main" val="185373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BCAF3-914C-4853-8F3B-116CE643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패턴의 종류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B05B53-5127-4DCD-9AB8-48EACE8F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상징인 대지와 자연</a:t>
            </a:r>
            <a:r>
              <a:rPr lang="en-US" altLang="ko-KR" sz="2400" dirty="0"/>
              <a:t>(</a:t>
            </a:r>
            <a:r>
              <a:rPr lang="ko-KR" altLang="en-US" sz="2400" dirty="0"/>
              <a:t>풀</a:t>
            </a:r>
            <a:r>
              <a:rPr lang="en-US" altLang="ko-KR" sz="2400" dirty="0"/>
              <a:t>, </a:t>
            </a:r>
            <a:r>
              <a:rPr lang="ko-KR" altLang="en-US" sz="2400" dirty="0"/>
              <a:t>나무</a:t>
            </a:r>
            <a:r>
              <a:rPr lang="en-US" altLang="ko-KR" sz="2400" dirty="0"/>
              <a:t>)</a:t>
            </a:r>
            <a:r>
              <a:rPr lang="ko-KR" altLang="en-US" sz="2400" dirty="0"/>
              <a:t>를 이용</a:t>
            </a:r>
            <a:r>
              <a:rPr lang="en-US" altLang="ko-KR" sz="2400" dirty="0"/>
              <a:t>, </a:t>
            </a:r>
            <a:r>
              <a:rPr lang="ko-KR" altLang="en-US" sz="2400" dirty="0"/>
              <a:t>태초의 신인 만큼 마법이용</a:t>
            </a:r>
            <a:endParaRPr lang="en-US" altLang="ko-KR" dirty="0"/>
          </a:p>
          <a:p>
            <a:r>
              <a:rPr lang="ko-KR" altLang="en-US" sz="2400" dirty="0"/>
              <a:t>걸음걸이는 우아하게 걸으며 손짓만을 이용하여 공격</a:t>
            </a:r>
            <a:endParaRPr lang="en-US" altLang="ko-KR" sz="2400" dirty="0"/>
          </a:p>
          <a:p>
            <a:r>
              <a:rPr lang="ko-KR" altLang="en-US" sz="2400" dirty="0"/>
              <a:t>기본 공격과 특수 패턴으로 나누어진다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000" dirty="0"/>
              <a:t>기본 공격은 지속적으로 랜덤으로 사용하는 패턴입니다</a:t>
            </a:r>
            <a:endParaRPr lang="en-US" altLang="ko-KR" sz="2000" dirty="0"/>
          </a:p>
          <a:p>
            <a:pPr lvl="1"/>
            <a:r>
              <a:rPr lang="ko-KR" altLang="en-US" sz="2000" dirty="0"/>
              <a:t>특수패턴은 가이아의 피의 양에 따라 나오는 패턴입니다</a:t>
            </a:r>
            <a:r>
              <a:rPr lang="en-US" altLang="ko-KR" sz="2000" dirty="0"/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840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B26C8-B474-42D2-B1DF-85722750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패턴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FE39A2D-464E-42A3-B3CA-92B06F3D3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587797"/>
              </p:ext>
            </p:extLst>
          </p:nvPr>
        </p:nvGraphicFramePr>
        <p:xfrm>
          <a:off x="838200" y="1825625"/>
          <a:ext cx="105156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897">
                  <a:extLst>
                    <a:ext uri="{9D8B030D-6E8A-4147-A177-3AD203B41FA5}">
                      <a16:colId xmlns:a16="http://schemas.microsoft.com/office/drawing/2014/main" val="1808133143"/>
                    </a:ext>
                  </a:extLst>
                </a:gridCol>
                <a:gridCol w="7922703">
                  <a:extLst>
                    <a:ext uri="{9D8B030D-6E8A-4147-A177-3AD203B41FA5}">
                      <a16:colId xmlns:a16="http://schemas.microsoft.com/office/drawing/2014/main" val="2538720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패턴명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67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대지 흔들기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동그라미 원으로 대지가 흔들립니다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흔들리고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초 후 대지가 솟아 오르며 대미지를 주게 됩니다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그리고 튕겨져서 넘어지게 됩니다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42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대지 해일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가이아 쪽에서 대지가 파도를 타듯 밀려옵니다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파도에 맞으면 대미지를 줍니다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 꽂기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가이아가 자신의 검을 바닥에 꽂아 대지를 오염시킵니다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가이아의 정면의 부채꼴 모양으로 오염이 되며 속박이 됩니다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팀원이 풀어주지 않으면 그 인원은 즉사하게 됩니다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36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나뭇잎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가이아의 기본 공격 중 하나로 검으로 나뭇잎을 조종하여 공격을 합니다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30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참격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가이아의 기본 공격 중 하나로 검을 휘두른 </a:t>
                      </a:r>
                      <a:r>
                        <a:rPr lang="ko-KR" altLang="en-US" dirty="0" err="1"/>
                        <a:t>참격이</a:t>
                      </a:r>
                      <a:r>
                        <a:rPr lang="ko-KR" altLang="en-US" dirty="0"/>
                        <a:t> 나갑니다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749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30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7B4D1-6DD1-426C-AAA1-08967659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대지 흔들기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96FD4-8B76-4803-BFF3-4D9DF1346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2000" dirty="0"/>
              <a:t>동그라미 원으로 대지가 흔들립니다</a:t>
            </a:r>
            <a:r>
              <a:rPr lang="en-US" altLang="ko-KR" sz="2000" dirty="0"/>
              <a:t>.</a:t>
            </a:r>
          </a:p>
          <a:p>
            <a:pPr marL="342900" indent="-342900" latinLnBrk="1">
              <a:buAutoNum type="arabicPeriod"/>
            </a:pPr>
            <a:r>
              <a:rPr lang="ko-KR" altLang="en-US" sz="2000" dirty="0"/>
              <a:t>흔들리고 </a:t>
            </a:r>
            <a:r>
              <a:rPr lang="en-US" altLang="ko-KR" sz="2000" dirty="0"/>
              <a:t>2</a:t>
            </a:r>
            <a:r>
              <a:rPr lang="ko-KR" altLang="en-US" sz="2000" dirty="0"/>
              <a:t>초 후 대지가 솟아 오르며 대미지를 주게 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튕겨져서 넘어지게 됩니다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000" dirty="0"/>
          </a:p>
          <a:p>
            <a:r>
              <a:rPr lang="ko-KR" altLang="en-US" sz="2000" dirty="0"/>
              <a:t>위치 </a:t>
            </a:r>
            <a:r>
              <a:rPr lang="en-US" altLang="ko-KR" sz="2000" dirty="0"/>
              <a:t>: </a:t>
            </a:r>
            <a:r>
              <a:rPr lang="ko-KR" altLang="en-US" sz="2000" dirty="0"/>
              <a:t>랜덤</a:t>
            </a:r>
            <a:endParaRPr lang="en-US" altLang="ko-KR" sz="2000" dirty="0"/>
          </a:p>
          <a:p>
            <a:r>
              <a:rPr lang="ko-KR" altLang="en-US" sz="2000" dirty="0"/>
              <a:t>총 </a:t>
            </a:r>
            <a:r>
              <a:rPr lang="en-US" altLang="ko-KR" sz="2000" dirty="0"/>
              <a:t>8</a:t>
            </a:r>
            <a:r>
              <a:rPr lang="ko-KR" altLang="en-US" sz="2000" dirty="0"/>
              <a:t>번의 공격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데미지 수치 </a:t>
            </a:r>
            <a:r>
              <a:rPr lang="en-US" altLang="ko-KR" sz="2000" dirty="0"/>
              <a:t>: </a:t>
            </a:r>
            <a:r>
              <a:rPr lang="ko-KR" altLang="en-US" sz="2000" dirty="0"/>
              <a:t>미정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AAFB1-9E4D-4F73-89F9-F0C8A563F71A}"/>
              </a:ext>
            </a:extLst>
          </p:cNvPr>
          <p:cNvSpPr/>
          <p:nvPr/>
        </p:nvSpPr>
        <p:spPr>
          <a:xfrm>
            <a:off x="478172" y="1825625"/>
            <a:ext cx="5075340" cy="43577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2A94FF1-261A-4BE3-9110-445BA0EA9B8C}"/>
              </a:ext>
            </a:extLst>
          </p:cNvPr>
          <p:cNvSpPr/>
          <p:nvPr/>
        </p:nvSpPr>
        <p:spPr>
          <a:xfrm>
            <a:off x="935372" y="2092799"/>
            <a:ext cx="4160940" cy="38169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1E77765-F757-4D30-8F0D-15F27A6764BA}"/>
              </a:ext>
            </a:extLst>
          </p:cNvPr>
          <p:cNvSpPr/>
          <p:nvPr/>
        </p:nvSpPr>
        <p:spPr>
          <a:xfrm>
            <a:off x="1686187" y="2969703"/>
            <a:ext cx="687897" cy="63756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0160D16-CAB2-4602-B488-32D765DA09E7}"/>
              </a:ext>
            </a:extLst>
          </p:cNvPr>
          <p:cNvSpPr/>
          <p:nvPr/>
        </p:nvSpPr>
        <p:spPr>
          <a:xfrm>
            <a:off x="1342238" y="4355921"/>
            <a:ext cx="687897" cy="63756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7C1568B-5876-4D60-B935-A520CFD94B2C}"/>
              </a:ext>
            </a:extLst>
          </p:cNvPr>
          <p:cNvSpPr/>
          <p:nvPr/>
        </p:nvSpPr>
        <p:spPr>
          <a:xfrm>
            <a:off x="3299670" y="3609935"/>
            <a:ext cx="687897" cy="63756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B2291BA-7329-4497-B6DE-5D2D86FA2C33}"/>
              </a:ext>
            </a:extLst>
          </p:cNvPr>
          <p:cNvSpPr/>
          <p:nvPr/>
        </p:nvSpPr>
        <p:spPr>
          <a:xfrm>
            <a:off x="2531378" y="4825705"/>
            <a:ext cx="687897" cy="63756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21AA7E2-A16E-4BE9-A322-9855F45B1DC8}"/>
              </a:ext>
            </a:extLst>
          </p:cNvPr>
          <p:cNvSpPr/>
          <p:nvPr/>
        </p:nvSpPr>
        <p:spPr>
          <a:xfrm>
            <a:off x="3643618" y="2520004"/>
            <a:ext cx="687897" cy="63756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13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7B4D1-6DD1-426C-AAA1-08967659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대지 해일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96FD4-8B76-4803-BFF3-4D9DF1346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2000" dirty="0"/>
              <a:t>가이아 쪽에서 대지가 파도를 타듯 밀려옵니다</a:t>
            </a:r>
            <a:endParaRPr lang="en-US" altLang="ko-KR" sz="2000" dirty="0"/>
          </a:p>
          <a:p>
            <a:pPr marL="342900" indent="-342900" latinLnBrk="1">
              <a:buAutoNum type="arabicPeriod"/>
            </a:pPr>
            <a:r>
              <a:rPr lang="ko-KR" altLang="en-US" sz="2000" dirty="0"/>
              <a:t>파도에 맞으면 대미지를 줍니다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000" dirty="0"/>
          </a:p>
          <a:p>
            <a:r>
              <a:rPr lang="ko-KR" altLang="en-US" sz="2000" dirty="0"/>
              <a:t>위치 </a:t>
            </a:r>
            <a:r>
              <a:rPr lang="en-US" altLang="ko-KR" sz="2000" dirty="0"/>
              <a:t>: ①,②,③ </a:t>
            </a:r>
            <a:r>
              <a:rPr lang="ko-KR" altLang="en-US" sz="2000" dirty="0"/>
              <a:t>중에 하나 선택되고 좌측 그림의 위치에서 시작하여 파란색 화살표로 이동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데미지 수치 </a:t>
            </a:r>
            <a:r>
              <a:rPr lang="en-US" altLang="ko-KR" sz="2000" dirty="0"/>
              <a:t>: </a:t>
            </a:r>
            <a:r>
              <a:rPr lang="ko-KR" altLang="en-US" sz="2000" dirty="0"/>
              <a:t>미정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AAFB1-9E4D-4F73-89F9-F0C8A563F71A}"/>
              </a:ext>
            </a:extLst>
          </p:cNvPr>
          <p:cNvSpPr/>
          <p:nvPr/>
        </p:nvSpPr>
        <p:spPr>
          <a:xfrm>
            <a:off x="478172" y="1825625"/>
            <a:ext cx="5075340" cy="43577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2A94FF1-261A-4BE3-9110-445BA0EA9B8C}"/>
              </a:ext>
            </a:extLst>
          </p:cNvPr>
          <p:cNvSpPr/>
          <p:nvPr/>
        </p:nvSpPr>
        <p:spPr>
          <a:xfrm>
            <a:off x="935372" y="2092799"/>
            <a:ext cx="4160940" cy="38169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DEBC32-FD31-4385-95AC-DBAF10F1E848}"/>
              </a:ext>
            </a:extLst>
          </p:cNvPr>
          <p:cNvSpPr/>
          <p:nvPr/>
        </p:nvSpPr>
        <p:spPr>
          <a:xfrm rot="2399417">
            <a:off x="2803673" y="1889202"/>
            <a:ext cx="880844" cy="29723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8769CA9A-5450-4AF7-A3A1-CCABF7D28B62}"/>
              </a:ext>
            </a:extLst>
          </p:cNvPr>
          <p:cNvSpPr/>
          <p:nvPr/>
        </p:nvSpPr>
        <p:spPr>
          <a:xfrm rot="2384534">
            <a:off x="2625403" y="2251362"/>
            <a:ext cx="369116" cy="536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2B2048-0951-4F00-B92F-DC2D043DEF6C}"/>
              </a:ext>
            </a:extLst>
          </p:cNvPr>
          <p:cNvSpPr/>
          <p:nvPr/>
        </p:nvSpPr>
        <p:spPr>
          <a:xfrm rot="2399417">
            <a:off x="3551348" y="2515400"/>
            <a:ext cx="880844" cy="29723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D508F4E7-DF07-482C-AD6A-0283D96E3546}"/>
              </a:ext>
            </a:extLst>
          </p:cNvPr>
          <p:cNvSpPr/>
          <p:nvPr/>
        </p:nvSpPr>
        <p:spPr>
          <a:xfrm rot="2384534">
            <a:off x="3373078" y="2877560"/>
            <a:ext cx="369116" cy="536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F34D71-839E-4615-8F24-48B8F3A57BBC}"/>
              </a:ext>
            </a:extLst>
          </p:cNvPr>
          <p:cNvSpPr/>
          <p:nvPr/>
        </p:nvSpPr>
        <p:spPr>
          <a:xfrm rot="2399417">
            <a:off x="4361085" y="3179479"/>
            <a:ext cx="880844" cy="29723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2D569308-F2FD-49F5-8DC4-542393B6104C}"/>
              </a:ext>
            </a:extLst>
          </p:cNvPr>
          <p:cNvSpPr/>
          <p:nvPr/>
        </p:nvSpPr>
        <p:spPr>
          <a:xfrm rot="2384534">
            <a:off x="4182815" y="3541639"/>
            <a:ext cx="369116" cy="536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93A7F-84D4-48EC-B477-6970D59F01A8}"/>
              </a:ext>
            </a:extLst>
          </p:cNvPr>
          <p:cNvSpPr txBox="1"/>
          <p:nvPr/>
        </p:nvSpPr>
        <p:spPr>
          <a:xfrm>
            <a:off x="2998921" y="1793287"/>
            <a:ext cx="40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A703C4-6FFA-425E-969A-11274D3990D1}"/>
              </a:ext>
            </a:extLst>
          </p:cNvPr>
          <p:cNvSpPr txBox="1"/>
          <p:nvPr/>
        </p:nvSpPr>
        <p:spPr>
          <a:xfrm>
            <a:off x="3788096" y="2434726"/>
            <a:ext cx="40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049F52-9DB1-473A-B1F7-968AFFE28239}"/>
              </a:ext>
            </a:extLst>
          </p:cNvPr>
          <p:cNvSpPr txBox="1"/>
          <p:nvPr/>
        </p:nvSpPr>
        <p:spPr>
          <a:xfrm>
            <a:off x="4586283" y="3128203"/>
            <a:ext cx="40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22382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-0.17995 0.32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1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905</Words>
  <Application>Microsoft Office PowerPoint</Application>
  <PresentationFormat>와이드스크린</PresentationFormat>
  <Paragraphs>128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SSU 지구 초기 기획 (가이아 – Gaia)</vt:lpstr>
      <vt:lpstr>가이아(Gaia)</vt:lpstr>
      <vt:lpstr>게임 내 역할</vt:lpstr>
      <vt:lpstr>가이아(Gaia) - 레이드</vt:lpstr>
      <vt:lpstr>가이아(Gaia) – 레이드 맵</vt:lpstr>
      <vt:lpstr>패턴의 종류</vt:lpstr>
      <vt:lpstr>기본 패턴</vt:lpstr>
      <vt:lpstr>대지 흔들기</vt:lpstr>
      <vt:lpstr>대지 해일</vt:lpstr>
      <vt:lpstr>검 꽂기</vt:lpstr>
      <vt:lpstr>나뭇잎 공격</vt:lpstr>
      <vt:lpstr>참격</vt:lpstr>
      <vt:lpstr>특수 패턴</vt:lpstr>
      <vt:lpstr>특수패턴(발동조건) - 피없음</vt:lpstr>
      <vt:lpstr>특수패턴(발동조건) – 피 15줄</vt:lpstr>
      <vt:lpstr>특수패턴(발동조건) – 피 15줄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SSU 지구 초기 기획 (가이아 – Gaia)</dc:title>
  <dc:creator>김 기윤</dc:creator>
  <cp:lastModifiedBy>김기윤(2017184004)</cp:lastModifiedBy>
  <cp:revision>5</cp:revision>
  <dcterms:created xsi:type="dcterms:W3CDTF">2021-09-06T04:35:07Z</dcterms:created>
  <dcterms:modified xsi:type="dcterms:W3CDTF">2021-09-06T18:44:56Z</dcterms:modified>
</cp:coreProperties>
</file>