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71" r:id="rId4"/>
    <p:sldId id="270" r:id="rId5"/>
    <p:sldId id="268" r:id="rId6"/>
    <p:sldId id="269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6267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71274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759564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4408324-A84C-4A45-93B6-78D079CCE77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11846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5413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99826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7605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65896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283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1823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4408324-A84C-4A45-93B6-78D079CCE77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5262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3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흐린 하늘">
            <a:extLst>
              <a:ext uri="{FF2B5EF4-FFF2-40B4-BE49-F238E27FC236}">
                <a16:creationId xmlns:a16="http://schemas.microsoft.com/office/drawing/2014/main" id="{FB2C91ED-CC84-3993-DB9A-C42057714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3851" r="-1" b="1876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0EE475-C889-404E-B955-E8B23BDA6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2022 </a:t>
            </a:r>
            <a:r>
              <a:rPr lang="ko-KR" altLang="en-US" sz="4400" dirty="0"/>
              <a:t>졸업작품 중간발표</a:t>
            </a:r>
            <a:br>
              <a:rPr lang="en-US" altLang="ko-KR" dirty="0"/>
            </a:br>
            <a:r>
              <a:rPr lang="en-US" altLang="ko-KR" dirty="0"/>
              <a:t>SSU</a:t>
            </a:r>
            <a:r>
              <a:rPr lang="en-US" altLang="ko-KR" sz="3600" dirty="0"/>
              <a:t>(Solar</a:t>
            </a:r>
            <a:r>
              <a:rPr lang="ko-KR" altLang="en-US" sz="3600" dirty="0"/>
              <a:t> </a:t>
            </a:r>
            <a:r>
              <a:rPr lang="en-US" altLang="ko-KR" sz="3600" dirty="0"/>
              <a:t>System</a:t>
            </a:r>
            <a:r>
              <a:rPr lang="ko-KR" altLang="en-US" sz="3600" dirty="0"/>
              <a:t> </a:t>
            </a:r>
            <a:r>
              <a:rPr lang="en-US" altLang="ko-KR" sz="3600" dirty="0"/>
              <a:t>Universe)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8B4F17-177A-44D7-AD40-B8832DF3A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6131" y="3564467"/>
            <a:ext cx="2577322" cy="2347620"/>
          </a:xfrm>
        </p:spPr>
        <p:txBody>
          <a:bodyPr>
            <a:normAutofit/>
          </a:bodyPr>
          <a:lstStyle/>
          <a:p>
            <a:r>
              <a:rPr lang="ko-KR" altLang="en-US" dirty="0"/>
              <a:t>지도교수 </a:t>
            </a:r>
            <a:r>
              <a:rPr lang="en-US" altLang="ko-KR" dirty="0"/>
              <a:t>: </a:t>
            </a:r>
            <a:r>
              <a:rPr lang="ko-KR" altLang="en-US" dirty="0" err="1"/>
              <a:t>정내훈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2017184004 </a:t>
            </a:r>
            <a:r>
              <a:rPr lang="ko-KR" altLang="en-US" dirty="0"/>
              <a:t>김기윤</a:t>
            </a:r>
            <a:endParaRPr lang="en-US" altLang="ko-KR" dirty="0"/>
          </a:p>
          <a:p>
            <a:r>
              <a:rPr lang="en-US" altLang="ko-KR" dirty="0"/>
              <a:t>2017184030 </a:t>
            </a:r>
            <a:r>
              <a:rPr lang="ko-KR" altLang="en-US" dirty="0" err="1"/>
              <a:t>정의범</a:t>
            </a:r>
            <a:endParaRPr lang="en-US" altLang="ko-KR" dirty="0"/>
          </a:p>
          <a:p>
            <a:r>
              <a:rPr lang="en-US" altLang="ko-KR" dirty="0"/>
              <a:t>2017184037 </a:t>
            </a:r>
            <a:r>
              <a:rPr lang="ko-KR" altLang="en-US" dirty="0"/>
              <a:t>홍진선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1447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29804-BBCA-4418-A762-52EDA6CA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기술요소 및 중점 연구분야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5ABBB2E0-57DF-42DB-ACC6-26F1A47CE34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0270" y="2254663"/>
            <a:ext cx="4684460" cy="761887"/>
          </a:xfrm>
          <a:prstGeom prst="rect">
            <a:avLst/>
          </a:prstGeom>
        </p:spPr>
      </p:pic>
      <p:pic>
        <p:nvPicPr>
          <p:cNvPr id="8" name="Object 3">
            <a:extLst>
              <a:ext uri="{FF2B5EF4-FFF2-40B4-BE49-F238E27FC236}">
                <a16:creationId xmlns:a16="http://schemas.microsoft.com/office/drawing/2014/main" id="{D4162A37-4704-4789-B4E4-369EEA7DB8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0270" y="3212209"/>
            <a:ext cx="8059237" cy="761887"/>
          </a:xfrm>
          <a:prstGeom prst="rect">
            <a:avLst/>
          </a:prstGeom>
        </p:spPr>
      </p:pic>
      <p:pic>
        <p:nvPicPr>
          <p:cNvPr id="9" name="Object 4">
            <a:extLst>
              <a:ext uri="{FF2B5EF4-FFF2-40B4-BE49-F238E27FC236}">
                <a16:creationId xmlns:a16="http://schemas.microsoft.com/office/drawing/2014/main" id="{4ACF02B3-A957-4A23-B739-E3962EE4AA1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0270" y="4169755"/>
            <a:ext cx="8092760" cy="76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17A12-0E00-44C7-9B67-8A7E1BE6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구성원 역할 분담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5990714-60A2-4D88-AC1D-49E5C4315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560854"/>
              </p:ext>
            </p:extLst>
          </p:nvPr>
        </p:nvGraphicFramePr>
        <p:xfrm>
          <a:off x="982245" y="2155658"/>
          <a:ext cx="10227510" cy="3656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170">
                  <a:extLst>
                    <a:ext uri="{9D8B030D-6E8A-4147-A177-3AD203B41FA5}">
                      <a16:colId xmlns:a16="http://schemas.microsoft.com/office/drawing/2014/main" val="2232159879"/>
                    </a:ext>
                  </a:extLst>
                </a:gridCol>
                <a:gridCol w="3409170">
                  <a:extLst>
                    <a:ext uri="{9D8B030D-6E8A-4147-A177-3AD203B41FA5}">
                      <a16:colId xmlns:a16="http://schemas.microsoft.com/office/drawing/2014/main" val="3470176102"/>
                    </a:ext>
                  </a:extLst>
                </a:gridCol>
                <a:gridCol w="3409170">
                  <a:extLst>
                    <a:ext uri="{9D8B030D-6E8A-4147-A177-3AD203B41FA5}">
                      <a16:colId xmlns:a16="http://schemas.microsoft.com/office/drawing/2014/main" val="1264317881"/>
                    </a:ext>
                  </a:extLst>
                </a:gridCol>
              </a:tblGrid>
              <a:tr h="821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김기윤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정의범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홍진선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74347"/>
                  </a:ext>
                </a:extLst>
              </a:tr>
              <a:tr h="2460802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서버 프레임워크 제작</a:t>
                      </a:r>
                      <a:endParaRPr lang="en-US" altLang="ko-KR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파티 시스템 제작</a:t>
                      </a:r>
                      <a:endParaRPr lang="en-US" altLang="ko-KR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몬스터 및 보스 </a:t>
                      </a:r>
                      <a:r>
                        <a:rPr lang="en-US" altLang="ko-KR" dirty="0"/>
                        <a:t>AI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PVP</a:t>
                      </a:r>
                      <a:r>
                        <a:rPr lang="ko-KR" altLang="en-US" dirty="0"/>
                        <a:t>제작</a:t>
                      </a:r>
                      <a:endParaRPr lang="en-US" altLang="ko-KR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채팅 및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서버 프레임워크 제작</a:t>
                      </a:r>
                      <a:endParaRPr lang="en-US" altLang="ko-KR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플레이어 컨텐츠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스킬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동료 </a:t>
                      </a:r>
                      <a:r>
                        <a:rPr lang="en-US" altLang="ko-KR" dirty="0"/>
                        <a:t>AI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연동</a:t>
                      </a:r>
                      <a:endParaRPr lang="en-US" altLang="ko-KR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/>
                        <a:t>피킹</a:t>
                      </a:r>
                      <a:r>
                        <a:rPr lang="ko-KR" altLang="en-US" dirty="0"/>
                        <a:t> 제작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클라이언트 프레임워크 제작</a:t>
                      </a:r>
                      <a:endParaRPr lang="en-US" altLang="ko-KR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모델링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애니메이션 구현</a:t>
                      </a:r>
                      <a:endParaRPr lang="en-US" altLang="ko-KR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속성 별 이펙트 구현</a:t>
                      </a:r>
                      <a:endParaRPr lang="en-US" altLang="ko-KR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던전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2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35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B2911-B0C6-4FDE-9F38-6451BC3E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문제점 및 보완책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80943-578E-448D-890B-E86B6EC40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819728"/>
          </a:xfrm>
        </p:spPr>
        <p:txBody>
          <a:bodyPr>
            <a:normAutofit/>
          </a:bodyPr>
          <a:lstStyle/>
          <a:p>
            <a:r>
              <a:rPr lang="ko-KR" altLang="en-US" dirty="0"/>
              <a:t>너무 단조로운 데미지</a:t>
            </a:r>
          </a:p>
          <a:p>
            <a:pPr marL="0" indent="0">
              <a:buNone/>
            </a:pPr>
            <a:r>
              <a:rPr lang="en-US" altLang="ko-KR" dirty="0"/>
              <a:t>	=&gt; </a:t>
            </a:r>
            <a:r>
              <a:rPr lang="ko-KR" altLang="en-US" dirty="0"/>
              <a:t>데미지에 치명타 적용</a:t>
            </a:r>
            <a:endParaRPr lang="en-US" altLang="ko-KR" dirty="0"/>
          </a:p>
          <a:p>
            <a:r>
              <a:rPr lang="ko-KR" altLang="en-US" dirty="0" err="1"/>
              <a:t>동접</a:t>
            </a:r>
            <a:r>
              <a:rPr lang="ko-KR" altLang="en-US" dirty="0"/>
              <a:t> 테스트를 해보지 않아 최대 </a:t>
            </a:r>
            <a:r>
              <a:rPr lang="ko-KR" altLang="en-US" dirty="0" err="1"/>
              <a:t>동접</a:t>
            </a:r>
            <a:r>
              <a:rPr lang="ko-KR" altLang="en-US" dirty="0"/>
              <a:t> 확인을 못함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=&gt; 6</a:t>
            </a:r>
            <a:r>
              <a:rPr lang="ko-KR" altLang="en-US" dirty="0"/>
              <a:t>월에 </a:t>
            </a:r>
            <a:r>
              <a:rPr lang="ko-KR" altLang="en-US" dirty="0" err="1"/>
              <a:t>동접</a:t>
            </a:r>
            <a:r>
              <a:rPr lang="ko-KR" altLang="en-US" dirty="0"/>
              <a:t> 테스트용 프로그램 제작 및 최적화</a:t>
            </a:r>
            <a:endParaRPr lang="en-US" altLang="ko-KR" dirty="0"/>
          </a:p>
          <a:p>
            <a:r>
              <a:rPr lang="ko-KR" altLang="en-US" dirty="0"/>
              <a:t>클라이언트의 메모리 과도한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=&gt; </a:t>
            </a:r>
            <a:r>
              <a:rPr lang="ko-KR" altLang="en-US" dirty="0"/>
              <a:t>자료구조 활용해 메모리 관리</a:t>
            </a:r>
            <a:r>
              <a:rPr lang="en-US" altLang="ko-KR" dirty="0"/>
              <a:t>, </a:t>
            </a:r>
            <a:r>
              <a:rPr lang="ko-KR" altLang="en-US" dirty="0"/>
              <a:t>오브젝트를 </a:t>
            </a:r>
            <a:r>
              <a:rPr lang="ko-KR" altLang="en-US" dirty="0" err="1"/>
              <a:t>인스턴싱하여</a:t>
            </a:r>
            <a:r>
              <a:rPr lang="ko-KR" altLang="en-US" dirty="0"/>
              <a:t> 관리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20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1107D-ACFB-4AEC-9615-450C0CB0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향후 개발일정</a:t>
            </a:r>
            <a:r>
              <a:rPr lang="en-US" altLang="ko-KR" sz="2400" dirty="0"/>
              <a:t>(</a:t>
            </a:r>
            <a:r>
              <a:rPr lang="ko-KR" altLang="en-US" sz="2400" dirty="0"/>
              <a:t>클라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48C10-1EAE-4658-9B7D-BFBD7014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7497D9-ECA7-4A06-9F5F-6DE5CA2E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492" y="1776510"/>
            <a:ext cx="6808090" cy="38597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E369F0-7B8C-4C12-ABEF-A2F8B2AB8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492" y="5805424"/>
            <a:ext cx="3247766" cy="39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08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1107D-ACFB-4AEC-9615-450C0CB0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향후 개발일정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9267543-02DC-4797-9215-158B3572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224D4C-6029-460D-8652-4761C759E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492" y="5805424"/>
            <a:ext cx="3247766" cy="3930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8CCA8A-4071-4658-9E69-4DABF5080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918" y="1675778"/>
            <a:ext cx="7347978" cy="41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34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968F6-F352-46FC-A5A6-CFB9831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데모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9E6B9-1EF7-4E06-835D-B97CA1D08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90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A6116-406B-40F1-9CF9-65DB1F74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F8ED2-D499-4CF2-A545-ED2742D0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329944"/>
            <a:ext cx="4965730" cy="314782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지적 받은 내용 및 해결 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ko-KR" altLang="en-US" dirty="0"/>
              <a:t>개발내용</a:t>
            </a:r>
            <a:r>
              <a:rPr lang="en-US" altLang="ko-KR" dirty="0"/>
              <a:t>(</a:t>
            </a:r>
            <a:r>
              <a:rPr lang="ko-KR" altLang="en-US" dirty="0"/>
              <a:t>컨텐츠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게임조작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기술요소와 중점 연구 분야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D0618E0-5026-448C-AD3F-528B33110E29}"/>
              </a:ext>
            </a:extLst>
          </p:cNvPr>
          <p:cNvSpPr txBox="1">
            <a:spLocks/>
          </p:cNvSpPr>
          <p:nvPr/>
        </p:nvSpPr>
        <p:spPr>
          <a:xfrm>
            <a:off x="5931907" y="2329944"/>
            <a:ext cx="4965730" cy="23275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ko-KR" altLang="en-US" dirty="0"/>
              <a:t>구성원 역할 분담</a:t>
            </a:r>
            <a:endParaRPr lang="en-US" altLang="ko-KR" dirty="0"/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dirty="0"/>
              <a:t>문제점 및 보완책</a:t>
            </a:r>
            <a:endParaRPr lang="en-US" altLang="ko-KR" dirty="0"/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dirty="0"/>
              <a:t>향후 개발 일정</a:t>
            </a:r>
            <a:endParaRPr lang="en-US" altLang="ko-KR" dirty="0"/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dirty="0"/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60878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AA821-8512-471F-9F78-3A8A3813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지적 받은 내용 및 해결 </a:t>
            </a:r>
            <a:endParaRPr lang="en-US" altLang="ko-KR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9E1B8-E693-4266-AD1C-8F9779CC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89" y="2171769"/>
            <a:ext cx="5040703" cy="125723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1800" dirty="0"/>
              <a:t>서버와 </a:t>
            </a:r>
            <a:r>
              <a:rPr lang="ko-KR" altLang="en-US" sz="1800" dirty="0" err="1"/>
              <a:t>클라이언트간의</a:t>
            </a:r>
            <a:r>
              <a:rPr lang="ko-KR" altLang="en-US" sz="1800" dirty="0"/>
              <a:t> 동기화가 이루어지지 않아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모델이 없는 클라이언트로 발표하여 구현 내용을 보여드리지 못함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AEF1747-ABF9-2A2B-0E06-E9BFBB0A83F6}"/>
              </a:ext>
            </a:extLst>
          </p:cNvPr>
          <p:cNvSpPr txBox="1">
            <a:spLocks/>
          </p:cNvSpPr>
          <p:nvPr/>
        </p:nvSpPr>
        <p:spPr>
          <a:xfrm>
            <a:off x="6763109" y="2171769"/>
            <a:ext cx="5040702" cy="1257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모델이 있는 클라이언트와 서버 동기화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1001275-2309-62AA-B061-55101388CAD6}"/>
              </a:ext>
            </a:extLst>
          </p:cNvPr>
          <p:cNvSpPr/>
          <p:nvPr/>
        </p:nvSpPr>
        <p:spPr>
          <a:xfrm>
            <a:off x="5676181" y="3562709"/>
            <a:ext cx="707366" cy="48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454DBF-564C-0ABF-43C6-58A5F543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91" y="3598210"/>
            <a:ext cx="3795622" cy="30247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2352C4-6672-328E-A82C-A25976D3C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803" y="3584366"/>
            <a:ext cx="3433313" cy="305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4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9B69F-DC1E-421B-8CFA-0DB8040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개발내용</a:t>
            </a:r>
            <a:r>
              <a:rPr lang="en-US" altLang="ko-KR" sz="3600" dirty="0"/>
              <a:t> (</a:t>
            </a:r>
            <a:r>
              <a:rPr lang="ko-KR" altLang="en-US" sz="3600" dirty="0"/>
              <a:t>컨텐츠</a:t>
            </a:r>
            <a:r>
              <a:rPr lang="en-US" altLang="ko-KR" sz="3600" dirty="0"/>
              <a:t>)</a:t>
            </a:r>
            <a:endParaRPr lang="ko-KR" altLang="en-US" sz="4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82464E9-8183-4469-86B2-D8BC1DC47527}"/>
              </a:ext>
            </a:extLst>
          </p:cNvPr>
          <p:cNvSpPr txBox="1">
            <a:spLocks/>
          </p:cNvSpPr>
          <p:nvPr/>
        </p:nvSpPr>
        <p:spPr>
          <a:xfrm>
            <a:off x="1130270" y="2171769"/>
            <a:ext cx="9603275" cy="4144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오픈월드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8188C67-EFBA-2C16-E3EB-3247FA89A528}"/>
              </a:ext>
            </a:extLst>
          </p:cNvPr>
          <p:cNvSpPr txBox="1">
            <a:spLocks/>
          </p:cNvSpPr>
          <p:nvPr/>
        </p:nvSpPr>
        <p:spPr>
          <a:xfrm>
            <a:off x="5931908" y="2679768"/>
            <a:ext cx="6043216" cy="3332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몬스터 일반공격</a:t>
            </a:r>
            <a:r>
              <a:rPr lang="en-US" altLang="ko-KR" dirty="0"/>
              <a:t>, A</a:t>
            </a:r>
            <a:r>
              <a:rPr lang="ko-KR" altLang="en-US" dirty="0"/>
              <a:t>* 알고리즘</a:t>
            </a:r>
            <a:r>
              <a:rPr lang="en-US" altLang="ko-KR" dirty="0"/>
              <a:t>, </a:t>
            </a:r>
            <a:r>
              <a:rPr lang="ko-KR" altLang="en-US" dirty="0"/>
              <a:t>몬스터 </a:t>
            </a:r>
            <a:r>
              <a:rPr lang="en-US" altLang="ko-KR" dirty="0"/>
              <a:t>UI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채팅 기능</a:t>
            </a:r>
            <a:endParaRPr lang="en-US" altLang="ko-KR" dirty="0"/>
          </a:p>
          <a:p>
            <a:r>
              <a:rPr lang="ko-KR" altLang="en-US" dirty="0"/>
              <a:t>플레이어</a:t>
            </a:r>
            <a:r>
              <a:rPr lang="en-US" altLang="ko-KR" dirty="0"/>
              <a:t> : 4</a:t>
            </a:r>
            <a:r>
              <a:rPr lang="ko-KR" altLang="en-US" dirty="0"/>
              <a:t>개의 직업</a:t>
            </a:r>
            <a:r>
              <a:rPr lang="en-US" altLang="ko-KR" dirty="0"/>
              <a:t>, </a:t>
            </a:r>
            <a:r>
              <a:rPr lang="ko-KR" altLang="en-US" dirty="0"/>
              <a:t>직업 별</a:t>
            </a:r>
            <a:r>
              <a:rPr lang="en-US" altLang="ko-KR" dirty="0"/>
              <a:t> </a:t>
            </a:r>
            <a:r>
              <a:rPr lang="ko-KR" altLang="en-US" dirty="0"/>
              <a:t>스킬</a:t>
            </a:r>
            <a:r>
              <a:rPr lang="en-US" altLang="ko-KR" dirty="0"/>
              <a:t>, </a:t>
            </a:r>
            <a:r>
              <a:rPr lang="ko-KR" altLang="en-US" dirty="0"/>
              <a:t>플레이어 </a:t>
            </a:r>
            <a:r>
              <a:rPr lang="en-US" altLang="ko-KR" dirty="0"/>
              <a:t>UI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A186E1-9CBA-5967-ACBF-C57B694B7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44" y="2735944"/>
            <a:ext cx="3796612" cy="30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8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9B69F-DC1E-421B-8CFA-0DB8040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개발내용</a:t>
            </a:r>
            <a:r>
              <a:rPr lang="en-US" altLang="ko-KR" sz="3600" dirty="0"/>
              <a:t> (</a:t>
            </a:r>
            <a:r>
              <a:rPr lang="ko-KR" altLang="en-US" sz="3600" dirty="0"/>
              <a:t>컨텐츠</a:t>
            </a:r>
            <a:r>
              <a:rPr lang="en-US" altLang="ko-KR" sz="3600" dirty="0"/>
              <a:t>)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D4F54B-85C3-4044-B42C-FE1CB2A76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414413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파티창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방 만들기</a:t>
            </a:r>
            <a:r>
              <a:rPr lang="en-US" altLang="ko-KR" dirty="0"/>
              <a:t>, </a:t>
            </a:r>
            <a:r>
              <a:rPr lang="ko-KR" altLang="en-US" dirty="0"/>
              <a:t>방</a:t>
            </a:r>
            <a:r>
              <a:rPr lang="en-US" altLang="ko-KR" dirty="0"/>
              <a:t> </a:t>
            </a:r>
            <a:r>
              <a:rPr lang="ko-KR" altLang="en-US" dirty="0"/>
              <a:t>나가기</a:t>
            </a:r>
            <a:r>
              <a:rPr lang="en-US" altLang="ko-KR" dirty="0"/>
              <a:t>, </a:t>
            </a:r>
            <a:r>
              <a:rPr lang="ko-KR" altLang="en-US" dirty="0"/>
              <a:t>파티 초대</a:t>
            </a:r>
            <a:r>
              <a:rPr lang="en-US" altLang="ko-KR" dirty="0"/>
              <a:t>, AI </a:t>
            </a:r>
            <a:r>
              <a:rPr lang="ko-KR" altLang="en-US" dirty="0"/>
              <a:t>넣기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C671A1-B749-54A8-9203-9510DA0F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2696135"/>
            <a:ext cx="4068432" cy="32482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E20FE2-114F-2627-14C4-C449E0C80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113" y="2696134"/>
            <a:ext cx="4068432" cy="323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7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9B69F-DC1E-421B-8CFA-0DB8040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개발내용</a:t>
            </a:r>
            <a:r>
              <a:rPr lang="en-US" altLang="ko-KR" sz="3600" dirty="0"/>
              <a:t> (</a:t>
            </a:r>
            <a:r>
              <a:rPr lang="ko-KR" altLang="en-US" sz="3600" dirty="0"/>
              <a:t>컨텐츠</a:t>
            </a:r>
            <a:r>
              <a:rPr lang="en-US" altLang="ko-KR" sz="3600" dirty="0"/>
              <a:t>)</a:t>
            </a:r>
            <a:endParaRPr lang="ko-KR" altLang="en-US" sz="4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82464E9-8183-4469-86B2-D8BC1DC47527}"/>
              </a:ext>
            </a:extLst>
          </p:cNvPr>
          <p:cNvSpPr txBox="1">
            <a:spLocks/>
          </p:cNvSpPr>
          <p:nvPr/>
        </p:nvSpPr>
        <p:spPr>
          <a:xfrm>
            <a:off x="1130270" y="2171769"/>
            <a:ext cx="9603275" cy="4144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레이드</a:t>
            </a:r>
            <a:r>
              <a:rPr lang="en-US" altLang="ko-KR" dirty="0"/>
              <a:t>(</a:t>
            </a:r>
            <a:r>
              <a:rPr lang="ko-KR" altLang="en-US" dirty="0" err="1"/>
              <a:t>인던</a:t>
            </a:r>
            <a:r>
              <a:rPr lang="en-US" altLang="ko-KR" dirty="0"/>
              <a:t>) – </a:t>
            </a:r>
            <a:r>
              <a:rPr lang="ko-KR" altLang="en-US" dirty="0"/>
              <a:t>보스 몬스터 움직임</a:t>
            </a:r>
            <a:r>
              <a:rPr lang="en-US" altLang="ko-KR" dirty="0"/>
              <a:t>, </a:t>
            </a:r>
            <a:r>
              <a:rPr lang="ko-KR" altLang="en-US" dirty="0"/>
              <a:t>패턴 공격</a:t>
            </a:r>
            <a:r>
              <a:rPr lang="en-US" altLang="ko-KR" dirty="0"/>
              <a:t>/</a:t>
            </a:r>
            <a:r>
              <a:rPr lang="ko-KR" altLang="en-US" dirty="0"/>
              <a:t>동료 </a:t>
            </a:r>
            <a:r>
              <a:rPr lang="en-US" altLang="ko-KR" dirty="0"/>
              <a:t>AI </a:t>
            </a:r>
            <a:r>
              <a:rPr lang="ko-KR" altLang="en-US" dirty="0"/>
              <a:t>움직임</a:t>
            </a:r>
            <a:r>
              <a:rPr lang="en-US" altLang="ko-KR" dirty="0"/>
              <a:t>, </a:t>
            </a:r>
            <a:r>
              <a:rPr lang="ko-KR" altLang="en-US" dirty="0"/>
              <a:t>공격</a:t>
            </a:r>
            <a:r>
              <a:rPr lang="en-US" altLang="ko-KR" dirty="0"/>
              <a:t>, </a:t>
            </a:r>
            <a:r>
              <a:rPr lang="ko-KR" altLang="en-US" dirty="0"/>
              <a:t>사망처리</a:t>
            </a:r>
            <a:r>
              <a:rPr lang="en-US" altLang="ko-KR" dirty="0"/>
              <a:t>(</a:t>
            </a:r>
            <a:r>
              <a:rPr lang="ko-KR" altLang="en-US" dirty="0"/>
              <a:t>시야처리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CEEC1F-B952-1205-0171-6E8004B5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014" y="2651033"/>
            <a:ext cx="4105131" cy="324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3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AA821-8512-471F-9F78-3A8A3813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개요</a:t>
            </a:r>
            <a:r>
              <a:rPr lang="en-US" altLang="ko-KR" sz="2400" dirty="0"/>
              <a:t>(</a:t>
            </a:r>
            <a:r>
              <a:rPr lang="ko-KR" altLang="en-US" sz="2400" dirty="0"/>
              <a:t>게임 소개</a:t>
            </a:r>
            <a:r>
              <a:rPr lang="en-US" altLang="ko-KR" sz="2400" dirty="0"/>
              <a:t>)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9E1B8-E693-4266-AD1C-8F9779CC7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SSU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Solar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Universe</a:t>
            </a:r>
          </a:p>
          <a:p>
            <a:r>
              <a:rPr lang="ko-KR" altLang="en-US" dirty="0"/>
              <a:t>장르 </a:t>
            </a:r>
            <a:r>
              <a:rPr lang="en-US" altLang="ko-KR" dirty="0"/>
              <a:t>: MMORPG</a:t>
            </a:r>
          </a:p>
          <a:p>
            <a:r>
              <a:rPr lang="ko-KR" altLang="en-US" dirty="0"/>
              <a:t>오픈월드에서 몬스터를 잡아 경험치를 얻고 레이드</a:t>
            </a:r>
            <a:r>
              <a:rPr lang="en-US" altLang="ko-KR" dirty="0"/>
              <a:t>(</a:t>
            </a:r>
            <a:r>
              <a:rPr lang="ko-KR" altLang="en-US" dirty="0"/>
              <a:t>보스</a:t>
            </a:r>
            <a:r>
              <a:rPr lang="en-US" altLang="ko-KR" dirty="0"/>
              <a:t>)</a:t>
            </a:r>
            <a:r>
              <a:rPr lang="ko-KR" altLang="en-US" dirty="0"/>
              <a:t>를 공략한다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유저간의</a:t>
            </a:r>
            <a:r>
              <a:rPr lang="ko-KR" altLang="en-US" dirty="0"/>
              <a:t> 대전을 통하여 재미를 느낄 수 있도록 한다</a:t>
            </a:r>
            <a:endParaRPr lang="en-US" altLang="ko-KR" dirty="0"/>
          </a:p>
          <a:p>
            <a:r>
              <a:rPr lang="ko-KR" altLang="en-US" dirty="0"/>
              <a:t>속성별 상성 효과</a:t>
            </a:r>
          </a:p>
        </p:txBody>
      </p:sp>
    </p:spTree>
    <p:extLst>
      <p:ext uri="{BB962C8B-B14F-4D97-AF65-F5344CB8AC3E}">
        <p14:creationId xmlns:p14="http://schemas.microsoft.com/office/powerpoint/2010/main" val="345534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74A96-AB27-48E7-823D-485D75EA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개요</a:t>
            </a:r>
            <a:r>
              <a:rPr lang="en-US" altLang="ko-KR" sz="2400" dirty="0"/>
              <a:t>(</a:t>
            </a:r>
            <a:r>
              <a:rPr lang="ko-KR" altLang="en-US" sz="2400" dirty="0"/>
              <a:t>게임 흐름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69D4A78-7A33-4F79-BE23-1D66911DBC08}"/>
              </a:ext>
            </a:extLst>
          </p:cNvPr>
          <p:cNvSpPr/>
          <p:nvPr/>
        </p:nvSpPr>
        <p:spPr>
          <a:xfrm>
            <a:off x="966652" y="3466482"/>
            <a:ext cx="1175657" cy="4615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게임시작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E1391AF-51EC-4A84-A00A-84354C1FAA2B}"/>
              </a:ext>
            </a:extLst>
          </p:cNvPr>
          <p:cNvSpPr/>
          <p:nvPr/>
        </p:nvSpPr>
        <p:spPr>
          <a:xfrm>
            <a:off x="2203269" y="3592756"/>
            <a:ext cx="374469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E810B-1CA7-41AB-933A-645590F797D2}"/>
              </a:ext>
            </a:extLst>
          </p:cNvPr>
          <p:cNvSpPr/>
          <p:nvPr/>
        </p:nvSpPr>
        <p:spPr>
          <a:xfrm>
            <a:off x="2638698" y="3466482"/>
            <a:ext cx="1175657" cy="4615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8EF71ED-C76B-42AB-AD57-32A0A8B870AD}"/>
              </a:ext>
            </a:extLst>
          </p:cNvPr>
          <p:cNvSpPr/>
          <p:nvPr/>
        </p:nvSpPr>
        <p:spPr>
          <a:xfrm>
            <a:off x="3875315" y="3592756"/>
            <a:ext cx="374469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A916014-A228-4EBD-878E-AA0A5C0191A4}"/>
              </a:ext>
            </a:extLst>
          </p:cNvPr>
          <p:cNvSpPr/>
          <p:nvPr/>
        </p:nvSpPr>
        <p:spPr>
          <a:xfrm>
            <a:off x="4310744" y="3466482"/>
            <a:ext cx="1175657" cy="4615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오픈월드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2A2C475-AEE2-4D17-B281-4BA0C7227905}"/>
              </a:ext>
            </a:extLst>
          </p:cNvPr>
          <p:cNvSpPr/>
          <p:nvPr/>
        </p:nvSpPr>
        <p:spPr>
          <a:xfrm>
            <a:off x="4976949" y="2599565"/>
            <a:ext cx="944881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C2F05F-160D-4413-934A-F9A55FBA6C94}"/>
              </a:ext>
            </a:extLst>
          </p:cNvPr>
          <p:cNvSpPr/>
          <p:nvPr/>
        </p:nvSpPr>
        <p:spPr>
          <a:xfrm>
            <a:off x="4976949" y="2656584"/>
            <a:ext cx="108857" cy="803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3B971CE-3204-41E8-9181-C2ABB1D27CAF}"/>
              </a:ext>
            </a:extLst>
          </p:cNvPr>
          <p:cNvSpPr/>
          <p:nvPr/>
        </p:nvSpPr>
        <p:spPr>
          <a:xfrm>
            <a:off x="5982790" y="3447770"/>
            <a:ext cx="1550125" cy="4615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몬스터 구역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9C3444-33D6-42AB-8C93-CEA9C0D6F709}"/>
              </a:ext>
            </a:extLst>
          </p:cNvPr>
          <p:cNvSpPr/>
          <p:nvPr/>
        </p:nvSpPr>
        <p:spPr>
          <a:xfrm>
            <a:off x="5547361" y="3574044"/>
            <a:ext cx="374469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9ADB13A-36A3-44E6-A231-2A9291967018}"/>
              </a:ext>
            </a:extLst>
          </p:cNvPr>
          <p:cNvSpPr/>
          <p:nvPr/>
        </p:nvSpPr>
        <p:spPr>
          <a:xfrm>
            <a:off x="5991499" y="2470233"/>
            <a:ext cx="1175657" cy="4615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파티창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3472CD5-9A53-483A-95A2-5AD4C96ACC14}"/>
              </a:ext>
            </a:extLst>
          </p:cNvPr>
          <p:cNvSpPr/>
          <p:nvPr/>
        </p:nvSpPr>
        <p:spPr>
          <a:xfrm>
            <a:off x="7236825" y="2620455"/>
            <a:ext cx="731519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47B748E-CE99-48A7-897B-A9BA1BDE72EF}"/>
              </a:ext>
            </a:extLst>
          </p:cNvPr>
          <p:cNvSpPr/>
          <p:nvPr/>
        </p:nvSpPr>
        <p:spPr>
          <a:xfrm>
            <a:off x="8072849" y="2460877"/>
            <a:ext cx="1454329" cy="4615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레이드 입장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E8B0CD4-A64F-421D-8D3F-9D433D17A24E}"/>
              </a:ext>
            </a:extLst>
          </p:cNvPr>
          <p:cNvSpPr/>
          <p:nvPr/>
        </p:nvSpPr>
        <p:spPr>
          <a:xfrm>
            <a:off x="4976949" y="4585947"/>
            <a:ext cx="944881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7DB3C0-3225-4A5C-A996-076356B11928}"/>
              </a:ext>
            </a:extLst>
          </p:cNvPr>
          <p:cNvSpPr/>
          <p:nvPr/>
        </p:nvSpPr>
        <p:spPr>
          <a:xfrm>
            <a:off x="4976949" y="3932391"/>
            <a:ext cx="108857" cy="803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8F36313-B3C0-4DE0-AADF-7BA200183C8C}"/>
              </a:ext>
            </a:extLst>
          </p:cNvPr>
          <p:cNvSpPr/>
          <p:nvPr/>
        </p:nvSpPr>
        <p:spPr>
          <a:xfrm>
            <a:off x="6000206" y="4459673"/>
            <a:ext cx="1550125" cy="4615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PvP</a:t>
            </a:r>
            <a:r>
              <a:rPr lang="ko-KR" altLang="en-US" dirty="0"/>
              <a:t>구역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0FEDACD-1CBB-48CF-A85D-641498B0FC8C}"/>
              </a:ext>
            </a:extLst>
          </p:cNvPr>
          <p:cNvSpPr/>
          <p:nvPr/>
        </p:nvSpPr>
        <p:spPr>
          <a:xfrm>
            <a:off x="7593875" y="3574044"/>
            <a:ext cx="374469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558F2A5-38D0-46F8-9B12-8F92DFA85D99}"/>
              </a:ext>
            </a:extLst>
          </p:cNvPr>
          <p:cNvSpPr/>
          <p:nvPr/>
        </p:nvSpPr>
        <p:spPr>
          <a:xfrm>
            <a:off x="8024950" y="3426733"/>
            <a:ext cx="1550125" cy="5473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 공격</a:t>
            </a:r>
            <a:r>
              <a:rPr lang="en-US" altLang="ko-KR" dirty="0"/>
              <a:t>/</a:t>
            </a:r>
            <a:r>
              <a:rPr lang="ko-KR" altLang="en-US" dirty="0"/>
              <a:t>사망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F30C85-0E75-40EE-923D-5BDC1DDFEDE6}"/>
              </a:ext>
            </a:extLst>
          </p:cNvPr>
          <p:cNvSpPr/>
          <p:nvPr/>
        </p:nvSpPr>
        <p:spPr>
          <a:xfrm>
            <a:off x="8024949" y="4416778"/>
            <a:ext cx="1550125" cy="5473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 공격</a:t>
            </a:r>
            <a:r>
              <a:rPr lang="en-US" altLang="ko-KR" dirty="0"/>
              <a:t>/</a:t>
            </a:r>
            <a:r>
              <a:rPr lang="ko-KR" altLang="en-US" dirty="0"/>
              <a:t>사망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F4FD785-0351-4501-A9F4-75E4BD6B07AF}"/>
              </a:ext>
            </a:extLst>
          </p:cNvPr>
          <p:cNvSpPr/>
          <p:nvPr/>
        </p:nvSpPr>
        <p:spPr>
          <a:xfrm>
            <a:off x="7593874" y="4585947"/>
            <a:ext cx="374469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F68AE96-4CC8-49FD-ACDF-89B8C35E6427}"/>
              </a:ext>
            </a:extLst>
          </p:cNvPr>
          <p:cNvSpPr/>
          <p:nvPr/>
        </p:nvSpPr>
        <p:spPr>
          <a:xfrm>
            <a:off x="9631683" y="2608922"/>
            <a:ext cx="374469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7C4630F-CD17-4A4E-A568-EE88B8941DE6}"/>
              </a:ext>
            </a:extLst>
          </p:cNvPr>
          <p:cNvSpPr/>
          <p:nvPr/>
        </p:nvSpPr>
        <p:spPr>
          <a:xfrm rot="2117557">
            <a:off x="7593873" y="4046897"/>
            <a:ext cx="374469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9C9DF93-2BFD-449E-8715-66EA18F7C389}"/>
              </a:ext>
            </a:extLst>
          </p:cNvPr>
          <p:cNvSpPr/>
          <p:nvPr/>
        </p:nvSpPr>
        <p:spPr>
          <a:xfrm>
            <a:off x="10075818" y="2482648"/>
            <a:ext cx="1454329" cy="4615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레이드 종료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3B7E83-2BBE-49E8-86C8-75EECDEA8C22}"/>
              </a:ext>
            </a:extLst>
          </p:cNvPr>
          <p:cNvSpPr/>
          <p:nvPr/>
        </p:nvSpPr>
        <p:spPr>
          <a:xfrm>
            <a:off x="10781212" y="2002147"/>
            <a:ext cx="76198" cy="46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F6EF79-68E5-459A-B21D-77F79B25B733}"/>
              </a:ext>
            </a:extLst>
          </p:cNvPr>
          <p:cNvSpPr/>
          <p:nvPr/>
        </p:nvSpPr>
        <p:spPr>
          <a:xfrm rot="5400000">
            <a:off x="7687492" y="-1117316"/>
            <a:ext cx="45719" cy="6294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7D0D2466-9446-4A28-8E48-17A448B24BD0}"/>
              </a:ext>
            </a:extLst>
          </p:cNvPr>
          <p:cNvSpPr/>
          <p:nvPr/>
        </p:nvSpPr>
        <p:spPr>
          <a:xfrm rot="5400000">
            <a:off x="3883566" y="2632181"/>
            <a:ext cx="1459600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756433-4C2A-460B-8203-284FFEA81CB3}"/>
              </a:ext>
            </a:extLst>
          </p:cNvPr>
          <p:cNvSpPr/>
          <p:nvPr/>
        </p:nvSpPr>
        <p:spPr>
          <a:xfrm>
            <a:off x="4249783" y="2270818"/>
            <a:ext cx="5381900" cy="186404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3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AAB46-A8E3-49F2-935F-0021E1A8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조작법</a:t>
            </a:r>
          </a:p>
        </p:txBody>
      </p:sp>
      <p:grpSp>
        <p:nvGrpSpPr>
          <p:cNvPr id="4" name="그룹 1003">
            <a:extLst>
              <a:ext uri="{FF2B5EF4-FFF2-40B4-BE49-F238E27FC236}">
                <a16:creationId xmlns:a16="http://schemas.microsoft.com/office/drawing/2014/main" id="{1F2E2BBD-5A48-4ED6-8116-C16394D10DEE}"/>
              </a:ext>
            </a:extLst>
          </p:cNvPr>
          <p:cNvGrpSpPr/>
          <p:nvPr/>
        </p:nvGrpSpPr>
        <p:grpSpPr>
          <a:xfrm>
            <a:off x="1449692" y="2724241"/>
            <a:ext cx="2609118" cy="834185"/>
            <a:chOff x="2089838" y="3284969"/>
            <a:chExt cx="3950638" cy="1272689"/>
          </a:xfrm>
        </p:grpSpPr>
        <p:pic>
          <p:nvPicPr>
            <p:cNvPr id="5" name="Object 9">
              <a:extLst>
                <a:ext uri="{FF2B5EF4-FFF2-40B4-BE49-F238E27FC236}">
                  <a16:creationId xmlns:a16="http://schemas.microsoft.com/office/drawing/2014/main" id="{7198F07A-EBA4-485F-8BE6-E9A7BF2A4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9838" y="3284969"/>
              <a:ext cx="3950638" cy="1272689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A55F0EF7-E0DC-4235-A849-094452F1C677}"/>
              </a:ext>
            </a:extLst>
          </p:cNvPr>
          <p:cNvGrpSpPr/>
          <p:nvPr/>
        </p:nvGrpSpPr>
        <p:grpSpPr>
          <a:xfrm>
            <a:off x="2330320" y="2002559"/>
            <a:ext cx="847863" cy="731714"/>
            <a:chOff x="3423254" y="2206711"/>
            <a:chExt cx="1283805" cy="1116353"/>
          </a:xfrm>
        </p:grpSpPr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F4466979-EC34-446A-A808-F93088E5B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3254" y="2206711"/>
              <a:ext cx="1283805" cy="1116353"/>
            </a:xfrm>
            <a:prstGeom prst="rect">
              <a:avLst/>
            </a:prstGeom>
          </p:spPr>
        </p:pic>
      </p:grpSp>
      <p:grpSp>
        <p:nvGrpSpPr>
          <p:cNvPr id="8" name="그룹 1004">
            <a:extLst>
              <a:ext uri="{FF2B5EF4-FFF2-40B4-BE49-F238E27FC236}">
                <a16:creationId xmlns:a16="http://schemas.microsoft.com/office/drawing/2014/main" id="{AFE9F026-55F2-4EED-99C0-FE24B9E48F0F}"/>
              </a:ext>
            </a:extLst>
          </p:cNvPr>
          <p:cNvGrpSpPr/>
          <p:nvPr/>
        </p:nvGrpSpPr>
        <p:grpSpPr>
          <a:xfrm>
            <a:off x="1130270" y="4543926"/>
            <a:ext cx="6754272" cy="850874"/>
            <a:chOff x="2051743" y="6380952"/>
            <a:chExt cx="10045271" cy="1281285"/>
          </a:xfrm>
        </p:grpSpPr>
        <p:pic>
          <p:nvPicPr>
            <p:cNvPr id="9" name="Object 13">
              <a:extLst>
                <a:ext uri="{FF2B5EF4-FFF2-40B4-BE49-F238E27FC236}">
                  <a16:creationId xmlns:a16="http://schemas.microsoft.com/office/drawing/2014/main" id="{1EF03028-A232-46A2-B455-AC5C090E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1743" y="6380952"/>
              <a:ext cx="10045271" cy="1281285"/>
            </a:xfrm>
            <a:prstGeom prst="rect">
              <a:avLst/>
            </a:prstGeom>
          </p:spPr>
        </p:pic>
      </p:grpSp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F506C09B-25DD-4478-94C9-D5367D9BB7B9}"/>
              </a:ext>
            </a:extLst>
          </p:cNvPr>
          <p:cNvGrpSpPr/>
          <p:nvPr/>
        </p:nvGrpSpPr>
        <p:grpSpPr>
          <a:xfrm>
            <a:off x="9180204" y="1800387"/>
            <a:ext cx="1893992" cy="2177679"/>
            <a:chOff x="11740194" y="2679618"/>
            <a:chExt cx="6564568" cy="6564568"/>
          </a:xfrm>
        </p:grpSpPr>
        <p:pic>
          <p:nvPicPr>
            <p:cNvPr id="11" name="Object 3">
              <a:extLst>
                <a:ext uri="{FF2B5EF4-FFF2-40B4-BE49-F238E27FC236}">
                  <a16:creationId xmlns:a16="http://schemas.microsoft.com/office/drawing/2014/main" id="{B109F772-0433-4F98-8032-6E43A6699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40194" y="2679618"/>
              <a:ext cx="6564568" cy="6564568"/>
            </a:xfrm>
            <a:prstGeom prst="rect">
              <a:avLst/>
            </a:prstGeom>
          </p:spPr>
        </p:pic>
      </p:grpSp>
      <p:pic>
        <p:nvPicPr>
          <p:cNvPr id="12" name="Object 11">
            <a:extLst>
              <a:ext uri="{FF2B5EF4-FFF2-40B4-BE49-F238E27FC236}">
                <a16:creationId xmlns:a16="http://schemas.microsoft.com/office/drawing/2014/main" id="{9CF32A98-F757-47C1-9E20-C639CE188B6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0270" y="1717452"/>
            <a:ext cx="859399" cy="531149"/>
          </a:xfrm>
          <a:prstGeom prst="rect">
            <a:avLst/>
          </a:prstGeom>
        </p:spPr>
      </p:pic>
      <p:pic>
        <p:nvPicPr>
          <p:cNvPr id="13" name="Object 15">
            <a:extLst>
              <a:ext uri="{FF2B5EF4-FFF2-40B4-BE49-F238E27FC236}">
                <a16:creationId xmlns:a16="http://schemas.microsoft.com/office/drawing/2014/main" id="{7524578E-B571-4520-B090-AA3EAF7868A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rcRect r="71950"/>
          <a:stretch/>
        </p:blipFill>
        <p:spPr>
          <a:xfrm>
            <a:off x="1130270" y="4078251"/>
            <a:ext cx="533067" cy="531149"/>
          </a:xfrm>
          <a:prstGeom prst="rect">
            <a:avLst/>
          </a:prstGeom>
        </p:spPr>
      </p:pic>
      <p:pic>
        <p:nvPicPr>
          <p:cNvPr id="15" name="Object 20">
            <a:extLst>
              <a:ext uri="{FF2B5EF4-FFF2-40B4-BE49-F238E27FC236}">
                <a16:creationId xmlns:a16="http://schemas.microsoft.com/office/drawing/2014/main" id="{9C01B875-13C0-469D-9092-0CA378B3C26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34296" y="1738147"/>
            <a:ext cx="2385807" cy="49745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7C52829-F772-4CDF-B075-195432D3DE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6765" y="4515852"/>
            <a:ext cx="801948" cy="8771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0832A4C-E0FE-453F-9838-4DD4BC54F6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2557" y="2735481"/>
            <a:ext cx="3713900" cy="877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86718DB-2904-4988-AFFA-44BF8757C967}"/>
              </a:ext>
            </a:extLst>
          </p:cNvPr>
          <p:cNvSpPr txBox="1"/>
          <p:nvPr/>
        </p:nvSpPr>
        <p:spPr>
          <a:xfrm>
            <a:off x="4762557" y="1800387"/>
            <a:ext cx="133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cs typeface="Aharoni" panose="02010803020104030203" pitchFamily="2" charset="-79"/>
              </a:rPr>
              <a:t>일반 공격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D3074-CE13-4E5F-8326-D6A2E03CF582}"/>
              </a:ext>
            </a:extLst>
          </p:cNvPr>
          <p:cNvSpPr txBox="1"/>
          <p:nvPr/>
        </p:nvSpPr>
        <p:spPr>
          <a:xfrm>
            <a:off x="8934296" y="4115742"/>
            <a:ext cx="133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+mn-ea"/>
                <a:cs typeface="Aharoni" panose="02010803020104030203" pitchFamily="2" charset="-79"/>
              </a:rPr>
              <a:t>파티 창</a:t>
            </a:r>
            <a:endParaRPr lang="ko-KR" altLang="en-US" sz="2000" b="1" dirty="0"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724566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갤러리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270</TotalTime>
  <Words>325</Words>
  <Application>Microsoft Office PowerPoint</Application>
  <PresentationFormat>와이드스크린</PresentationFormat>
  <Paragraphs>92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Century Gothic</vt:lpstr>
      <vt:lpstr>갤러리</vt:lpstr>
      <vt:lpstr>2022 졸업작품 중간발표 SSU(Solar System Universe)</vt:lpstr>
      <vt:lpstr>목차</vt:lpstr>
      <vt:lpstr>지적 받은 내용 및 해결 </vt:lpstr>
      <vt:lpstr>개발내용 (컨텐츠)</vt:lpstr>
      <vt:lpstr>개발내용 (컨텐츠)</vt:lpstr>
      <vt:lpstr>개발내용 (컨텐츠)</vt:lpstr>
      <vt:lpstr>개요(게임 소개)</vt:lpstr>
      <vt:lpstr>개요(게임 흐름)</vt:lpstr>
      <vt:lpstr>조작법</vt:lpstr>
      <vt:lpstr>기술요소 및 중점 연구분야</vt:lpstr>
      <vt:lpstr>구성원 역할 분담</vt:lpstr>
      <vt:lpstr>문제점 및 보완책</vt:lpstr>
      <vt:lpstr>향후 개발일정(클라)</vt:lpstr>
      <vt:lpstr>향후 개발일정(서버)</vt:lpstr>
      <vt:lpstr>데모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졸업작품 중간발표 SSU(Solar System Universe)</dc:title>
  <dc:creator>김 기윤</dc:creator>
  <cp:lastModifiedBy>김 기윤</cp:lastModifiedBy>
  <cp:revision>19</cp:revision>
  <dcterms:created xsi:type="dcterms:W3CDTF">2022-05-01T12:00:55Z</dcterms:created>
  <dcterms:modified xsi:type="dcterms:W3CDTF">2022-05-25T19:04:26Z</dcterms:modified>
</cp:coreProperties>
</file>