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6" r:id="rId2"/>
    <p:sldId id="258" r:id="rId3"/>
    <p:sldId id="270" r:id="rId4"/>
    <p:sldId id="259" r:id="rId5"/>
    <p:sldId id="265" r:id="rId6"/>
    <p:sldId id="268" r:id="rId7"/>
    <p:sldId id="266" r:id="rId8"/>
    <p:sldId id="267" r:id="rId9"/>
    <p:sldId id="272" r:id="rId10"/>
    <p:sldId id="273" r:id="rId11"/>
    <p:sldId id="276" r:id="rId12"/>
    <p:sldId id="280" r:id="rId13"/>
    <p:sldId id="278" r:id="rId14"/>
    <p:sldId id="27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도현 이" initials="도이" lastIdx="1" clrIdx="0">
    <p:extLst>
      <p:ext uri="{19B8F6BF-5375-455C-9EA6-DF929625EA0E}">
        <p15:presenceInfo xmlns:p15="http://schemas.microsoft.com/office/powerpoint/2012/main" userId="44c5b24e2a5ad4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334F20"/>
    <a:srgbClr val="3A5A24"/>
    <a:srgbClr val="416529"/>
    <a:srgbClr val="49712E"/>
    <a:srgbClr val="4D7731"/>
    <a:srgbClr val="2A42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5AC2B-F268-4DC2-AB9E-65CB5CFFF2A3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2D9F1-FDAA-463C-8A1D-9B54652FF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67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840-DA4F-44EF-839A-4CE1F9BA8EBE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85FB-2EE1-41FC-8F13-467A27CC5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40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840-DA4F-44EF-839A-4CE1F9BA8EBE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85FB-2EE1-41FC-8F13-467A27CC5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62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840-DA4F-44EF-839A-4CE1F9BA8EBE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85FB-2EE1-41FC-8F13-467A27CC5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76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840-DA4F-44EF-839A-4CE1F9BA8EBE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85FB-2EE1-41FC-8F13-467A27CC5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20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840-DA4F-44EF-839A-4CE1F9BA8EBE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85FB-2EE1-41FC-8F13-467A27CC5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7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840-DA4F-44EF-839A-4CE1F9BA8EBE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85FB-2EE1-41FC-8F13-467A27CC5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93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840-DA4F-44EF-839A-4CE1F9BA8EBE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85FB-2EE1-41FC-8F13-467A27CC5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39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840-DA4F-44EF-839A-4CE1F9BA8EBE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85FB-2EE1-41FC-8F13-467A27CC5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89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840-DA4F-44EF-839A-4CE1F9BA8EBE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85FB-2EE1-41FC-8F13-467A27CC5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62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840-DA4F-44EF-839A-4CE1F9BA8EBE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85FB-2EE1-41FC-8F13-467A27CC5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6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840-DA4F-44EF-839A-4CE1F9BA8EBE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85FB-2EE1-41FC-8F13-467A27CC5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6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72840-DA4F-44EF-839A-4CE1F9BA8EBE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A85FB-2EE1-41FC-8F13-467A27CC5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28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1173794" y="1193634"/>
            <a:ext cx="4314548" cy="43145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9244" y="1613383"/>
            <a:ext cx="58296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임베디드 시스템 설계 및 실험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34401" y="3806979"/>
            <a:ext cx="2244364" cy="2008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latinLnBrk="0">
              <a:lnSpc>
                <a:spcPct val="16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[11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algn="r" fontAlgn="base" latinLnBrk="0">
              <a:lnSpc>
                <a:spcPct val="16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201921410 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김경현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fontAlgn="base" latinLnBrk="0">
              <a:lnSpc>
                <a:spcPct val="16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202155515 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김남희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fontAlgn="base" latinLnBrk="0">
              <a:lnSpc>
                <a:spcPct val="16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201824542 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이도현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fontAlgn="base" latinLnBrk="0">
              <a:lnSpc>
                <a:spcPct val="16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201724478 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박준형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92424" y="1515374"/>
            <a:ext cx="401270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ebdings" panose="05030102010509060703" pitchFamily="18" charset="2"/>
              </a:rPr>
              <a:t></a:t>
            </a:r>
            <a:endParaRPr lang="ko-KR" altLang="en-US" sz="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5873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9349296-C1B1-4C8B-8AA7-302809AAFC3A}"/>
              </a:ext>
            </a:extLst>
          </p:cNvPr>
          <p:cNvSpPr/>
          <p:nvPr/>
        </p:nvSpPr>
        <p:spPr>
          <a:xfrm>
            <a:off x="0" y="0"/>
            <a:ext cx="12192000" cy="8068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C0E8C-F427-41F9-B73E-346C9FD95644}"/>
              </a:ext>
            </a:extLst>
          </p:cNvPr>
          <p:cNvSpPr txBox="1"/>
          <p:nvPr/>
        </p:nvSpPr>
        <p:spPr>
          <a:xfrm>
            <a:off x="107577" y="138064"/>
            <a:ext cx="8373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3. Data Frame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E72571-0724-4135-A9C2-553149B1F613}"/>
              </a:ext>
            </a:extLst>
          </p:cNvPr>
          <p:cNvSpPr txBox="1"/>
          <p:nvPr/>
        </p:nvSpPr>
        <p:spPr>
          <a:xfrm>
            <a:off x="1662953" y="1337001"/>
            <a:ext cx="886609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</a:rPr>
              <a:t>Baud rate</a:t>
            </a:r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1</a:t>
            </a:r>
            <a:r>
              <a:rPr lang="ko-KR" altLang="en-US" sz="1600" dirty="0"/>
              <a:t>초당 보낼 수 있는 </a:t>
            </a:r>
            <a:r>
              <a:rPr lang="en-US" altLang="ko-KR" sz="1600" dirty="0"/>
              <a:t>Symbol(pulse)</a:t>
            </a:r>
            <a:r>
              <a:rPr lang="ko-KR" altLang="en-US" sz="1600" dirty="0"/>
              <a:t>의 수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장치 간의 통신 속도라 부르며</a:t>
            </a:r>
            <a:r>
              <a:rPr lang="en-US" altLang="ko-KR" sz="1600" dirty="0"/>
              <a:t>, </a:t>
            </a:r>
            <a:r>
              <a:rPr lang="ko-KR" altLang="en-US" sz="1600" dirty="0"/>
              <a:t>쌍방의 장치에 동일한 </a:t>
            </a:r>
            <a:r>
              <a:rPr lang="en-US" altLang="ko-KR" sz="1600" dirty="0"/>
              <a:t>Baud Rate</a:t>
            </a:r>
            <a:r>
              <a:rPr lang="ko-KR" altLang="en-US" sz="1600" dirty="0"/>
              <a:t>이 설정되어야 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단위로는 </a:t>
            </a:r>
            <a:r>
              <a:rPr lang="en-US" altLang="ko-KR" sz="1600" dirty="0"/>
              <a:t>BPS(=bits per second)</a:t>
            </a:r>
            <a:r>
              <a:rPr lang="ko-KR" altLang="en-US" sz="1600" dirty="0"/>
              <a:t>를 사용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162" y="3986662"/>
            <a:ext cx="8777675" cy="228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13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9349296-C1B1-4C8B-8AA7-302809AAFC3A}"/>
              </a:ext>
            </a:extLst>
          </p:cNvPr>
          <p:cNvSpPr/>
          <p:nvPr/>
        </p:nvSpPr>
        <p:spPr>
          <a:xfrm>
            <a:off x="0" y="0"/>
            <a:ext cx="12192000" cy="8068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C0E8C-F427-41F9-B73E-346C9FD95644}"/>
              </a:ext>
            </a:extLst>
          </p:cNvPr>
          <p:cNvSpPr txBox="1"/>
          <p:nvPr/>
        </p:nvSpPr>
        <p:spPr>
          <a:xfrm>
            <a:off x="107577" y="138064"/>
            <a:ext cx="8373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3. Data Frame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E72571-0724-4135-A9C2-553149B1F613}"/>
              </a:ext>
            </a:extLst>
          </p:cNvPr>
          <p:cNvSpPr txBox="1"/>
          <p:nvPr/>
        </p:nvSpPr>
        <p:spPr>
          <a:xfrm>
            <a:off x="1860348" y="1703262"/>
            <a:ext cx="84713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</a:rPr>
              <a:t>Start bit</a:t>
            </a:r>
          </a:p>
          <a:p>
            <a:pPr algn="ctr"/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통신의 시작을 의미하는 </a:t>
            </a:r>
            <a:r>
              <a:rPr lang="en-US" altLang="ko-KR" sz="1600" dirty="0"/>
              <a:t>bit.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물리적인 와이어는 데이터를 전송하지 않을 때 고전압 레벨로 유지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송신을 시작하면 와이어 전압레벨을 </a:t>
            </a:r>
            <a:r>
              <a:rPr lang="ko-KR" altLang="en-US" sz="1600" dirty="0" err="1"/>
              <a:t>저전압</a:t>
            </a:r>
            <a:r>
              <a:rPr lang="en-US" altLang="ko-KR" sz="1600" dirty="0"/>
              <a:t>(Low Voltage)</a:t>
            </a:r>
            <a:r>
              <a:rPr lang="ko-KR" altLang="en-US" sz="1600" dirty="0"/>
              <a:t>로 변환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</p:txBody>
      </p:sp>
      <p:pic>
        <p:nvPicPr>
          <p:cNvPr id="7" name="Picture 2" descr="https://enidanny.github.io/assets/images/serial-uart-fig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68" y="3972460"/>
            <a:ext cx="10332461" cy="251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405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9349296-C1B1-4C8B-8AA7-302809AAFC3A}"/>
              </a:ext>
            </a:extLst>
          </p:cNvPr>
          <p:cNvSpPr/>
          <p:nvPr/>
        </p:nvSpPr>
        <p:spPr>
          <a:xfrm>
            <a:off x="0" y="0"/>
            <a:ext cx="12192000" cy="8068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C0E8C-F427-41F9-B73E-346C9FD95644}"/>
              </a:ext>
            </a:extLst>
          </p:cNvPr>
          <p:cNvSpPr txBox="1"/>
          <p:nvPr/>
        </p:nvSpPr>
        <p:spPr>
          <a:xfrm>
            <a:off x="107577" y="138064"/>
            <a:ext cx="8373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3. Data Frame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7" name="Picture 2" descr="https://enidanny.github.io/assets/images/serial-uart-fig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68" y="3972460"/>
            <a:ext cx="10332461" cy="251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2AA082-4DB7-4753-AFBA-7D314B0F3FCB}"/>
              </a:ext>
            </a:extLst>
          </p:cNvPr>
          <p:cNvSpPr txBox="1"/>
          <p:nvPr/>
        </p:nvSpPr>
        <p:spPr>
          <a:xfrm>
            <a:off x="2803248" y="1659895"/>
            <a:ext cx="65854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</a:rPr>
              <a:t>Data bit</a:t>
            </a:r>
          </a:p>
          <a:p>
            <a:pPr algn="ctr"/>
            <a:endParaRPr lang="en-US" altLang="ko-KR" sz="2000" dirty="0">
              <a:solidFill>
                <a:srgbClr val="FF0000"/>
              </a:solidFill>
            </a:endParaRPr>
          </a:p>
          <a:p>
            <a:pPr algn="ctr"/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데이터 비트는 보통 </a:t>
            </a:r>
            <a:r>
              <a:rPr lang="en-US" altLang="ko-KR" sz="1600" dirty="0"/>
              <a:t>5bits~8bits </a:t>
            </a:r>
            <a:r>
              <a:rPr lang="ko-KR" altLang="en-US" sz="1600" dirty="0"/>
              <a:t>사이의 데이터 전송을 한다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    (Parity bit </a:t>
            </a:r>
            <a:r>
              <a:rPr lang="ko-KR" altLang="en-US" sz="1600" dirty="0"/>
              <a:t>포함 기준</a:t>
            </a:r>
            <a:r>
              <a:rPr lang="en-US" altLang="ko-KR" sz="1600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일반적으로 데이터는 </a:t>
            </a:r>
            <a:r>
              <a:rPr lang="en-US" altLang="ko-KR" sz="1600" dirty="0"/>
              <a:t>LSB(Least Significant Bit)</a:t>
            </a:r>
            <a:r>
              <a:rPr lang="ko-KR" altLang="en-US" sz="1600" dirty="0"/>
              <a:t>부터 먼저 전송된다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2130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9349296-C1B1-4C8B-8AA7-302809AAFC3A}"/>
              </a:ext>
            </a:extLst>
          </p:cNvPr>
          <p:cNvSpPr/>
          <p:nvPr/>
        </p:nvSpPr>
        <p:spPr>
          <a:xfrm>
            <a:off x="0" y="0"/>
            <a:ext cx="12192000" cy="8068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C0E8C-F427-41F9-B73E-346C9FD95644}"/>
              </a:ext>
            </a:extLst>
          </p:cNvPr>
          <p:cNvSpPr txBox="1"/>
          <p:nvPr/>
        </p:nvSpPr>
        <p:spPr>
          <a:xfrm>
            <a:off x="107577" y="138064"/>
            <a:ext cx="8373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3. Data Frame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7" name="Picture 2" descr="https://enidanny.github.io/assets/images/serial-uart-fig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68" y="3964307"/>
            <a:ext cx="10332461" cy="251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E72571-0724-4135-A9C2-553149B1F613}"/>
              </a:ext>
            </a:extLst>
          </p:cNvPr>
          <p:cNvSpPr txBox="1"/>
          <p:nvPr/>
        </p:nvSpPr>
        <p:spPr>
          <a:xfrm>
            <a:off x="1610443" y="1636576"/>
            <a:ext cx="897111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</a:rPr>
              <a:t>Stop bit</a:t>
            </a:r>
          </a:p>
          <a:p>
            <a:pPr algn="ctr"/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통신 종료를 알리는 </a:t>
            </a:r>
            <a:r>
              <a:rPr lang="en-US" altLang="ko-KR" sz="1600" dirty="0"/>
              <a:t>bit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일반적으로 송신 </a:t>
            </a:r>
            <a:r>
              <a:rPr lang="en-US" altLang="ko-KR" sz="1600" dirty="0"/>
              <a:t>UART</a:t>
            </a:r>
            <a:r>
              <a:rPr lang="ko-KR" altLang="en-US" sz="1600" dirty="0"/>
              <a:t>의 </a:t>
            </a:r>
            <a:r>
              <a:rPr lang="en-US" altLang="ko-KR" sz="1600" dirty="0"/>
              <a:t>stop bit</a:t>
            </a:r>
            <a:r>
              <a:rPr lang="ko-KR" altLang="en-US" sz="1600" dirty="0"/>
              <a:t>는 </a:t>
            </a:r>
            <a:r>
              <a:rPr lang="en-US" altLang="ko-KR" sz="1600" dirty="0"/>
              <a:t>1~2 bit 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물리적인 와이어 전압레벨을 저</a:t>
            </a:r>
            <a:r>
              <a:rPr lang="en-US" altLang="ko-KR" sz="1600" dirty="0"/>
              <a:t>-&gt;</a:t>
            </a:r>
            <a:r>
              <a:rPr lang="ko-KR" altLang="en-US" sz="1600" dirty="0"/>
              <a:t>고전압 레벨로 변경하는 방식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1710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9349296-C1B1-4C8B-8AA7-302809AAFC3A}"/>
              </a:ext>
            </a:extLst>
          </p:cNvPr>
          <p:cNvSpPr/>
          <p:nvPr/>
        </p:nvSpPr>
        <p:spPr>
          <a:xfrm>
            <a:off x="0" y="0"/>
            <a:ext cx="12192000" cy="8068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C0E8C-F427-41F9-B73E-346C9FD95644}"/>
              </a:ext>
            </a:extLst>
          </p:cNvPr>
          <p:cNvSpPr txBox="1"/>
          <p:nvPr/>
        </p:nvSpPr>
        <p:spPr>
          <a:xfrm>
            <a:off x="107577" y="138064"/>
            <a:ext cx="8373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3. Data Frame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E72571-0724-4135-A9C2-553149B1F613}"/>
              </a:ext>
            </a:extLst>
          </p:cNvPr>
          <p:cNvSpPr txBox="1"/>
          <p:nvPr/>
        </p:nvSpPr>
        <p:spPr>
          <a:xfrm>
            <a:off x="457298" y="2367171"/>
            <a:ext cx="54325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</a:rPr>
              <a:t>Parity bit</a:t>
            </a:r>
          </a:p>
          <a:p>
            <a:pPr algn="ctr"/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오류 검증을 하기 위한 비트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패리티 값을 생성하여 송신하고 </a:t>
            </a:r>
            <a:r>
              <a:rPr lang="ko-KR" altLang="en-US" sz="1600" dirty="0" err="1"/>
              <a:t>수신쪽에서</a:t>
            </a:r>
            <a:r>
              <a:rPr lang="ko-KR" altLang="en-US" sz="1600" dirty="0"/>
              <a:t> 오류 판단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0 </a:t>
            </a:r>
            <a:r>
              <a:rPr lang="ko-KR" altLang="en-US" sz="1600" dirty="0"/>
              <a:t>또는 </a:t>
            </a:r>
            <a:r>
              <a:rPr lang="en-US" altLang="ko-KR" sz="1600" dirty="0"/>
              <a:t>1</a:t>
            </a:r>
            <a:r>
              <a:rPr lang="ko-KR" altLang="en-US" sz="1600" dirty="0"/>
              <a:t>의 값을 가지며 </a:t>
            </a:r>
            <a:r>
              <a:rPr lang="en-US" altLang="ko-KR" sz="1600" dirty="0"/>
              <a:t>data bit</a:t>
            </a:r>
            <a:r>
              <a:rPr lang="ko-KR" altLang="en-US" sz="1600" dirty="0"/>
              <a:t>에서 </a:t>
            </a:r>
            <a:r>
              <a:rPr lang="en-US" altLang="ko-KR" sz="1600" dirty="0"/>
              <a:t>1</a:t>
            </a:r>
            <a:r>
              <a:rPr lang="ko-KR" altLang="en-US" sz="1600" dirty="0"/>
              <a:t>의 개수와 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수신된 </a:t>
            </a:r>
            <a:r>
              <a:rPr lang="en-US" altLang="ko-KR" sz="1600" dirty="0"/>
              <a:t>Parity bit</a:t>
            </a:r>
            <a:r>
              <a:rPr lang="ko-KR" altLang="en-US" sz="1600" dirty="0"/>
              <a:t>의 값을 비교하는 방식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49D5B0-2F28-41D7-860F-F96FADDCBB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189" y="2120949"/>
            <a:ext cx="51816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2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419475" y="0"/>
            <a:ext cx="8772526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6398" y="3013500"/>
            <a:ext cx="2717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Content</a:t>
            </a:r>
            <a:endParaRPr lang="ko-KR" altLang="en-US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83032" y="1173484"/>
            <a:ext cx="664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통신 종류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3033" y="5315180"/>
            <a:ext cx="664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3. Data Frame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49BAC3-9103-4DF8-ACCA-5259562C20DE}"/>
              </a:ext>
            </a:extLst>
          </p:cNvPr>
          <p:cNvSpPr txBox="1"/>
          <p:nvPr/>
        </p:nvSpPr>
        <p:spPr>
          <a:xfrm>
            <a:off x="4183032" y="3244332"/>
            <a:ext cx="664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2. UART/USART</a:t>
            </a:r>
            <a:r>
              <a:rPr lang="ko-KR" altLang="en-US" dirty="0">
                <a:solidFill>
                  <a:schemeClr val="bg1"/>
                </a:solidFill>
              </a:rPr>
              <a:t> 송수신 프로토콜</a:t>
            </a:r>
          </a:p>
        </p:txBody>
      </p:sp>
    </p:spTree>
    <p:extLst>
      <p:ext uri="{BB962C8B-B14F-4D97-AF65-F5344CB8AC3E}">
        <p14:creationId xmlns:p14="http://schemas.microsoft.com/office/powerpoint/2010/main" val="372508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9349296-C1B1-4C8B-8AA7-302809AAFC3A}"/>
              </a:ext>
            </a:extLst>
          </p:cNvPr>
          <p:cNvSpPr/>
          <p:nvPr/>
        </p:nvSpPr>
        <p:spPr>
          <a:xfrm>
            <a:off x="0" y="0"/>
            <a:ext cx="12192000" cy="8068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C0E8C-F427-41F9-B73E-346C9FD95644}"/>
              </a:ext>
            </a:extLst>
          </p:cNvPr>
          <p:cNvSpPr txBox="1"/>
          <p:nvPr/>
        </p:nvSpPr>
        <p:spPr>
          <a:xfrm>
            <a:off x="107577" y="138064"/>
            <a:ext cx="3218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</a:rPr>
              <a:t>통신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F4D684-0260-4CF9-98B4-85A03179D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820" y="1234837"/>
            <a:ext cx="4680561" cy="324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CF78DAA-B43D-45CC-9E55-ADD21E7F4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01" y="1234837"/>
            <a:ext cx="4612174" cy="324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62012B-0746-4E4F-90D3-D1E1218D7EE3}"/>
              </a:ext>
            </a:extLst>
          </p:cNvPr>
          <p:cNvSpPr txBox="1"/>
          <p:nvPr/>
        </p:nvSpPr>
        <p:spPr>
          <a:xfrm>
            <a:off x="6759388" y="4609309"/>
            <a:ext cx="44745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여러 개의 데이터선을 이용하여</a:t>
            </a:r>
            <a:r>
              <a:rPr lang="en-US" altLang="ko-KR" sz="1600" dirty="0"/>
              <a:t> </a:t>
            </a:r>
            <a:r>
              <a:rPr lang="ko-KR" altLang="en-US" sz="1600" dirty="0"/>
              <a:t>여러 개의 비트를 한꺼번에 보내는 방식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근거리 대용량 전송방식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거리가 멀어지면 간섭이 많이 생기며</a:t>
            </a:r>
            <a:r>
              <a:rPr lang="en-US" altLang="ko-KR" sz="1600" dirty="0"/>
              <a:t>, </a:t>
            </a:r>
            <a:r>
              <a:rPr lang="ko-KR" altLang="en-US" sz="1600" dirty="0"/>
              <a:t>기술적 어려움</a:t>
            </a:r>
            <a:r>
              <a:rPr lang="en-US" altLang="ko-KR" sz="1600" dirty="0"/>
              <a:t>(</a:t>
            </a:r>
            <a:r>
              <a:rPr lang="ko-KR" altLang="en-US" sz="1600" dirty="0"/>
              <a:t>비용</a:t>
            </a:r>
            <a:r>
              <a:rPr lang="en-US" altLang="ko-KR" sz="1600" dirty="0"/>
              <a:t>)</a:t>
            </a:r>
            <a:r>
              <a:rPr lang="ko-KR" altLang="en-US" sz="1600" dirty="0"/>
              <a:t>이 있음</a:t>
            </a:r>
            <a:r>
              <a:rPr lang="en-US" altLang="ko-KR" sz="16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C36A0D-40F7-4C91-88A9-6E20AE5FA1DD}"/>
              </a:ext>
            </a:extLst>
          </p:cNvPr>
          <p:cNvSpPr txBox="1"/>
          <p:nvPr/>
        </p:nvSpPr>
        <p:spPr>
          <a:xfrm>
            <a:off x="953619" y="4623597"/>
            <a:ext cx="42459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하나의 데이터 선을 이용하여 차례대로 비트를 보내는 방식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상대적으로 저속이나</a:t>
            </a:r>
            <a:r>
              <a:rPr lang="en-US" altLang="ko-KR" sz="1600" dirty="0"/>
              <a:t>, </a:t>
            </a:r>
            <a:r>
              <a:rPr lang="ko-KR" altLang="en-US" sz="1600" dirty="0"/>
              <a:t>원거리 가능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구조적으로 간단하여 제한이 적음</a:t>
            </a:r>
          </a:p>
        </p:txBody>
      </p:sp>
    </p:spTree>
    <p:extLst>
      <p:ext uri="{BB962C8B-B14F-4D97-AF65-F5344CB8AC3E}">
        <p14:creationId xmlns:p14="http://schemas.microsoft.com/office/powerpoint/2010/main" val="382478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A236053-DD99-400C-BF87-74B5F4E5A524}"/>
              </a:ext>
            </a:extLst>
          </p:cNvPr>
          <p:cNvGrpSpPr/>
          <p:nvPr/>
        </p:nvGrpSpPr>
        <p:grpSpPr>
          <a:xfrm>
            <a:off x="2662561" y="2675801"/>
            <a:ext cx="6866877" cy="1506397"/>
            <a:chOff x="2662561" y="2488879"/>
            <a:chExt cx="6866877" cy="1506397"/>
          </a:xfrm>
        </p:grpSpPr>
        <p:sp>
          <p:nvSpPr>
            <p:cNvPr id="4" name="TextBox 3"/>
            <p:cNvSpPr txBox="1"/>
            <p:nvPr/>
          </p:nvSpPr>
          <p:spPr>
            <a:xfrm>
              <a:off x="3216675" y="2488879"/>
              <a:ext cx="5758648" cy="116955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000" b="1" dirty="0">
                <a:solidFill>
                  <a:srgbClr val="2A421A"/>
                </a:solidFill>
              </a:endParaRPr>
            </a:p>
            <a:p>
              <a:pPr algn="ctr"/>
              <a:r>
                <a:rPr lang="en-US" altLang="ko-KR" sz="4800" b="1" dirty="0">
                  <a:solidFill>
                    <a:schemeClr val="bg1">
                      <a:lumMod val="50000"/>
                    </a:schemeClr>
                  </a:solidFill>
                </a:rPr>
                <a:t>UART</a:t>
              </a:r>
            </a:p>
            <a:p>
              <a:pPr algn="ctr"/>
              <a:endParaRPr lang="ko-KR" altLang="en-US" sz="1000" b="1" dirty="0">
                <a:solidFill>
                  <a:srgbClr val="2A421A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62561" y="3687499"/>
              <a:ext cx="6866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i="1" dirty="0">
                  <a:solidFill>
                    <a:schemeClr val="bg1"/>
                  </a:solidFill>
                </a:rPr>
                <a:t>Universal Asynchronous Receiver/Transmitter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53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9349296-C1B1-4C8B-8AA7-302809AAFC3A}"/>
              </a:ext>
            </a:extLst>
          </p:cNvPr>
          <p:cNvSpPr/>
          <p:nvPr/>
        </p:nvSpPr>
        <p:spPr>
          <a:xfrm>
            <a:off x="0" y="0"/>
            <a:ext cx="12192000" cy="8068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C0E8C-F427-41F9-B73E-346C9FD95644}"/>
              </a:ext>
            </a:extLst>
          </p:cNvPr>
          <p:cNvSpPr txBox="1"/>
          <p:nvPr/>
        </p:nvSpPr>
        <p:spPr>
          <a:xfrm>
            <a:off x="107577" y="138064"/>
            <a:ext cx="5827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2. UART/USART </a:t>
            </a:r>
            <a:r>
              <a:rPr lang="ko-KR" altLang="en-US" sz="2800" dirty="0">
                <a:solidFill>
                  <a:schemeClr val="bg1"/>
                </a:solidFill>
              </a:rPr>
              <a:t>송수신 프로토콜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E72571-0724-4135-A9C2-553149B1F613}"/>
              </a:ext>
            </a:extLst>
          </p:cNvPr>
          <p:cNvSpPr txBox="1"/>
          <p:nvPr/>
        </p:nvSpPr>
        <p:spPr>
          <a:xfrm>
            <a:off x="242046" y="1344706"/>
            <a:ext cx="58539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범용 비동기화 송수신 프로토콜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두 장치 사이에서 직렬 데이터를 교환할 때</a:t>
            </a:r>
            <a:r>
              <a:rPr lang="en-US" altLang="ko-KR" sz="1600" dirty="0"/>
              <a:t> </a:t>
            </a:r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적용되는 프로토콜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양방향으로 데이터를 송신</a:t>
            </a:r>
            <a:r>
              <a:rPr lang="en-US" altLang="ko-KR" sz="1600" dirty="0"/>
              <a:t>(Transmit)</a:t>
            </a:r>
            <a:r>
              <a:rPr lang="ko-KR" altLang="en-US" sz="1600" dirty="0"/>
              <a:t> 및 수신</a:t>
            </a:r>
            <a:r>
              <a:rPr lang="en-US" altLang="ko-KR" sz="1600" dirty="0"/>
              <a:t>(Receive)</a:t>
            </a:r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하기 위해 두 개의 데이터선을 사용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9B7A5D5-17A4-48DB-8102-04710779F81D}"/>
              </a:ext>
            </a:extLst>
          </p:cNvPr>
          <p:cNvGrpSpPr/>
          <p:nvPr/>
        </p:nvGrpSpPr>
        <p:grpSpPr>
          <a:xfrm>
            <a:off x="5934635" y="2492188"/>
            <a:ext cx="5363406" cy="3287651"/>
            <a:chOff x="5934635" y="2492188"/>
            <a:chExt cx="5363406" cy="328765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7137B27-A1C4-4D69-B832-BDAF54901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635" y="2492188"/>
              <a:ext cx="5363406" cy="302110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250496C-19AB-4DD5-9BED-23EB45F6CD19}"/>
                </a:ext>
              </a:extLst>
            </p:cNvPr>
            <p:cNvSpPr txBox="1"/>
            <p:nvPr/>
          </p:nvSpPr>
          <p:spPr>
            <a:xfrm>
              <a:off x="9269506" y="5533618"/>
              <a:ext cx="20285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출처 </a:t>
              </a:r>
              <a:r>
                <a:rPr lang="en-US" altLang="ko-KR" sz="1000" dirty="0"/>
                <a:t>: RODHE&amp;SCHWARZ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8220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9349296-C1B1-4C8B-8AA7-302809AAFC3A}"/>
              </a:ext>
            </a:extLst>
          </p:cNvPr>
          <p:cNvSpPr/>
          <p:nvPr/>
        </p:nvSpPr>
        <p:spPr>
          <a:xfrm>
            <a:off x="0" y="0"/>
            <a:ext cx="12192000" cy="8068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C0E8C-F427-41F9-B73E-346C9FD95644}"/>
              </a:ext>
            </a:extLst>
          </p:cNvPr>
          <p:cNvSpPr txBox="1"/>
          <p:nvPr/>
        </p:nvSpPr>
        <p:spPr>
          <a:xfrm>
            <a:off x="107577" y="138064"/>
            <a:ext cx="5782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2. UART/USART </a:t>
            </a:r>
            <a:r>
              <a:rPr lang="ko-KR" altLang="en-US" sz="2800" dirty="0">
                <a:solidFill>
                  <a:schemeClr val="bg1"/>
                </a:solidFill>
              </a:rPr>
              <a:t>송수신 프로토콜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E72571-0724-4135-A9C2-553149B1F613}"/>
              </a:ext>
            </a:extLst>
          </p:cNvPr>
          <p:cNvSpPr txBox="1"/>
          <p:nvPr/>
        </p:nvSpPr>
        <p:spPr>
          <a:xfrm>
            <a:off x="555811" y="1380565"/>
            <a:ext cx="72972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데이터 전송의 시작과 끝을 구분하기 위해 </a:t>
            </a:r>
            <a:r>
              <a:rPr lang="en-US" altLang="ko-KR" sz="1600" dirty="0"/>
              <a:t>start bit/Stop bit </a:t>
            </a:r>
            <a:r>
              <a:rPr lang="ko-KR" altLang="en-US" sz="1600" dirty="0"/>
              <a:t>필요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오류 검출을 위한 </a:t>
            </a:r>
            <a:r>
              <a:rPr lang="en-US" altLang="ko-KR" sz="1600" dirty="0"/>
              <a:t>Parity bit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고정속도로 데이터를 전송할 필요가 없다</a:t>
            </a:r>
            <a:endParaRPr lang="en-US" altLang="ko-KR" sz="16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E9C06E-0C80-4562-9172-E914C0C6C20B}"/>
              </a:ext>
            </a:extLst>
          </p:cNvPr>
          <p:cNvGrpSpPr/>
          <p:nvPr/>
        </p:nvGrpSpPr>
        <p:grpSpPr>
          <a:xfrm>
            <a:off x="2281517" y="2600200"/>
            <a:ext cx="7716642" cy="4059331"/>
            <a:chOff x="2281517" y="2600200"/>
            <a:chExt cx="7716642" cy="405933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66ACC83-5064-4256-821C-BD30744F7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1517" y="2600200"/>
              <a:ext cx="7216589" cy="405933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7B80DB-6FB1-4CEE-888A-111AED3E9C50}"/>
                </a:ext>
              </a:extLst>
            </p:cNvPr>
            <p:cNvSpPr txBox="1"/>
            <p:nvPr/>
          </p:nvSpPr>
          <p:spPr>
            <a:xfrm>
              <a:off x="7969624" y="5345359"/>
              <a:ext cx="20285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출처 </a:t>
              </a:r>
              <a:r>
                <a:rPr lang="en-US" altLang="ko-KR" sz="1000" dirty="0"/>
                <a:t>: RODHE&amp;SCHWARZ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458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A236053-DD99-400C-BF87-74B5F4E5A524}"/>
              </a:ext>
            </a:extLst>
          </p:cNvPr>
          <p:cNvGrpSpPr/>
          <p:nvPr/>
        </p:nvGrpSpPr>
        <p:grpSpPr>
          <a:xfrm>
            <a:off x="2662561" y="2675801"/>
            <a:ext cx="6866877" cy="1506397"/>
            <a:chOff x="2662561" y="2488879"/>
            <a:chExt cx="6866877" cy="1506397"/>
          </a:xfrm>
        </p:grpSpPr>
        <p:sp>
          <p:nvSpPr>
            <p:cNvPr id="4" name="TextBox 3"/>
            <p:cNvSpPr txBox="1"/>
            <p:nvPr/>
          </p:nvSpPr>
          <p:spPr>
            <a:xfrm>
              <a:off x="3216675" y="2488879"/>
              <a:ext cx="5758648" cy="116955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000" b="1" dirty="0">
                <a:solidFill>
                  <a:srgbClr val="2A421A"/>
                </a:solidFill>
              </a:endParaRPr>
            </a:p>
            <a:p>
              <a:pPr algn="ctr"/>
              <a:r>
                <a:rPr lang="en-US" altLang="ko-KR" sz="4800" b="1" dirty="0">
                  <a:solidFill>
                    <a:schemeClr val="bg1">
                      <a:lumMod val="50000"/>
                    </a:schemeClr>
                  </a:solidFill>
                </a:rPr>
                <a:t>USART</a:t>
              </a:r>
            </a:p>
            <a:p>
              <a:pPr algn="ctr"/>
              <a:endParaRPr lang="ko-KR" altLang="en-US" sz="1000" b="1" dirty="0">
                <a:solidFill>
                  <a:srgbClr val="2A421A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62561" y="3687499"/>
              <a:ext cx="6866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i="1" dirty="0">
                  <a:solidFill>
                    <a:schemeClr val="bg1"/>
                  </a:solidFill>
                </a:rPr>
                <a:t>Universal Synchronous/Asynchronous Receiver/Transmitter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262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9349296-C1B1-4C8B-8AA7-302809AAFC3A}"/>
              </a:ext>
            </a:extLst>
          </p:cNvPr>
          <p:cNvSpPr/>
          <p:nvPr/>
        </p:nvSpPr>
        <p:spPr>
          <a:xfrm>
            <a:off x="0" y="0"/>
            <a:ext cx="12192000" cy="8068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C0E8C-F427-41F9-B73E-346C9FD95644}"/>
              </a:ext>
            </a:extLst>
          </p:cNvPr>
          <p:cNvSpPr txBox="1"/>
          <p:nvPr/>
        </p:nvSpPr>
        <p:spPr>
          <a:xfrm>
            <a:off x="107577" y="138064"/>
            <a:ext cx="8373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2. UART/USART </a:t>
            </a:r>
            <a:r>
              <a:rPr lang="ko-KR" altLang="en-US" sz="2800" dirty="0">
                <a:solidFill>
                  <a:schemeClr val="bg1"/>
                </a:solidFill>
              </a:rPr>
              <a:t>송수신 프로토콜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E72571-0724-4135-A9C2-553149B1F613}"/>
              </a:ext>
            </a:extLst>
          </p:cNvPr>
          <p:cNvSpPr txBox="1"/>
          <p:nvPr/>
        </p:nvSpPr>
        <p:spPr>
          <a:xfrm>
            <a:off x="528917" y="1337001"/>
            <a:ext cx="75303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범용 동기</a:t>
            </a:r>
            <a:r>
              <a:rPr lang="en-US" altLang="ko-KR" sz="1600" dirty="0"/>
              <a:t>/</a:t>
            </a:r>
            <a:r>
              <a:rPr lang="ko-KR" altLang="en-US" sz="1600" dirty="0"/>
              <a:t>비동기화 송수신 프로토콜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데이터 동기화를 위해 별도의 </a:t>
            </a:r>
            <a:r>
              <a:rPr lang="en-US" altLang="ko-KR" sz="1600" dirty="0"/>
              <a:t>Clock Pulse</a:t>
            </a:r>
            <a:r>
              <a:rPr lang="ko-KR" altLang="en-US" sz="1600" dirty="0"/>
              <a:t>를 전송한다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Clock</a:t>
            </a:r>
            <a:r>
              <a:rPr lang="ko-KR" altLang="en-US" sz="1600" dirty="0"/>
              <a:t>을 위해 </a:t>
            </a:r>
            <a:r>
              <a:rPr lang="en-US" altLang="ko-KR" sz="1600" dirty="0"/>
              <a:t>timer</a:t>
            </a:r>
            <a:r>
              <a:rPr lang="ko-KR" altLang="en-US" sz="1600" dirty="0"/>
              <a:t>가 필요하고</a:t>
            </a:r>
            <a:r>
              <a:rPr lang="en-US" altLang="ko-KR" sz="1600" dirty="0"/>
              <a:t>, </a:t>
            </a:r>
            <a:r>
              <a:rPr lang="ko-KR" altLang="en-US" sz="1600" dirty="0"/>
              <a:t>고정속도로 데이터 전송</a:t>
            </a:r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83E832-8E7A-4552-821D-3B099AA19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487" y="3239615"/>
            <a:ext cx="7193026" cy="27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71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965" y="8965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A236053-DD99-400C-BF87-74B5F4E5A524}"/>
              </a:ext>
            </a:extLst>
          </p:cNvPr>
          <p:cNvGrpSpPr/>
          <p:nvPr/>
        </p:nvGrpSpPr>
        <p:grpSpPr>
          <a:xfrm>
            <a:off x="2662561" y="2675801"/>
            <a:ext cx="6866877" cy="1506397"/>
            <a:chOff x="2662561" y="2488879"/>
            <a:chExt cx="6866877" cy="1506397"/>
          </a:xfrm>
        </p:grpSpPr>
        <p:sp>
          <p:nvSpPr>
            <p:cNvPr id="4" name="TextBox 3"/>
            <p:cNvSpPr txBox="1"/>
            <p:nvPr/>
          </p:nvSpPr>
          <p:spPr>
            <a:xfrm>
              <a:off x="3216675" y="2488879"/>
              <a:ext cx="5758648" cy="116955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2A421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Data Frame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A421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62561" y="3687499"/>
              <a:ext cx="6866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Baud</a:t>
              </a:r>
              <a:r>
                <a:rPr kumimoji="0" lang="en-US" altLang="ko-KR" sz="1400" b="1" i="1" u="none" strike="noStrike" kern="120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rate, </a:t>
              </a:r>
              <a:r>
                <a:rPr kumimoji="0" lang="en-US" altLang="ko-KR" sz="14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Start bit, Data bit, Parity bit, Stop bit,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276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AFABA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397</Words>
  <Application>Microsoft Office PowerPoint</Application>
  <PresentationFormat>와이드스크린</PresentationFormat>
  <Paragraphs>97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이도현</dc:creator>
  <cp:lastModifiedBy>도현 이</cp:lastModifiedBy>
  <cp:revision>37</cp:revision>
  <dcterms:created xsi:type="dcterms:W3CDTF">2022-12-19T08:42:44Z</dcterms:created>
  <dcterms:modified xsi:type="dcterms:W3CDTF">2023-10-09T08:36:04Z</dcterms:modified>
</cp:coreProperties>
</file>