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2" r:id="rId7"/>
    <p:sldId id="264" r:id="rId8"/>
    <p:sldId id="265" r:id="rId9"/>
    <p:sldId id="269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83697" autoAdjust="0"/>
  </p:normalViewPr>
  <p:slideViewPr>
    <p:cSldViewPr snapToGrid="0">
      <p:cViewPr varScale="1">
        <p:scale>
          <a:sx n="76" d="100"/>
          <a:sy n="76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5C5B-2DF0-4EE6-8429-D016CF469DB3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E0CB-6C60-436E-AA1E-DDEFC1489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7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- 1994, </a:t>
            </a:r>
            <a:r>
              <a:rPr lang="ko-KR" altLang="en-US" dirty="0" err="1"/>
              <a:t>에릭슨</a:t>
            </a:r>
            <a:r>
              <a:rPr lang="en-US" altLang="ko-KR" dirty="0"/>
              <a:t>(</a:t>
            </a:r>
            <a:r>
              <a:rPr lang="ko-KR" altLang="en-US" dirty="0"/>
              <a:t>스웨덴</a:t>
            </a:r>
            <a:r>
              <a:rPr lang="en-US" altLang="ko-KR" dirty="0"/>
              <a:t>)</a:t>
            </a:r>
            <a:r>
              <a:rPr lang="ko-KR" altLang="en-US" dirty="0"/>
              <a:t>이 최초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E0CB-6C60-436E-AA1E-DDEFC14893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6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블루투스는 기본적으로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Master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Slave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인 주종인 역할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(ROLE)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동작한다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Slave</a:t>
            </a:r>
            <a:r>
              <a:rPr lang="ko-KR" altLang="en-US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끼리는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통신 불가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E0CB-6C60-436E-AA1E-DDEFC14893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- Master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가 주변의 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Slave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를 찾으면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(Inquiry), Slave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는 자신의 정보를 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Master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에게 송신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(Inquiry Response)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한다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lt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- Slave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의 정보가 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Master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와 일치하면 상호 연결이 이루어 지며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+mn-lt"/>
                <a:ea typeface="맑은 고딕" panose="020B0503020000020004" pitchFamily="34" charset="-127"/>
              </a:rPr>
              <a:t>데이터 전송이 가능하게 한다</a:t>
            </a:r>
            <a:r>
              <a:rPr lang="en-US" altLang="ko-KR" dirty="0">
                <a:latin typeface="+mn-lt"/>
                <a:ea typeface="맑은 고딕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lt"/>
              <a:ea typeface="맑은 고딕" panose="020B0503020000020004" pitchFamily="34" charset="-127"/>
            </a:endParaRP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1.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+mn-lt"/>
              </a:rPr>
              <a:t>Stanby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전원을 켠 상태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2-1. Inquiry 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Master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Piconet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에 참여하기 원하는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Slave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디바이스를 탐색 후에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ID packet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IAC(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+mn-lt"/>
              </a:rPr>
              <a:t>inqury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 access code)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를 전송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2-1. Inquiry Response: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Inquiry Scan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후 요청이 왔으면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FHS Packet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n-lt"/>
              </a:rPr>
              <a:t>리턴하여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 자신의 주소를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Master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에게 알림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2-3. Paging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Master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Slave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각각의 주소에 대해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n-lt"/>
              </a:rPr>
              <a:t>페이징하여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 디바이스 별로 호출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. Master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DAC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access code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로 사용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2-3. Paging Response :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Slave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가 응답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/ Master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FHS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Slave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에게 알림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lt"/>
              </a:rPr>
              <a:t>3. Connection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+mn-lt"/>
              </a:rPr>
              <a:t>피코넷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(Piconet)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에 최종 접속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l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lt"/>
              </a:rPr>
              <a:t>연결됨</a:t>
            </a:r>
          </a:p>
          <a:p>
            <a:pPr marL="0" indent="0">
              <a:buNone/>
            </a:pPr>
            <a:endParaRPr lang="ko-KR" altLang="en-US" dirty="0">
              <a:latin typeface="+mn-lt"/>
              <a:ea typeface="맑은 고딕" panose="020B0503020000020004" pitchFamily="34" charset="-127"/>
            </a:endParaRPr>
          </a:p>
          <a:p>
            <a:endParaRPr lang="ko-KR" altLang="en-US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E0CB-6C60-436E-AA1E-DDEFC14893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GAP (Generic Access Profile) : </a:t>
            </a:r>
            <a:r>
              <a:rPr lang="ko-KR" altLang="en-US" dirty="0"/>
              <a:t>블루투스 장비의 접속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암호화를 규정하는 프로토콜</a:t>
            </a:r>
            <a:endParaRPr lang="en-US" altLang="ko-KR" dirty="0"/>
          </a:p>
          <a:p>
            <a:r>
              <a:rPr lang="en-US" altLang="ko-KR" dirty="0"/>
              <a:t>HID (Human Interface Device Profile) : </a:t>
            </a:r>
            <a:r>
              <a:rPr lang="ko-KR" altLang="en-US" dirty="0"/>
              <a:t>컴퓨터 마우스 또는 키보드 등의 입력장비와 무선으로 연결하기 위한 프로파일</a:t>
            </a:r>
            <a:endParaRPr lang="en-US" altLang="ko-KR" dirty="0"/>
          </a:p>
          <a:p>
            <a:r>
              <a:rPr lang="en-US" altLang="ko-KR" dirty="0"/>
              <a:t>A2DP (Advanced Audio Distribution Profile) : </a:t>
            </a:r>
            <a:r>
              <a:rPr lang="ko-KR" altLang="en-US" dirty="0"/>
              <a:t>음성을 리시버가 달린 헤드폰</a:t>
            </a:r>
            <a:r>
              <a:rPr lang="en-US" altLang="ko-KR" dirty="0"/>
              <a:t>(</a:t>
            </a:r>
            <a:r>
              <a:rPr lang="ko-KR" altLang="en-US" dirty="0"/>
              <a:t>또는 이어폰</a:t>
            </a:r>
            <a:r>
              <a:rPr lang="en-US" altLang="ko-KR" dirty="0"/>
              <a:t>)</a:t>
            </a:r>
            <a:r>
              <a:rPr lang="ko-KR" altLang="en-US" dirty="0"/>
              <a:t>으로 전송하는 프로파일</a:t>
            </a:r>
            <a:r>
              <a:rPr lang="en-US" altLang="ko-KR" dirty="0"/>
              <a:t>, </a:t>
            </a:r>
            <a:r>
              <a:rPr lang="ko-KR" altLang="en-US" dirty="0"/>
              <a:t>스테레오 </a:t>
            </a:r>
            <a:r>
              <a:rPr lang="ko-KR" altLang="en-US" dirty="0" err="1"/>
              <a:t>고음질</a:t>
            </a:r>
            <a:r>
              <a:rPr lang="ko-KR" altLang="en-US" dirty="0"/>
              <a:t> 음성을 지원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E0CB-6C60-436E-AA1E-DDEFC14893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2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장치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A (Device A) -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다른 디바이스에 대한 연결을 형성하도록 주도권을 취하는 장치</a:t>
            </a:r>
            <a:br>
              <a:rPr lang="ko-KR" altLang="en-US" dirty="0"/>
            </a:br>
            <a:r>
              <a:rPr lang="ko-KR" altLang="en-US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장치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B (Device B) -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연결 주도권을 쥐고 있는 장치를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기다라고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있는 장치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E0CB-6C60-436E-AA1E-DDEFC14893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0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143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1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57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76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5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16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376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9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40A6952-01C5-4A10-ACBF-F60219DC56E2}" type="datetimeFigureOut">
              <a:rPr lang="ko-KR" altLang="en-US" smtClean="0"/>
              <a:t>2023-10-30(Mon)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120F25-795C-4515-B203-18833B9EF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C61B-965A-D504-C62A-48BE8BB1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123087"/>
            <a:ext cx="10363200" cy="106984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(</a:t>
            </a:r>
            <a:r>
              <a:rPr lang="ko-KR" altLang="en-US" dirty="0"/>
              <a:t>블루투스</a:t>
            </a:r>
            <a:r>
              <a:rPr lang="en-US" altLang="ko-KR" dirty="0"/>
              <a:t>)</a:t>
            </a:r>
            <a:r>
              <a:rPr lang="ko-KR" altLang="en-US" dirty="0"/>
              <a:t> 예비발표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7205F4-FEB2-2406-93E9-E7BB3480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145956"/>
            <a:ext cx="8583168" cy="5943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조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서진욱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이승민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하연지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하태훈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48C0260-7A91-8441-3701-FDEFF9CD076E}"/>
              </a:ext>
            </a:extLst>
          </p:cNvPr>
          <p:cNvSpPr txBox="1">
            <a:spLocks/>
          </p:cNvSpPr>
          <p:nvPr/>
        </p:nvSpPr>
        <p:spPr bwMode="gray">
          <a:xfrm>
            <a:off x="902208" y="1907628"/>
            <a:ext cx="3527903" cy="4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+mj-ea"/>
                <a:ea typeface="+mj-ea"/>
              </a:rPr>
              <a:t>임베디드시스템</a:t>
            </a:r>
            <a:r>
              <a:rPr lang="ko-KR" altLang="en-US" dirty="0">
                <a:latin typeface="+mj-ea"/>
                <a:ea typeface="+mj-ea"/>
              </a:rPr>
              <a:t> 설계 및 실험</a:t>
            </a:r>
          </a:p>
        </p:txBody>
      </p:sp>
    </p:spTree>
    <p:extLst>
      <p:ext uri="{BB962C8B-B14F-4D97-AF65-F5344CB8AC3E}">
        <p14:creationId xmlns:p14="http://schemas.microsoft.com/office/powerpoint/2010/main" val="35048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E81019-7061-046A-3097-ADD7DA9C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155042"/>
            <a:ext cx="10363200" cy="1069848"/>
          </a:xfrm>
        </p:spPr>
        <p:txBody>
          <a:bodyPr/>
          <a:lstStyle/>
          <a:p>
            <a:r>
              <a:rPr lang="en-US" altLang="ko-KR" dirty="0"/>
              <a:t>SSID</a:t>
            </a:r>
            <a:r>
              <a:rPr lang="ko-KR" altLang="en-US" dirty="0"/>
              <a:t>와 </a:t>
            </a:r>
            <a:r>
              <a:rPr lang="en-US" altLang="ko-KR"/>
              <a:t>UUID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7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SSID(Service Set Identifier)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5D8AEF-1153-0CA9-5302-A89B8F43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인터넷 사용자의 무선 네트워크 이름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Network ID</a:t>
            </a: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주변 장치에서 무선 라우터를 식별할 수 있도록 무선 라우터가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broadcast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하는 이름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자유롭게 이름을 설정할 수 있음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Wi-Fi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네트워크를 구분하는 기능 수행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4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UUID(Universally Unique Identifier)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6A762DF-E6E6-D36D-1B8B-F865B6C2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범용 고유 번호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소프트웨어 구축에 사용되는 식별자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(ID)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표준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128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비트의 숫자들의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Hex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조합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Unique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해야함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Bluetooth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에서의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UUID</a:t>
            </a:r>
          </a:p>
          <a:p>
            <a:pPr lvl="1"/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Device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에서 제공하는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Service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검색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각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Service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마다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UUID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부여</a:t>
            </a:r>
          </a:p>
        </p:txBody>
      </p:sp>
    </p:spTree>
    <p:extLst>
      <p:ext uri="{BB962C8B-B14F-4D97-AF65-F5344CB8AC3E}">
        <p14:creationId xmlns:p14="http://schemas.microsoft.com/office/powerpoint/2010/main" val="380763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A7177B-2DBA-4579-130B-B549803A2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BBA9-68C6-FD99-9ADA-8B3FE48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3499105"/>
            <a:ext cx="10314432" cy="1352931"/>
          </a:xfrm>
        </p:spPr>
        <p:txBody>
          <a:bodyPr>
            <a:normAutofit/>
          </a:bodyPr>
          <a:lstStyle/>
          <a:p>
            <a:r>
              <a:rPr lang="ko-KR" altLang="en-US" sz="4200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8CB81-F946-864D-A1AD-1432822D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624" y="1929384"/>
            <a:ext cx="8558784" cy="2642616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블루투스 개요와 구조</a:t>
            </a:r>
            <a:endParaRPr lang="en-US" altLang="ko-KR" sz="2800" dirty="0">
              <a:latin typeface="+mj-ea"/>
              <a:ea typeface="+mj-ea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ko-KR" sz="2800" dirty="0">
              <a:latin typeface="+mj-ea"/>
              <a:ea typeface="+mj-ea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+mj-ea"/>
                <a:ea typeface="+mj-ea"/>
              </a:rPr>
              <a:t>프로파일과 </a:t>
            </a:r>
            <a:r>
              <a:rPr lang="en-US" altLang="ko-KR" sz="2800" dirty="0">
                <a:latin typeface="+mj-ea"/>
                <a:ea typeface="+mj-ea"/>
              </a:rPr>
              <a:t>SPP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altLang="ko-KR" sz="2800" dirty="0">
              <a:latin typeface="+mj-ea"/>
              <a:ea typeface="+mj-ea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ea"/>
                <a:ea typeface="+mj-ea"/>
              </a:rPr>
              <a:t>SSID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UUID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22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E81019-7061-046A-3097-ADD7DA9C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155042"/>
            <a:ext cx="10363200" cy="1069848"/>
          </a:xfrm>
        </p:spPr>
        <p:txBody>
          <a:bodyPr/>
          <a:lstStyle/>
          <a:p>
            <a:r>
              <a:rPr lang="ko-KR" altLang="en-US" dirty="0"/>
              <a:t>블루투스 개요 및 구조</a:t>
            </a:r>
          </a:p>
        </p:txBody>
      </p:sp>
    </p:spTree>
    <p:extLst>
      <p:ext uri="{BB962C8B-B14F-4D97-AF65-F5344CB8AC3E}">
        <p14:creationId xmlns:p14="http://schemas.microsoft.com/office/powerpoint/2010/main" val="21379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개요</a:t>
            </a:r>
          </a:p>
        </p:txBody>
      </p:sp>
      <p:pic>
        <p:nvPicPr>
          <p:cNvPr id="4" name="내용 개체 틀 3" descr="원, 상징, 그래픽, 로고이(가) 표시된 사진&#10;&#10;자동 생성된 설명">
            <a:extLst>
              <a:ext uri="{FF2B5EF4-FFF2-40B4-BE49-F238E27FC236}">
                <a16:creationId xmlns:a16="http://schemas.microsoft.com/office/drawing/2014/main" id="{07F4CA78-E3E3-C209-7B17-EAA823283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0524"/>
            <a:ext cx="2484383" cy="2484383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A0F4437-F091-3D01-2A24-FCCAEA9F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9376" y="1600201"/>
            <a:ext cx="819302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1994,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디지털 통신 기기를 위한 개인 근거리 무선 통신 산업 표준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ISM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주파수 대역인 </a:t>
            </a:r>
            <a:r>
              <a:rPr lang="en-US" altLang="ko-KR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2400~2483.5MHz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사용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마우스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키보드 및 스마트폰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태블릿 등에서 문자 정보 및 음성 정보를 비교적 낮은 속도로 디지털 정보를 무선 통신을 통해 주고받는 용도로 사용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데이터 전송 거리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약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10m 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최대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100m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까지 가능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주파수 </a:t>
            </a:r>
            <a:r>
              <a:rPr lang="ko-KR" altLang="en-US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호핑기법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(FHSS : Frequency Hop Spread Spectrum)</a:t>
            </a: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좁은 대역대에 많은 기기가 몰려 충돌이나 간섭이 생길 가능성을 방지하기 위한 기법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짧은 시간에 주파수를 이동하면서 패킷을 </a:t>
            </a:r>
            <a:r>
              <a:rPr lang="ko-KR" altLang="en-US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잘게잘게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보내는 방식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9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통신 구조</a:t>
            </a:r>
          </a:p>
        </p:txBody>
      </p:sp>
      <p:pic>
        <p:nvPicPr>
          <p:cNvPr id="4" name="내용 개체 틀 3" descr="원, 스크린샷이(가) 표시된 사진&#10;&#10;자동 생성된 설명">
            <a:extLst>
              <a:ext uri="{FF2B5EF4-FFF2-40B4-BE49-F238E27FC236}">
                <a16:creationId xmlns:a16="http://schemas.microsoft.com/office/drawing/2014/main" id="{848176C3-270B-E98C-F194-E50F79D9B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62" y="1907056"/>
            <a:ext cx="5502275" cy="2404431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A0F4437-F091-3D01-2A24-FCCAEA9F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7350" y="1216152"/>
            <a:ext cx="3797300" cy="750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&lt;Master-Slave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구조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1608B-F20F-9F82-C1BE-518FA03E665E}"/>
              </a:ext>
            </a:extLst>
          </p:cNvPr>
          <p:cNvSpPr txBox="1"/>
          <p:nvPr/>
        </p:nvSpPr>
        <p:spPr>
          <a:xfrm>
            <a:off x="1999488" y="4441519"/>
            <a:ext cx="8193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개의 블루투스 장치에 최대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개의 장치가 동시 접속 가능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Master 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검색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(Inquiry)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및 연결 요청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(Page)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하는 장치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Slave :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검색 대기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(Inquiry Scan)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및 연결 대기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(Page Scan)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하는 장치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상황에 따라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master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slave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는 역할을 바꿀 수 있음 </a:t>
            </a:r>
          </a:p>
        </p:txBody>
      </p:sp>
    </p:spTree>
    <p:extLst>
      <p:ext uri="{BB962C8B-B14F-4D97-AF65-F5344CB8AC3E}">
        <p14:creationId xmlns:p14="http://schemas.microsoft.com/office/powerpoint/2010/main" val="11582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통신 구조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FD924D-9AD0-8661-EDEE-5DFE1CC7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17386"/>
            <a:ext cx="4589421" cy="36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B2B8D6E-C4EE-14FD-7049-3D2AFA0F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0" y="1888192"/>
            <a:ext cx="5397500" cy="30816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Standby(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전원을 켠 상태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Inquiry(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검색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857250" lvl="1" indent="-457200"/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Inquiry Response(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검색 대기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Paging(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연결 요청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914400" lvl="1" indent="-514350"/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Paging Response(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연결 대기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Connection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6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E81019-7061-046A-3097-ADD7DA9C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2155042"/>
            <a:ext cx="10363200" cy="1069848"/>
          </a:xfrm>
        </p:spPr>
        <p:txBody>
          <a:bodyPr/>
          <a:lstStyle/>
          <a:p>
            <a:r>
              <a:rPr lang="ko-KR" altLang="en-US" dirty="0"/>
              <a:t>프로파일과 </a:t>
            </a:r>
            <a:r>
              <a:rPr lang="en-US" altLang="ko-KR" dirty="0"/>
              <a:t>SPP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5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블루투스 프로파일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57FD75-043D-01D5-C590-2A08A6E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Bluetooth Profile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어떤 종류의 데이터를 보내는지 명확하게 정의하기 위해 규정되는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블루투스의 개별적인 프로토콜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종류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SPP (Serial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Port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Profile)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GAP(Generic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Access Profile)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HID(Human Interface Device Profile)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A2DP(Advanced Audio Distribution Profile)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SDAP, DUN, FTP, HFP </a:t>
            </a:r>
            <a:r>
              <a:rPr lang="ko-KR" altLang="en-US" dirty="0">
                <a:latin typeface="+mj-ea"/>
                <a:ea typeface="+mj-ea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6164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2CE-F116-4EDA-E6AD-0C48C5DE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SPP(Serial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Profile)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D383DB-C935-1C23-DE5B-CE1B0FDA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527048"/>
            <a:ext cx="6553200" cy="459943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SPP(Serial Port Profile)</a:t>
            </a: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직렬 포트 프로파일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가상 시리얼 포트를 설정하고 두 개의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Bluetooth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지원 장치를 연결하는 방법 정의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장치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A : Master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역할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장치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B : Slave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역할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BE45A-FF17-FAAF-8A04-6CF0AC51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3168"/>
            <a:ext cx="4114800" cy="11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21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105</TotalTime>
  <Words>649</Words>
  <Application>Microsoft Office PowerPoint</Application>
  <PresentationFormat>와이드스크린</PresentationFormat>
  <Paragraphs>92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Candara</vt:lpstr>
      <vt:lpstr>Corbel</vt:lpstr>
      <vt:lpstr>Wingdings 3</vt:lpstr>
      <vt:lpstr>New_Education02</vt:lpstr>
      <vt:lpstr>9주차(블루투스) 예비발표</vt:lpstr>
      <vt:lpstr>목차</vt:lpstr>
      <vt:lpstr>블루투스 개요 및 구조</vt:lpstr>
      <vt:lpstr>블루투스 개요</vt:lpstr>
      <vt:lpstr>블루투스 통신 구조</vt:lpstr>
      <vt:lpstr>블루투스 통신 구조</vt:lpstr>
      <vt:lpstr>프로파일과 SPP</vt:lpstr>
      <vt:lpstr>블루투스 프로파일</vt:lpstr>
      <vt:lpstr>SPP(Serial Port Profile)</vt:lpstr>
      <vt:lpstr>SSID와 UUID</vt:lpstr>
      <vt:lpstr>SSID(Service Set Identifier)</vt:lpstr>
      <vt:lpstr>UUID(Universally Unique Identifier)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9주차(블루투스) 예비발표</dc:title>
  <dc:creator>하태훈</dc:creator>
  <cp:lastModifiedBy>Taehoon Ha</cp:lastModifiedBy>
  <cp:revision>37</cp:revision>
  <dcterms:created xsi:type="dcterms:W3CDTF">2023-10-26T11:36:57Z</dcterms:created>
  <dcterms:modified xsi:type="dcterms:W3CDTF">2023-10-30T09:25:39Z</dcterms:modified>
</cp:coreProperties>
</file>