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9" r:id="rId18"/>
    <p:sldId id="276" r:id="rId19"/>
    <p:sldId id="277" r:id="rId20"/>
    <p:sldId id="273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A427A-8EF5-4DC4-9103-FA6535D30BAE}" v="2" dt="2023-09-23T16:30:51.176"/>
    <p1510:client id="{C655285B-1EA7-464F-9A72-CB948C125E29}" v="5" dt="2023-09-23T15:37:2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안 한" userId="a186e3d0f08db8ca" providerId="LiveId" clId="{C655285B-1EA7-464F-9A72-CB948C125E29}"/>
    <pc:docChg chg="undo custSel addSld delSld modSld sldOrd">
      <pc:chgData name="재안 한" userId="a186e3d0f08db8ca" providerId="LiveId" clId="{C655285B-1EA7-464F-9A72-CB948C125E29}" dt="2023-09-23T16:28:12.583" v="872" actId="20577"/>
      <pc:docMkLst>
        <pc:docMk/>
      </pc:docMkLst>
      <pc:sldChg chg="add setBg">
        <pc:chgData name="재안 한" userId="a186e3d0f08db8ca" providerId="LiveId" clId="{C655285B-1EA7-464F-9A72-CB948C125E29}" dt="2023-09-23T14:01:20.504" v="0"/>
        <pc:sldMkLst>
          <pc:docMk/>
          <pc:sldMk cId="11258087" sldId="270"/>
        </pc:sldMkLst>
      </pc:sldChg>
      <pc:sldChg chg="modSp add mod setBg">
        <pc:chgData name="재안 한" userId="a186e3d0f08db8ca" providerId="LiveId" clId="{C655285B-1EA7-464F-9A72-CB948C125E29}" dt="2023-09-23T14:01:55.898" v="26" actId="20577"/>
        <pc:sldMkLst>
          <pc:docMk/>
          <pc:sldMk cId="1187351979" sldId="271"/>
        </pc:sldMkLst>
        <pc:spChg chg="mod">
          <ac:chgData name="재안 한" userId="a186e3d0f08db8ca" providerId="LiveId" clId="{C655285B-1EA7-464F-9A72-CB948C125E29}" dt="2023-09-23T14:01:55.898" v="26" actId="20577"/>
          <ac:spMkLst>
            <pc:docMk/>
            <pc:sldMk cId="1187351979" sldId="271"/>
            <ac:spMk id="3" creationId="{24AC000E-7622-42BE-40DF-4E9164C61899}"/>
          </ac:spMkLst>
        </pc:spChg>
      </pc:sldChg>
      <pc:sldChg chg="modSp add mod setBg">
        <pc:chgData name="재안 한" userId="a186e3d0f08db8ca" providerId="LiveId" clId="{C655285B-1EA7-464F-9A72-CB948C125E29}" dt="2023-09-23T14:05:43.574" v="84" actId="20577"/>
        <pc:sldMkLst>
          <pc:docMk/>
          <pc:sldMk cId="3487095535" sldId="272"/>
        </pc:sldMkLst>
        <pc:spChg chg="mod">
          <ac:chgData name="재안 한" userId="a186e3d0f08db8ca" providerId="LiveId" clId="{C655285B-1EA7-464F-9A72-CB948C125E29}" dt="2023-09-23T14:05:43.574" v="84" actId="20577"/>
          <ac:spMkLst>
            <pc:docMk/>
            <pc:sldMk cId="3487095535" sldId="272"/>
            <ac:spMk id="3" creationId="{24AC000E-7622-42BE-40DF-4E9164C61899}"/>
          </ac:spMkLst>
        </pc:spChg>
      </pc:sldChg>
      <pc:sldChg chg="modSp add mod ord setBg">
        <pc:chgData name="재안 한" userId="a186e3d0f08db8ca" providerId="LiveId" clId="{C655285B-1EA7-464F-9A72-CB948C125E29}" dt="2023-09-23T16:28:12.583" v="872" actId="20577"/>
        <pc:sldMkLst>
          <pc:docMk/>
          <pc:sldMk cId="581819130" sldId="273"/>
        </pc:sldMkLst>
        <pc:spChg chg="mod">
          <ac:chgData name="재안 한" userId="a186e3d0f08db8ca" providerId="LiveId" clId="{C655285B-1EA7-464F-9A72-CB948C125E29}" dt="2023-09-23T16:28:12.583" v="872" actId="20577"/>
          <ac:spMkLst>
            <pc:docMk/>
            <pc:sldMk cId="581819130" sldId="273"/>
            <ac:spMk id="3" creationId="{24AC000E-7622-42BE-40DF-4E9164C61899}"/>
          </ac:spMkLst>
        </pc:spChg>
      </pc:sldChg>
      <pc:sldChg chg="delSp modSp add del mod ord">
        <pc:chgData name="재안 한" userId="a186e3d0f08db8ca" providerId="LiveId" clId="{C655285B-1EA7-464F-9A72-CB948C125E29}" dt="2023-09-23T16:25:49.996" v="862" actId="47"/>
        <pc:sldMkLst>
          <pc:docMk/>
          <pc:sldMk cId="4003683292" sldId="274"/>
        </pc:sldMkLst>
        <pc:spChg chg="mod">
          <ac:chgData name="재안 한" userId="a186e3d0f08db8ca" providerId="LiveId" clId="{C655285B-1EA7-464F-9A72-CB948C125E29}" dt="2023-09-23T16:25:35.683" v="856" actId="20577"/>
          <ac:spMkLst>
            <pc:docMk/>
            <pc:sldMk cId="4003683292" sldId="274"/>
            <ac:spMk id="2" creationId="{25AEE9D4-B705-B422-A775-F49E502E9993}"/>
          </ac:spMkLst>
        </pc:spChg>
        <pc:spChg chg="del mod">
          <ac:chgData name="재안 한" userId="a186e3d0f08db8ca" providerId="LiveId" clId="{C655285B-1EA7-464F-9A72-CB948C125E29}" dt="2023-09-23T14:08:34.985" v="369"/>
          <ac:spMkLst>
            <pc:docMk/>
            <pc:sldMk cId="4003683292" sldId="274"/>
            <ac:spMk id="3" creationId="{24AC000E-7622-42BE-40DF-4E9164C61899}"/>
          </ac:spMkLst>
        </pc:spChg>
      </pc:sldChg>
      <pc:sldChg chg="modSp add mod ord">
        <pc:chgData name="재안 한" userId="a186e3d0f08db8ca" providerId="LiveId" clId="{C655285B-1EA7-464F-9A72-CB948C125E29}" dt="2023-09-23T15:37:21.529" v="708"/>
        <pc:sldMkLst>
          <pc:docMk/>
          <pc:sldMk cId="399077867" sldId="275"/>
        </pc:sldMkLst>
        <pc:spChg chg="mod">
          <ac:chgData name="재안 한" userId="a186e3d0f08db8ca" providerId="LiveId" clId="{C655285B-1EA7-464F-9A72-CB948C125E29}" dt="2023-09-23T15:34:02.558" v="701" actId="20577"/>
          <ac:spMkLst>
            <pc:docMk/>
            <pc:sldMk cId="399077867" sldId="275"/>
            <ac:spMk id="2" creationId="{25AEE9D4-B705-B422-A775-F49E502E9993}"/>
          </ac:spMkLst>
        </pc:spChg>
        <pc:spChg chg="mod">
          <ac:chgData name="재안 한" userId="a186e3d0f08db8ca" providerId="LiveId" clId="{C655285B-1EA7-464F-9A72-CB948C125E29}" dt="2023-09-23T15:37:21.529" v="708"/>
          <ac:spMkLst>
            <pc:docMk/>
            <pc:sldMk cId="399077867" sldId="275"/>
            <ac:spMk id="3" creationId="{24AC000E-7622-42BE-40DF-4E9164C61899}"/>
          </ac:spMkLst>
        </pc:spChg>
      </pc:sldChg>
      <pc:sldChg chg="modSp add mod">
        <pc:chgData name="재안 한" userId="a186e3d0f08db8ca" providerId="LiveId" clId="{C655285B-1EA7-464F-9A72-CB948C125E29}" dt="2023-09-23T16:13:32.407" v="767" actId="255"/>
        <pc:sldMkLst>
          <pc:docMk/>
          <pc:sldMk cId="2618319224" sldId="276"/>
        </pc:sldMkLst>
        <pc:spChg chg="mod">
          <ac:chgData name="재안 한" userId="a186e3d0f08db8ca" providerId="LiveId" clId="{C655285B-1EA7-464F-9A72-CB948C125E29}" dt="2023-09-23T15:47:46.377" v="758" actId="20577"/>
          <ac:spMkLst>
            <pc:docMk/>
            <pc:sldMk cId="2618319224" sldId="276"/>
            <ac:spMk id="2" creationId="{25AEE9D4-B705-B422-A775-F49E502E9993}"/>
          </ac:spMkLst>
        </pc:spChg>
        <pc:spChg chg="mod">
          <ac:chgData name="재안 한" userId="a186e3d0f08db8ca" providerId="LiveId" clId="{C655285B-1EA7-464F-9A72-CB948C125E29}" dt="2023-09-23T16:13:32.407" v="767" actId="255"/>
          <ac:spMkLst>
            <pc:docMk/>
            <pc:sldMk cId="2618319224" sldId="276"/>
            <ac:spMk id="3" creationId="{24AC000E-7622-42BE-40DF-4E9164C61899}"/>
          </ac:spMkLst>
        </pc:spChg>
      </pc:sldChg>
      <pc:sldChg chg="modSp add mod">
        <pc:chgData name="재안 한" userId="a186e3d0f08db8ca" providerId="LiveId" clId="{C655285B-1EA7-464F-9A72-CB948C125E29}" dt="2023-09-23T16:23:46.111" v="817" actId="207"/>
        <pc:sldMkLst>
          <pc:docMk/>
          <pc:sldMk cId="459588679" sldId="277"/>
        </pc:sldMkLst>
        <pc:spChg chg="mod">
          <ac:chgData name="재안 한" userId="a186e3d0f08db8ca" providerId="LiveId" clId="{C655285B-1EA7-464F-9A72-CB948C125E29}" dt="2023-09-23T16:23:46.111" v="817" actId="207"/>
          <ac:spMkLst>
            <pc:docMk/>
            <pc:sldMk cId="459588679" sldId="277"/>
            <ac:spMk id="3" creationId="{24AC000E-7622-42BE-40DF-4E9164C61899}"/>
          </ac:spMkLst>
        </pc:spChg>
      </pc:sldChg>
      <pc:sldChg chg="add del">
        <pc:chgData name="재안 한" userId="a186e3d0f08db8ca" providerId="LiveId" clId="{C655285B-1EA7-464F-9A72-CB948C125E29}" dt="2023-09-23T16:25:45.715" v="859" actId="47"/>
        <pc:sldMkLst>
          <pc:docMk/>
          <pc:sldMk cId="1598794940" sldId="278"/>
        </pc:sldMkLst>
      </pc:sldChg>
      <pc:sldChg chg="add">
        <pc:chgData name="재안 한" userId="a186e3d0f08db8ca" providerId="LiveId" clId="{C655285B-1EA7-464F-9A72-CB948C125E29}" dt="2023-09-23T16:25:41.988" v="858" actId="2890"/>
        <pc:sldMkLst>
          <pc:docMk/>
          <pc:sldMk cId="2131688444" sldId="279"/>
        </pc:sldMkLst>
      </pc:sldChg>
    </pc:docChg>
  </pc:docChgLst>
  <pc:docChgLst>
    <pc:chgData name="재안 한" userId="a186e3d0f08db8ca" providerId="LiveId" clId="{1E4A427A-8EF5-4DC4-9103-FA6535D30BAE}"/>
    <pc:docChg chg="delSld modSld">
      <pc:chgData name="재안 한" userId="a186e3d0f08db8ca" providerId="LiveId" clId="{1E4A427A-8EF5-4DC4-9103-FA6535D30BAE}" dt="2023-09-23T16:30:51.176" v="7"/>
      <pc:docMkLst>
        <pc:docMk/>
      </pc:docMkLst>
      <pc:sldChg chg="del">
        <pc:chgData name="재안 한" userId="a186e3d0f08db8ca" providerId="LiveId" clId="{1E4A427A-8EF5-4DC4-9103-FA6535D30BAE}" dt="2023-09-23T16:30:42.503" v="0" actId="47"/>
        <pc:sldMkLst>
          <pc:docMk/>
          <pc:sldMk cId="399077867" sldId="275"/>
        </pc:sldMkLst>
      </pc:sldChg>
      <pc:sldChg chg="modSp mod">
        <pc:chgData name="재안 한" userId="a186e3d0f08db8ca" providerId="LiveId" clId="{1E4A427A-8EF5-4DC4-9103-FA6535D30BAE}" dt="2023-09-23T16:30:51.176" v="7"/>
        <pc:sldMkLst>
          <pc:docMk/>
          <pc:sldMk cId="2131688444" sldId="279"/>
        </pc:sldMkLst>
        <pc:spChg chg="mod">
          <ac:chgData name="재안 한" userId="a186e3d0f08db8ca" providerId="LiveId" clId="{1E4A427A-8EF5-4DC4-9103-FA6535D30BAE}" dt="2023-09-23T16:30:51.176" v="7"/>
          <ac:spMkLst>
            <pc:docMk/>
            <pc:sldMk cId="2131688444" sldId="279"/>
            <ac:spMk id="2" creationId="{25AEE9D4-B705-B422-A775-F49E502E99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198D-6A7B-C49C-E19A-46F91D777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C1FEC7-AC17-C686-BE1A-8DFC9445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608F8-9AC7-5E1B-78FC-734CCFF7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FA2E4-EF1A-D76E-3670-1F989412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2399F-3A9A-7935-76B5-812F796B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0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0AD78-E28E-97F1-6380-B19282FD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8355-560C-3CE2-AF52-488C29577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5C32B-0CBB-118F-0AB2-9EBBA34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F5FD8-F884-8927-5E23-745BB469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DBF42-7938-B939-B869-8BC4C8CB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22B2FA-1A2E-2089-C8BD-85B68D13C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FFEFB-476E-4701-D627-AF62FD158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B5A4E-6AF8-F444-9D5C-BBA431F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D4A4B-72D8-1766-F558-31366504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CEEC6-3B5D-727D-AC34-78CA0CCE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C88CF-49B5-1DF8-B11B-51C041F0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2CD6F-5E43-ACB3-A3BC-C0234BBB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9F52D-212D-BA33-BBCB-781F752E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D7A5A-6D81-1B0A-C1B3-56454C0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C7D0D-ACCC-9F8A-2A06-F1F7FB66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A86AE-9EA2-7500-20BD-0B59C548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D1ED2-4651-2F90-AB8D-68713D23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34CD5-FE50-A996-1D00-C3B07812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3DFEF-FDDD-EBC3-C642-DDCDBDDD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F9701-AC5E-580F-2D5A-7DE37B68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8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C4EEA-74ED-F0A7-3781-197BC701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BCCE0-17F9-80B0-0C9D-FA26CEE24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8B156-25C4-DD6D-1D3F-4C71E8BA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95777-8621-25B5-29C1-F0C47FAF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BFD73-9B13-DCFF-3C6F-6FA89FA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51627-33DC-6874-4E0B-70612831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3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B1AD-6587-2287-E47E-B45BC246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356E16-203F-196E-59BD-3AEE9026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8932F-B7F8-B016-7D5F-BABE0C7DB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FEBD-5A85-9E69-1009-72D1137E6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AD67A2-1A6B-4388-7E90-F34E1AD72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91201E-2993-76A0-8DAD-F8E78D37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F951DF-3A67-1A92-94B9-5EDE9AC3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B8947-FC3B-49A4-A029-18F82C2E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8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C711F-FC0E-4097-DE52-4326E053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1AE942-C7AB-793C-EEA4-280B089C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C7599-C648-A3A9-C66A-1F6D2E5A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E807D-8FF8-6F38-81F8-B37CD0DD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2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733057-BF83-B6B6-9A96-276BCB9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07DC9-DE93-7EC3-504D-F52AEAEB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8846B-5ADD-596E-76D0-85B0449C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0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A2411-FD0F-CAA3-F470-CD92CE1D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AD551-A356-D907-5649-99B642CA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21C54-4AB8-E333-59C3-5EC0FE9E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60D1-E2E4-9433-644D-89A0178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18D3E-7350-6414-E3AF-21EC8F7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9CA24-2B9C-7D25-F687-D6F78931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9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78E1-14FF-8458-D56F-0607B248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4170FD-35BC-33E6-30A5-276F841C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F0E541-252B-87E0-D150-CEC7BC54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DFB0E-A5F0-AE0C-AEE9-EF1AC101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234F7-73DB-03CF-239F-AF628FC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45FF9-440C-BB2A-7C27-A33ACE24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4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C3FFAA-D46F-7212-1F53-64FE6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90947-4FEE-57A7-3177-B7CC619FB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17450-945E-2648-0D36-F468968E6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28E6-026B-41B3-B74D-83A8DEB0774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2A9C2-82BB-5C79-ECE5-3A7D97759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7CE72-659B-9E28-4C6E-4CA3131F7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1CDC-5DC0-4328-867A-A49088E03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516"/>
            <a:ext cx="9144000" cy="847446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임베디드 시스템 설계 및 실험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D9F16-D203-B797-38EB-D7303C19C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2367"/>
            <a:ext cx="9144000" cy="1655762"/>
          </a:xfrm>
        </p:spPr>
        <p:txBody>
          <a:bodyPr/>
          <a:lstStyle/>
          <a:p>
            <a:r>
              <a:rPr lang="en-US" altLang="ko-KR" dirty="0"/>
              <a:t>004 </a:t>
            </a:r>
            <a:r>
              <a:rPr lang="ko-KR" altLang="en-US" dirty="0"/>
              <a:t>분반 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 err="1"/>
              <a:t>김상유</a:t>
            </a:r>
            <a:r>
              <a:rPr lang="ko-KR" altLang="en-US" dirty="0"/>
              <a:t> 박재열 우현우 </a:t>
            </a:r>
            <a:r>
              <a:rPr lang="ko-KR" altLang="en-US" dirty="0" err="1"/>
              <a:t>한재안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D0F4A5-2CC9-491D-4CBA-BCAB54F2BAC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EE3D0-55A4-01B6-B7FC-B9328961C51D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73FC25-BE12-74FF-117D-0F514936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277" y="3005277"/>
            <a:ext cx="9470571" cy="847446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버튼의 </a:t>
            </a:r>
            <a:r>
              <a:rPr lang="en-US" altLang="ko-KR" sz="4800" b="1" dirty="0"/>
              <a:t>Floating, Pull up, Pull down 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232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버튼의 </a:t>
            </a:r>
            <a:r>
              <a:rPr lang="en-US" altLang="ko-KR" sz="4800" b="1" dirty="0"/>
              <a:t>floating </a:t>
            </a:r>
            <a:r>
              <a:rPr lang="ko-KR" altLang="en-US" sz="4800" b="1" dirty="0"/>
              <a:t>방식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11865" y="1428452"/>
            <a:ext cx="112189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Floating</a:t>
            </a:r>
            <a:r>
              <a:rPr lang="ko-KR" altLang="en-US" sz="2400" dirty="0"/>
              <a:t>은 </a:t>
            </a:r>
            <a:r>
              <a:rPr lang="en-US" altLang="ko-KR" sz="2400" dirty="0"/>
              <a:t>Input pin</a:t>
            </a:r>
            <a:r>
              <a:rPr lang="ko-KR" altLang="en-US" sz="2400" dirty="0"/>
              <a:t>의 값이 </a:t>
            </a:r>
            <a:r>
              <a:rPr lang="en-US" altLang="ko-KR" sz="2400" dirty="0"/>
              <a:t>Low</a:t>
            </a:r>
            <a:r>
              <a:rPr lang="ko-KR" altLang="en-US" sz="2400" dirty="0"/>
              <a:t>인지 </a:t>
            </a:r>
            <a:r>
              <a:rPr lang="en-US" altLang="ko-KR" sz="2400" dirty="0"/>
              <a:t>High</a:t>
            </a:r>
            <a:r>
              <a:rPr lang="ko-KR" altLang="en-US" sz="2400" dirty="0"/>
              <a:t>인지 알 수 없을 때를 의미합니다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스위치가 </a:t>
            </a:r>
            <a:r>
              <a:rPr lang="en-US" altLang="ko-KR" sz="2400" dirty="0"/>
              <a:t>Off </a:t>
            </a:r>
            <a:r>
              <a:rPr lang="ko-KR" altLang="en-US" sz="2400" dirty="0"/>
              <a:t>상태가 되면 전류가 흐르지 않는 상태가 되고 </a:t>
            </a:r>
            <a:r>
              <a:rPr lang="en-US" altLang="ko-KR" sz="2400" dirty="0"/>
              <a:t>Input pin</a:t>
            </a:r>
            <a:r>
              <a:rPr lang="ko-KR" altLang="en-US" sz="2400" dirty="0"/>
              <a:t>에 어떠한 전압도 걸리지 않습니다</a:t>
            </a:r>
            <a:r>
              <a:rPr lang="en-US" altLang="ko-KR" sz="2400" dirty="0"/>
              <a:t>. Input pin</a:t>
            </a:r>
            <a:r>
              <a:rPr lang="ko-KR" altLang="en-US" sz="2400" dirty="0"/>
              <a:t>에 어떤 값을 갖게 될지 모르는 상태입니다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2400" dirty="0"/>
              <a:t> </a:t>
            </a:r>
            <a:endParaRPr lang="en-US" altLang="ko-KR" sz="2000" dirty="0"/>
          </a:p>
          <a:p>
            <a:pPr algn="ctr"/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3FF75-4EDD-88C8-B194-F2200DF0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02" y="2667463"/>
            <a:ext cx="6696795" cy="29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2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버튼의 </a:t>
            </a:r>
            <a:r>
              <a:rPr lang="en-US" altLang="ko-KR" sz="4800" b="1" dirty="0"/>
              <a:t>pull up </a:t>
            </a:r>
            <a:r>
              <a:rPr lang="ko-KR" altLang="en-US" sz="4800" b="1" dirty="0"/>
              <a:t>방식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1" y="1361721"/>
            <a:ext cx="75284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버튼이 </a:t>
            </a:r>
            <a:r>
              <a:rPr lang="en-US" altLang="ko-KR" sz="3600" b="1" dirty="0"/>
              <a:t>Off</a:t>
            </a:r>
            <a:r>
              <a:rPr lang="ko-KR" altLang="en-US" sz="3600" b="1" dirty="0"/>
              <a:t>상태가 되면 전류 </a:t>
            </a:r>
            <a:r>
              <a:rPr lang="en-US" altLang="ko-KR" sz="3600" b="1" dirty="0"/>
              <a:t>Input Pin</a:t>
            </a:r>
            <a:r>
              <a:rPr lang="ko-KR" altLang="en-US" sz="3600" b="1" dirty="0"/>
              <a:t>으로 흘러 들어가 </a:t>
            </a:r>
            <a:r>
              <a:rPr lang="en-US" altLang="ko-KR" sz="3600" b="1" dirty="0"/>
              <a:t>High </a:t>
            </a:r>
            <a:r>
              <a:rPr lang="ko-KR" altLang="en-US" sz="3600" b="1" dirty="0"/>
              <a:t>값을 갖게 됩니다</a:t>
            </a:r>
            <a:r>
              <a:rPr lang="en-US" altLang="ko-KR" sz="3600" b="1" dirty="0"/>
              <a:t>. </a:t>
            </a:r>
          </a:p>
          <a:p>
            <a:endParaRPr lang="en-US" altLang="ko-KR" sz="3600" b="1" dirty="0"/>
          </a:p>
          <a:p>
            <a:r>
              <a:rPr lang="ko-KR" altLang="en-US" sz="3600" b="1" dirty="0"/>
              <a:t>버튼이 </a:t>
            </a:r>
            <a:r>
              <a:rPr lang="en-US" altLang="ko-KR" sz="3600" b="1" dirty="0"/>
              <a:t>On </a:t>
            </a:r>
            <a:r>
              <a:rPr lang="ko-KR" altLang="en-US" sz="3600" b="1" dirty="0"/>
              <a:t>상태가 되면 전류가 </a:t>
            </a:r>
            <a:endParaRPr lang="en-US" altLang="ko-KR" sz="3600" b="1" dirty="0"/>
          </a:p>
          <a:p>
            <a:r>
              <a:rPr lang="ko-KR" altLang="en-US" sz="3600" b="1" dirty="0"/>
              <a:t>그라운드로 연결되어 </a:t>
            </a:r>
            <a:r>
              <a:rPr lang="en-US" altLang="ko-KR" sz="3600" b="1" dirty="0"/>
              <a:t>Input Pin</a:t>
            </a:r>
            <a:r>
              <a:rPr lang="ko-KR" altLang="en-US" sz="3600" b="1" dirty="0"/>
              <a:t>은 </a:t>
            </a:r>
            <a:r>
              <a:rPr lang="en-US" altLang="ko-KR" sz="3600" b="1" dirty="0"/>
              <a:t>Low </a:t>
            </a:r>
            <a:r>
              <a:rPr lang="ko-KR" altLang="en-US" sz="3600" b="1" dirty="0"/>
              <a:t>값을 갖게 됩니다</a:t>
            </a:r>
            <a:r>
              <a:rPr lang="en-US" altLang="ko-KR" sz="3600" b="1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endParaRPr lang="en-US" altLang="ko-KR" sz="2800" dirty="0"/>
          </a:p>
        </p:txBody>
      </p:sp>
      <p:pic>
        <p:nvPicPr>
          <p:cNvPr id="5" name="그림 4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F79FAD40-3157-5FC6-FAB5-41A21D9C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4" y="1224770"/>
            <a:ext cx="3410575" cy="46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버튼의 </a:t>
            </a:r>
            <a:r>
              <a:rPr lang="en-US" altLang="ko-KR" sz="4800" b="1" dirty="0"/>
              <a:t>pull down </a:t>
            </a:r>
            <a:r>
              <a:rPr lang="ko-KR" altLang="en-US" sz="4800" b="1" dirty="0"/>
              <a:t>방식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1" y="1361721"/>
            <a:ext cx="7528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버튼이 </a:t>
            </a:r>
            <a:r>
              <a:rPr lang="en-US" altLang="ko-KR" sz="3600" b="1" dirty="0"/>
              <a:t>Off </a:t>
            </a:r>
            <a:r>
              <a:rPr lang="ko-KR" altLang="en-US" sz="3600" b="1" dirty="0"/>
              <a:t>상태가 되면 전원이 끊어진 상태가 되어 </a:t>
            </a:r>
            <a:r>
              <a:rPr lang="en-US" altLang="ko-KR" sz="3600" b="1" dirty="0"/>
              <a:t>Low </a:t>
            </a:r>
            <a:r>
              <a:rPr lang="ko-KR" altLang="en-US" sz="3600" b="1" dirty="0"/>
              <a:t>값을 갖게 됨</a:t>
            </a:r>
            <a:endParaRPr lang="en-US" altLang="ko-KR" sz="3600" b="1" dirty="0"/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버튼이 </a:t>
            </a:r>
            <a:r>
              <a:rPr lang="en-US" altLang="ko-KR" sz="3600" b="1" dirty="0"/>
              <a:t>On</a:t>
            </a:r>
            <a:r>
              <a:rPr lang="ko-KR" altLang="en-US" sz="3600" b="1" dirty="0"/>
              <a:t>상태가 되면 전류 </a:t>
            </a:r>
            <a:r>
              <a:rPr lang="en-US" altLang="ko-KR" sz="3600" b="1" dirty="0"/>
              <a:t>Input Pin</a:t>
            </a:r>
            <a:r>
              <a:rPr lang="ko-KR" altLang="en-US" sz="3600" b="1" dirty="0"/>
              <a:t>으로 흘러 들어가 </a:t>
            </a:r>
            <a:r>
              <a:rPr lang="en-US" altLang="ko-KR" sz="3600" b="1" dirty="0"/>
              <a:t>High </a:t>
            </a:r>
            <a:r>
              <a:rPr lang="ko-KR" altLang="en-US" sz="3600" b="1" dirty="0"/>
              <a:t>상태를 갖게 됩니다</a:t>
            </a:r>
            <a:r>
              <a:rPr lang="en-US" altLang="ko-KR" sz="3600" b="1" dirty="0"/>
              <a:t>.</a:t>
            </a:r>
            <a:endParaRPr lang="en-US" altLang="ko-KR" sz="2000" dirty="0"/>
          </a:p>
          <a:p>
            <a:pPr algn="ctr"/>
            <a:endParaRPr lang="en-US" altLang="ko-KR" sz="2800" dirty="0"/>
          </a:p>
        </p:txBody>
      </p:sp>
      <p:pic>
        <p:nvPicPr>
          <p:cNvPr id="8" name="그림 7" descr="텍스트, 도표, 스케치, 라인이(가) 표시된 사진&#10;&#10;자동 생성된 설명">
            <a:extLst>
              <a:ext uri="{FF2B5EF4-FFF2-40B4-BE49-F238E27FC236}">
                <a16:creationId xmlns:a16="http://schemas.microsoft.com/office/drawing/2014/main" id="{9FB035D3-8CF5-EE36-289A-4B4BB16C4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97" y="1649072"/>
            <a:ext cx="3980790" cy="38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5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73FC25-BE12-74FF-117D-0F514936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5277"/>
            <a:ext cx="9144000" cy="847446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인터럽트 </a:t>
            </a:r>
            <a:r>
              <a:rPr lang="en-US" altLang="ko-KR" sz="4800" b="1" dirty="0"/>
              <a:t>/ </a:t>
            </a:r>
            <a:r>
              <a:rPr lang="ko-KR" altLang="en-US" sz="4800" b="1" dirty="0" err="1"/>
              <a:t>폴링</a:t>
            </a:r>
            <a:r>
              <a:rPr lang="ko-KR" altLang="en-US" sz="4800" b="1" dirty="0"/>
              <a:t> 방식의 차이</a:t>
            </a:r>
          </a:p>
        </p:txBody>
      </p:sp>
    </p:spTree>
    <p:extLst>
      <p:ext uri="{BB962C8B-B14F-4D97-AF65-F5344CB8AC3E}">
        <p14:creationId xmlns:p14="http://schemas.microsoft.com/office/powerpoint/2010/main" val="1125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인터럽트 </a:t>
            </a:r>
            <a:r>
              <a:rPr lang="en-US" altLang="ko-KR" sz="4800" b="1" dirty="0"/>
              <a:t>/ </a:t>
            </a:r>
            <a:r>
              <a:rPr lang="ko-KR" altLang="en-US" sz="4800" b="1" dirty="0" err="1"/>
              <a:t>폴링</a:t>
            </a:r>
            <a:r>
              <a:rPr lang="ko-KR" altLang="en-US" sz="4800" b="1" dirty="0"/>
              <a:t> 방식의 차이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2276122"/>
            <a:ext cx="112189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1. </a:t>
            </a:r>
            <a:r>
              <a:rPr lang="ko-KR" altLang="en-US" sz="3600" b="1" dirty="0" err="1"/>
              <a:t>폴링</a:t>
            </a:r>
            <a:endParaRPr lang="ko-KR" altLang="en-US" sz="3600" b="1" dirty="0"/>
          </a:p>
          <a:p>
            <a:pPr algn="ctr"/>
            <a:endParaRPr lang="ko-KR" altLang="en-US" sz="2800" dirty="0"/>
          </a:p>
          <a:p>
            <a:pPr algn="ctr"/>
            <a:r>
              <a:rPr lang="ko-KR" altLang="en-US" sz="2400" dirty="0" err="1"/>
              <a:t>폴링방식은</a:t>
            </a:r>
            <a:r>
              <a:rPr lang="ko-KR" altLang="en-US" sz="2400" dirty="0"/>
              <a:t> 주변장치 또는 외부 장치를 주기적으로 검사하여 정보를 보내거나 받을 준비가 되었는지 확인하는 방법입니다</a:t>
            </a:r>
            <a:r>
              <a:rPr lang="en-US" altLang="ko-KR" sz="2400" dirty="0"/>
              <a:t>. </a:t>
            </a:r>
          </a:p>
          <a:p>
            <a:pPr algn="ctr"/>
            <a:r>
              <a:rPr lang="ko-KR" altLang="en-US" sz="2400" dirty="0"/>
              <a:t>하나의 장치가 일정한 조건을 만족할 때까지 주기적으로 상태를 검사하는 방식입니다</a:t>
            </a:r>
            <a:r>
              <a:rPr lang="en-US" altLang="ko-KR" sz="2400" dirty="0"/>
              <a:t>. </a:t>
            </a:r>
            <a:endParaRPr lang="en-US" altLang="ko-KR" sz="20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8735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err="1"/>
              <a:t>폴링</a:t>
            </a:r>
            <a:endParaRPr lang="ko-KR" altLang="en-US" sz="4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2276122"/>
            <a:ext cx="112189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주기적으로 장치 확인</a:t>
            </a:r>
            <a:r>
              <a:rPr lang="en-US" altLang="ko-KR" sz="2800" dirty="0"/>
              <a:t>, </a:t>
            </a:r>
            <a:r>
              <a:rPr lang="ko-KR" altLang="en-US" sz="2800" dirty="0"/>
              <a:t>정확한 주기에 맞춰 작동 불가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r>
              <a:rPr lang="en-US" altLang="ko-KR" sz="2800" dirty="0"/>
              <a:t>While(1) {</a:t>
            </a:r>
          </a:p>
          <a:p>
            <a:r>
              <a:rPr lang="en-US" altLang="ko-KR" sz="2800" dirty="0"/>
              <a:t>	if (btn1 == 1) {</a:t>
            </a:r>
          </a:p>
          <a:p>
            <a:r>
              <a:rPr lang="en-US" altLang="ko-KR" sz="2800" dirty="0"/>
              <a:t>		// LED on. . .</a:t>
            </a:r>
          </a:p>
          <a:p>
            <a:r>
              <a:rPr lang="en-US" altLang="ko-KR" sz="2800" dirty="0"/>
              <a:t>	} else {</a:t>
            </a:r>
          </a:p>
          <a:p>
            <a:r>
              <a:rPr lang="en-US" altLang="ko-KR" sz="2800" dirty="0"/>
              <a:t>		// LED off. . .</a:t>
            </a:r>
          </a:p>
          <a:p>
            <a:r>
              <a:rPr lang="en-US" altLang="ko-KR" sz="2800" dirty="0"/>
              <a:t>	}</a:t>
            </a:r>
          </a:p>
          <a:p>
            <a:r>
              <a:rPr lang="en-US" altLang="ko-KR" sz="2800" dirty="0"/>
              <a:t>	// btn2,3,4. . .</a:t>
            </a:r>
          </a:p>
        </p:txBody>
      </p:sp>
    </p:spTree>
    <p:extLst>
      <p:ext uri="{BB962C8B-B14F-4D97-AF65-F5344CB8AC3E}">
        <p14:creationId xmlns:p14="http://schemas.microsoft.com/office/powerpoint/2010/main" val="348709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/>
              <a:t>인터럽트</a:t>
            </a:r>
            <a:endParaRPr lang="ko-KR" altLang="en-US" sz="4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2276122"/>
            <a:ext cx="112189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2. </a:t>
            </a:r>
            <a:r>
              <a:rPr lang="ko-KR" altLang="en-US" sz="3600" b="1" dirty="0"/>
              <a:t>인터럽트</a:t>
            </a:r>
          </a:p>
          <a:p>
            <a:pPr algn="ctr"/>
            <a:endParaRPr lang="ko-KR" altLang="en-US" sz="2800" dirty="0"/>
          </a:p>
          <a:p>
            <a:pPr algn="ctr"/>
            <a:r>
              <a:rPr lang="ko-KR" altLang="en-US" sz="2800" dirty="0"/>
              <a:t>동작을 하다가 인터럽트 신호가 오면 모든 행동을 일시적으로</a:t>
            </a:r>
            <a:r>
              <a:rPr lang="en-US" altLang="ko-KR" sz="2800" dirty="0"/>
              <a:t>, </a:t>
            </a:r>
            <a:r>
              <a:rPr lang="ko-KR" altLang="en-US" sz="2800" dirty="0"/>
              <a:t>하드웨어적으로 중단하고</a:t>
            </a:r>
            <a:r>
              <a:rPr lang="en-US" altLang="ko-KR" sz="2800" dirty="0"/>
              <a:t>, </a:t>
            </a:r>
            <a:r>
              <a:rPr lang="ko-KR" altLang="en-US" sz="2800" dirty="0"/>
              <a:t>해당 신호를 읽고 이벤트 처리 후 기존 동작을 진행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3168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인터럽트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0" y="1003136"/>
            <a:ext cx="1234875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stm32f1xx_it.c</a:t>
            </a:r>
            <a:endParaRPr lang="en-US" altLang="ko-KR" sz="2800" b="0" i="0" dirty="0">
              <a:solidFill>
                <a:srgbClr val="800080"/>
              </a:solidFill>
              <a:effectLst/>
              <a:latin typeface="inherit"/>
            </a:endParaRPr>
          </a:p>
          <a:p>
            <a:pPr algn="l"/>
            <a:r>
              <a:rPr lang="en-US" altLang="ko-KR" sz="2600" b="0" i="0" dirty="0">
                <a:solidFill>
                  <a:srgbClr val="800080"/>
                </a:solidFill>
                <a:effectLst/>
                <a:latin typeface="inherit"/>
              </a:rPr>
              <a:t>void</a:t>
            </a:r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600" b="0" i="0" dirty="0">
                <a:solidFill>
                  <a:srgbClr val="004ED0"/>
                </a:solidFill>
                <a:effectLst/>
                <a:latin typeface="inherit"/>
              </a:rPr>
              <a:t>EXTI9_5_IRQHandler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600" b="0" i="0" dirty="0">
                <a:solidFill>
                  <a:srgbClr val="800080"/>
                </a:solidFill>
                <a:effectLst/>
                <a:latin typeface="inherit"/>
              </a:rPr>
              <a:t>void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altLang="ko-KR" sz="26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600" b="0" i="0" dirty="0" err="1">
                <a:solidFill>
                  <a:srgbClr val="004ED0"/>
                </a:solidFill>
                <a:effectLst/>
                <a:latin typeface="inherit"/>
              </a:rPr>
              <a:t>HAL_GPIO_EXTI_IRQHandler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600" b="0" i="0" dirty="0">
                <a:solidFill>
                  <a:srgbClr val="002D7A"/>
                </a:solidFill>
                <a:effectLst/>
                <a:latin typeface="inherit"/>
              </a:rPr>
              <a:t>GPIO_PIN_9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</a:p>
          <a:p>
            <a:pPr algn="l"/>
            <a:endParaRPr lang="en-US" altLang="ko-KR" sz="2600" dirty="0">
              <a:solidFill>
                <a:srgbClr val="333333"/>
              </a:solidFill>
              <a:latin typeface="inherit"/>
            </a:endParaRPr>
          </a:p>
          <a:p>
            <a:pPr algn="l"/>
            <a:r>
              <a:rPr lang="en-US" altLang="ko-KR" sz="2600" b="0" i="0" dirty="0">
                <a:solidFill>
                  <a:srgbClr val="800080"/>
                </a:solidFill>
                <a:effectLst/>
                <a:latin typeface="inherit"/>
              </a:rPr>
              <a:t>void</a:t>
            </a:r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600" b="0" i="0" dirty="0" err="1">
                <a:solidFill>
                  <a:srgbClr val="004ED0"/>
                </a:solidFill>
                <a:effectLst/>
                <a:latin typeface="inherit"/>
              </a:rPr>
              <a:t>HAL_GPIO_EXTI_IRQHandler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600" b="0" i="0" dirty="0">
                <a:solidFill>
                  <a:srgbClr val="004ED0"/>
                </a:solidFill>
                <a:effectLst/>
                <a:latin typeface="inherit"/>
              </a:rPr>
              <a:t>uint16_t </a:t>
            </a:r>
            <a:r>
              <a:rPr lang="en-US" altLang="ko-KR" sz="2600" b="0" i="0" dirty="0" err="1">
                <a:solidFill>
                  <a:srgbClr val="002D7A"/>
                </a:solidFill>
                <a:effectLst/>
                <a:latin typeface="inherit"/>
              </a:rPr>
              <a:t>GPIO_Pin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600" b="0" i="0" dirty="0">
                <a:solidFill>
                  <a:srgbClr val="FF8000"/>
                </a:solidFill>
                <a:effectLst/>
                <a:latin typeface="inherit"/>
              </a:rPr>
              <a:t>/* EXTI line interrupt detected */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600" b="0" i="0" dirty="0">
                <a:solidFill>
                  <a:srgbClr val="800080"/>
                </a:solidFill>
                <a:effectLst/>
                <a:latin typeface="inherit"/>
              </a:rPr>
              <a:t>if</a:t>
            </a:r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600" b="0" i="0" dirty="0">
                <a:solidFill>
                  <a:srgbClr val="004ED0"/>
                </a:solidFill>
                <a:effectLst/>
                <a:latin typeface="inherit"/>
              </a:rPr>
              <a:t>__HAL_GPIO_EXTI_GET_IT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600" b="0" i="0" dirty="0" err="1">
                <a:solidFill>
                  <a:srgbClr val="002D7A"/>
                </a:solidFill>
                <a:effectLst/>
                <a:latin typeface="inherit"/>
              </a:rPr>
              <a:t>GPIO_Pin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 != </a:t>
            </a:r>
            <a:r>
              <a:rPr lang="en-US" altLang="ko-KR" sz="2600" b="0" i="0" dirty="0">
                <a:solidFill>
                  <a:srgbClr val="CE0000"/>
                </a:solidFill>
                <a:effectLst/>
                <a:latin typeface="inherit"/>
              </a:rPr>
              <a:t>0x00u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altLang="ko-KR" sz="2600" b="0" i="0" dirty="0">
                <a:solidFill>
                  <a:srgbClr val="004ED0"/>
                </a:solidFill>
                <a:effectLst/>
                <a:latin typeface="inherit"/>
              </a:rPr>
              <a:t>__HAL_GPIO_EXTI_CLEAR_IT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600" b="0" i="0" dirty="0" err="1">
                <a:solidFill>
                  <a:srgbClr val="002D7A"/>
                </a:solidFill>
                <a:effectLst/>
                <a:latin typeface="inherit"/>
              </a:rPr>
              <a:t>GPIO_Pin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600" b="0" i="0" dirty="0">
                <a:solidFill>
                  <a:srgbClr val="FF8000"/>
                </a:solidFill>
                <a:effectLst/>
                <a:latin typeface="inherit"/>
              </a:rPr>
              <a:t>// Clears The Interrupt Flag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altLang="ko-KR" sz="2600" b="0" i="0" dirty="0" err="1">
                <a:solidFill>
                  <a:srgbClr val="004ED0"/>
                </a:solidFill>
                <a:effectLst/>
                <a:latin typeface="inherit"/>
              </a:rPr>
              <a:t>HAL_GPIO_EXTI_Callback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600" b="0" i="0" dirty="0" err="1">
                <a:solidFill>
                  <a:srgbClr val="002D7A"/>
                </a:solidFill>
                <a:effectLst/>
                <a:latin typeface="inherit"/>
              </a:rPr>
              <a:t>GPIO_Pin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US" altLang="ko-KR" sz="2600" b="0" i="0" dirty="0">
                <a:solidFill>
                  <a:srgbClr val="FF8000"/>
                </a:solidFill>
                <a:effectLst/>
                <a:latin typeface="inherit"/>
              </a:rPr>
              <a:t>// Calls The ISR Handler </a:t>
            </a:r>
            <a:r>
              <a:rPr lang="en-US" altLang="ko-KR" sz="2600" b="0" i="0" dirty="0" err="1">
                <a:solidFill>
                  <a:srgbClr val="FF8000"/>
                </a:solidFill>
                <a:effectLst/>
                <a:latin typeface="inherit"/>
              </a:rPr>
              <a:t>CallBack</a:t>
            </a:r>
            <a:r>
              <a:rPr lang="en-US" altLang="ko-KR" sz="2600" b="0" i="0" dirty="0">
                <a:solidFill>
                  <a:srgbClr val="FF8000"/>
                </a:solidFill>
                <a:effectLst/>
                <a:latin typeface="inherit"/>
              </a:rPr>
              <a:t> Function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6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altLang="ko-KR" sz="2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altLang="ko-KR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1831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인터럽트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0" y="1003136"/>
            <a:ext cx="123487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main</a:t>
            </a:r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.c</a:t>
            </a:r>
            <a:endParaRPr lang="en-US" altLang="ko-KR" sz="2800" b="0" i="0" dirty="0">
              <a:solidFill>
                <a:srgbClr val="800080"/>
              </a:solidFill>
              <a:effectLst/>
              <a:latin typeface="inherit"/>
            </a:endParaRPr>
          </a:p>
          <a:p>
            <a:pPr algn="l"/>
            <a:r>
              <a:rPr lang="en-US" altLang="ko-KR" sz="2400" b="0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400" b="0" i="0" dirty="0">
                <a:solidFill>
                  <a:srgbClr val="004ED0"/>
                </a:solidFill>
                <a:effectLst/>
                <a:latin typeface="inherit"/>
              </a:rPr>
              <a:t>main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400" b="0" i="0" dirty="0">
                <a:solidFill>
                  <a:srgbClr val="800080"/>
                </a:solidFill>
                <a:effectLst/>
                <a:latin typeface="inherit"/>
              </a:rPr>
              <a:t>void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400" b="0" i="0" dirty="0" err="1">
                <a:solidFill>
                  <a:srgbClr val="004ED0"/>
                </a:solidFill>
                <a:effectLst/>
                <a:latin typeface="inherit"/>
              </a:rPr>
              <a:t>HAL_Init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();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400" b="0" i="0" dirty="0" err="1">
                <a:solidFill>
                  <a:srgbClr val="004ED0"/>
                </a:solidFill>
                <a:effectLst/>
                <a:latin typeface="inherit"/>
              </a:rPr>
              <a:t>SystemClock_Config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();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400" b="0" i="0" dirty="0" err="1">
                <a:solidFill>
                  <a:srgbClr val="004ED0"/>
                </a:solidFill>
                <a:effectLst/>
                <a:latin typeface="inherit"/>
              </a:rPr>
              <a:t>MX_GPIO_Init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(); </a:t>
            </a:r>
            <a:r>
              <a:rPr lang="en-US" altLang="ko-KR" sz="2100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// </a:t>
            </a:r>
            <a:r>
              <a:rPr lang="en-US" altLang="ko-KR" sz="2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configure the EXTI line9 interrupt priority level, and enable its interrupt signal</a:t>
            </a:r>
            <a:endParaRPr lang="en-US" altLang="ko-KR" sz="2100" b="0" i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400" b="0" i="0" dirty="0">
                <a:solidFill>
                  <a:srgbClr val="800080"/>
                </a:solidFill>
                <a:effectLst/>
                <a:latin typeface="inherit"/>
              </a:rPr>
              <a:t>while</a:t>
            </a:r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4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   </a:t>
            </a:r>
            <a:r>
              <a:rPr lang="en-US" altLang="ko-KR" sz="2400" b="0" i="0" dirty="0">
                <a:solidFill>
                  <a:srgbClr val="FF8000"/>
                </a:solidFill>
                <a:effectLst/>
                <a:latin typeface="inherit"/>
              </a:rPr>
              <a:t>// Stay IDLE .. Everything is done in the ISR Handler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FF8000"/>
                </a:solidFill>
                <a:effectLst/>
                <a:latin typeface="inherit"/>
              </a:rPr>
              <a:t>// EXTI Line9 External Interrupt ISR Handler </a:t>
            </a:r>
            <a:r>
              <a:rPr lang="en-US" altLang="ko-KR" sz="2400" b="0" i="0" dirty="0" err="1">
                <a:solidFill>
                  <a:srgbClr val="FF8000"/>
                </a:solidFill>
                <a:effectLst/>
                <a:latin typeface="inherit"/>
              </a:rPr>
              <a:t>CallBackFun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800080"/>
                </a:solidFill>
                <a:effectLst/>
                <a:latin typeface="inherit"/>
              </a:rPr>
              <a:t>void</a:t>
            </a:r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400" b="0" i="0" dirty="0" err="1">
                <a:solidFill>
                  <a:srgbClr val="004ED0"/>
                </a:solidFill>
                <a:effectLst/>
                <a:latin typeface="inherit"/>
              </a:rPr>
              <a:t>HAL_GPIO_EXTI_Callback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400" b="0" i="0" dirty="0">
                <a:solidFill>
                  <a:srgbClr val="004ED0"/>
                </a:solidFill>
                <a:effectLst/>
                <a:latin typeface="inherit"/>
              </a:rPr>
              <a:t>uint16_t </a:t>
            </a:r>
            <a:r>
              <a:rPr lang="en-US" altLang="ko-KR" sz="2400" b="0" i="0" dirty="0" err="1">
                <a:solidFill>
                  <a:srgbClr val="002D7A"/>
                </a:solidFill>
                <a:effectLst/>
                <a:latin typeface="inherit"/>
              </a:rPr>
              <a:t>GPIO_Pin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altLang="ko-KR" sz="2400" b="0" i="0" dirty="0">
                <a:solidFill>
                  <a:srgbClr val="800080"/>
                </a:solidFill>
                <a:effectLst/>
                <a:latin typeface="inherit"/>
              </a:rPr>
              <a:t>if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400" b="0" i="0" dirty="0" err="1">
                <a:solidFill>
                  <a:srgbClr val="002D7A"/>
                </a:solidFill>
                <a:effectLst/>
                <a:latin typeface="inherit"/>
              </a:rPr>
              <a:t>GPIO_Pin</a:t>
            </a:r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 == </a:t>
            </a:r>
            <a:r>
              <a:rPr lang="en-US" altLang="ko-KR" sz="2400" b="0" i="0" dirty="0">
                <a:solidFill>
                  <a:srgbClr val="002D7A"/>
                </a:solidFill>
                <a:effectLst/>
                <a:latin typeface="inherit"/>
              </a:rPr>
              <a:t>GPIO_PIN_9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) {</a:t>
            </a:r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400" b="0" i="0" dirty="0">
                <a:solidFill>
                  <a:srgbClr val="FF8000"/>
                </a:solidFill>
                <a:effectLst/>
                <a:latin typeface="inherit"/>
              </a:rPr>
              <a:t>// If The INT Source Is EXTI Line9 (A9 Pin)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  	</a:t>
            </a:r>
            <a:r>
              <a:rPr lang="en-US" altLang="ko-KR" sz="2400" b="0" i="0" dirty="0" err="1">
                <a:solidFill>
                  <a:srgbClr val="004ED0"/>
                </a:solidFill>
                <a:effectLst/>
                <a:latin typeface="inherit"/>
              </a:rPr>
              <a:t>HAL_GPIO_TogglePin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altLang="ko-KR" sz="2400" b="0" i="0" dirty="0">
                <a:solidFill>
                  <a:srgbClr val="002D7A"/>
                </a:solidFill>
                <a:effectLst/>
                <a:latin typeface="inherit"/>
              </a:rPr>
              <a:t>GPIOA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400" b="0" i="0" dirty="0">
                <a:solidFill>
                  <a:srgbClr val="002D7A"/>
                </a:solidFill>
                <a:effectLst/>
                <a:latin typeface="inherit"/>
              </a:rPr>
              <a:t>GPIO_PIN_8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altLang="ko-KR" sz="2400" b="0" i="0" dirty="0">
                <a:solidFill>
                  <a:srgbClr val="FF8000"/>
                </a:solidFill>
                <a:effectLst/>
                <a:latin typeface="inherit"/>
              </a:rPr>
              <a:t>// Toggle The Output (LED) Pin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2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altLang="ko-KR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altLang="ko-KR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595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목차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F224B1-563B-E260-B63B-5AB97ACB5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04" y="1338678"/>
            <a:ext cx="11329147" cy="3796880"/>
          </a:xfrm>
        </p:spPr>
        <p:txBody>
          <a:bodyPr>
            <a:normAutofit fontScale="77500" lnSpcReduction="20000"/>
          </a:bodyPr>
          <a:lstStyle/>
          <a:p>
            <a:pPr marL="354013" indent="-35401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100" b="0" dirty="0"/>
              <a:t>Scatter file</a:t>
            </a:r>
            <a:r>
              <a:rPr lang="ko-KR" altLang="en-US" sz="4100" b="0" dirty="0"/>
              <a:t> 정의</a:t>
            </a:r>
            <a:r>
              <a:rPr lang="en-US" altLang="ko-KR" sz="4100" b="0" dirty="0"/>
              <a:t> </a:t>
            </a:r>
            <a:r>
              <a:rPr lang="ko-KR" altLang="en-US" sz="4100" b="0" dirty="0"/>
              <a:t>및 사용 목적</a:t>
            </a:r>
            <a:endParaRPr lang="en-US" altLang="ko-KR" sz="4100" b="0" dirty="0"/>
          </a:p>
          <a:p>
            <a:pPr marL="354013" indent="-35401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100" b="0" dirty="0"/>
              <a:t>Scatter file</a:t>
            </a:r>
            <a:r>
              <a:rPr lang="ko-KR" altLang="en-US" sz="4100" b="0" dirty="0"/>
              <a:t> 구조 분석</a:t>
            </a:r>
            <a:endParaRPr lang="en-US" altLang="ko-KR" sz="4100" b="0" dirty="0"/>
          </a:p>
          <a:p>
            <a:pPr marL="354013" indent="-35401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100" b="0" dirty="0"/>
              <a:t>버튼의 </a:t>
            </a:r>
            <a:r>
              <a:rPr lang="en-US" altLang="ko-KR" sz="4100" b="0" dirty="0"/>
              <a:t>floating, Pull up, Pull down </a:t>
            </a:r>
            <a:r>
              <a:rPr lang="ko-KR" altLang="en-US" sz="4100" b="0" dirty="0"/>
              <a:t>방식의 차이</a:t>
            </a:r>
            <a:endParaRPr lang="en-US" altLang="ko-KR" sz="4100" b="0" dirty="0"/>
          </a:p>
          <a:p>
            <a:pPr marL="354013" indent="-35401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100" b="0" dirty="0"/>
              <a:t>인터럽트 </a:t>
            </a:r>
            <a:r>
              <a:rPr lang="en-US" altLang="ko-KR" sz="4100" b="0" dirty="0"/>
              <a:t>/ </a:t>
            </a:r>
            <a:r>
              <a:rPr lang="ko-KR" altLang="en-US" sz="4100" b="0" dirty="0" err="1"/>
              <a:t>폴링</a:t>
            </a:r>
            <a:r>
              <a:rPr lang="ko-KR" altLang="en-US" sz="4100" b="0" dirty="0"/>
              <a:t> 방식의 차이</a:t>
            </a:r>
            <a:endParaRPr lang="en-US" altLang="ko-KR" sz="4100" b="0" dirty="0"/>
          </a:p>
          <a:p>
            <a:pPr marL="354013" indent="-35401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100" b="0" dirty="0"/>
              <a:t>릴레이 모듈</a:t>
            </a:r>
            <a:endParaRPr lang="en-US" altLang="ko-KR" sz="4100" b="0" dirty="0"/>
          </a:p>
          <a:p>
            <a:pPr marL="354013" indent="-354013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인터럽트 </a:t>
            </a:r>
            <a:r>
              <a:rPr lang="en-US" altLang="ko-KR" sz="4800" b="1" dirty="0"/>
              <a:t>/ </a:t>
            </a:r>
            <a:r>
              <a:rPr lang="ko-KR" altLang="en-US" sz="4800" b="1" dirty="0" err="1"/>
              <a:t>폴링</a:t>
            </a:r>
            <a:r>
              <a:rPr lang="ko-KR" altLang="en-US" sz="4800" b="1" dirty="0"/>
              <a:t> 방식의 차이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2276122"/>
            <a:ext cx="11218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폴링방식은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모든 경우의 입력 또는 값의 변화에 대응하여 처리가 가능하지만 인터럽트 방식은 하드웨어적으로 지원되는 몇개의 입력 또는 값의 변화에만 대응처리가 가능하며 처리속도는 일반적인 경우에 인터럽트 방식이 </a:t>
            </a:r>
            <a:r>
              <a:rPr lang="ko-KR" altLang="en-US" sz="28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폴링방식보다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더 빠르다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8181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73FC25-BE12-74FF-117D-0F514936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5277"/>
            <a:ext cx="9144000" cy="847446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릴레이 모듈</a:t>
            </a:r>
          </a:p>
        </p:txBody>
      </p:sp>
    </p:spTree>
    <p:extLst>
      <p:ext uri="{BB962C8B-B14F-4D97-AF65-F5344CB8AC3E}">
        <p14:creationId xmlns:p14="http://schemas.microsoft.com/office/powerpoint/2010/main" val="34315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릴레이 모듈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2276122"/>
            <a:ext cx="11218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릴레이 모듈</a:t>
            </a:r>
            <a:r>
              <a:rPr lang="en-US" altLang="ko-KR" sz="2800" b="1" dirty="0"/>
              <a:t>?</a:t>
            </a:r>
          </a:p>
          <a:p>
            <a:pPr algn="ctr"/>
            <a:r>
              <a:rPr lang="ko-KR" altLang="en-US" sz="2800" dirty="0"/>
              <a:t>릴레이를 제어할 수 있는 모듈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b="1" dirty="0"/>
              <a:t>릴레이</a:t>
            </a:r>
            <a:endParaRPr lang="en-US" altLang="ko-KR" sz="2800" b="1" dirty="0"/>
          </a:p>
          <a:p>
            <a:pPr algn="ctr"/>
            <a:r>
              <a:rPr lang="ko-KR" altLang="en-US" sz="2800" dirty="0"/>
              <a:t>전자기유도를 이용하여 전류의 흐름을 제어하는 것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969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릴레이 모듈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1274110"/>
            <a:ext cx="11218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릴레이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dirty="0"/>
              <a:t>코일에 전류가 흐르지 않을 때는 </a:t>
            </a:r>
            <a:r>
              <a:rPr lang="en-US" altLang="ko-KR" sz="2800" dirty="0"/>
              <a:t>normally closed</a:t>
            </a:r>
            <a:r>
              <a:rPr lang="ko-KR" altLang="en-US" sz="2800" dirty="0"/>
              <a:t>로 전류가 흐르고</a:t>
            </a:r>
            <a:r>
              <a:rPr lang="en-US" altLang="ko-KR" sz="2800" dirty="0"/>
              <a:t>,</a:t>
            </a:r>
          </a:p>
          <a:p>
            <a:pPr algn="ctr"/>
            <a:r>
              <a:rPr lang="ko-KR" altLang="en-US" sz="2800" dirty="0"/>
              <a:t>코일에 전류가 흐르면 자기장이 생성되며 </a:t>
            </a:r>
            <a:r>
              <a:rPr lang="en-US" altLang="ko-KR" sz="2800" dirty="0"/>
              <a:t>normally open</a:t>
            </a:r>
            <a:r>
              <a:rPr lang="ko-KR" altLang="en-US" sz="2800" dirty="0"/>
              <a:t>으로</a:t>
            </a:r>
            <a:endParaRPr lang="en-US" altLang="ko-KR" sz="2800" dirty="0"/>
          </a:p>
          <a:p>
            <a:pPr algn="ctr"/>
            <a:r>
              <a:rPr lang="ko-KR" altLang="en-US" sz="2800" dirty="0"/>
              <a:t>전류의 방향이 바뀌게 됨 </a:t>
            </a:r>
            <a:endParaRPr lang="en-US" altLang="ko-KR" sz="2800" dirty="0"/>
          </a:p>
        </p:txBody>
      </p:sp>
      <p:pic>
        <p:nvPicPr>
          <p:cNvPr id="1028" name="Picture 4" descr="아두이노 릴레이 원리와 적용 예제">
            <a:extLst>
              <a:ext uri="{FF2B5EF4-FFF2-40B4-BE49-F238E27FC236}">
                <a16:creationId xmlns:a16="http://schemas.microsoft.com/office/drawing/2014/main" id="{4EE5FDEA-C045-F444-40F5-FD463222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315" y="3797976"/>
            <a:ext cx="3367369" cy="246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4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릴레이 모듈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2276122"/>
            <a:ext cx="11218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N</a:t>
            </a:r>
            <a:r>
              <a:rPr lang="ko-KR" altLang="en-US" sz="2800" b="1" dirty="0"/>
              <a:t>채널 릴레이 모듈</a:t>
            </a:r>
            <a:endParaRPr lang="en-US" altLang="ko-KR" sz="2800" b="1" dirty="0"/>
          </a:p>
          <a:p>
            <a:pPr algn="ctr"/>
            <a:r>
              <a:rPr lang="ko-KR" altLang="en-US" sz="2800" dirty="0"/>
              <a:t>릴레이 </a:t>
            </a:r>
            <a:r>
              <a:rPr lang="en-US" altLang="ko-KR" sz="2800" dirty="0"/>
              <a:t>n</a:t>
            </a:r>
            <a:r>
              <a:rPr lang="ko-KR" altLang="en-US" sz="2800" dirty="0"/>
              <a:t>개를 제어할 수 있는 모듈</a:t>
            </a:r>
            <a:endParaRPr lang="en-US" altLang="ko-KR" sz="2800" dirty="0"/>
          </a:p>
        </p:txBody>
      </p:sp>
      <p:pic>
        <p:nvPicPr>
          <p:cNvPr id="2050" name="Picture 2" descr="1채널 릴레이 모듈 5V (1 Channel Relay Module -5V)">
            <a:extLst>
              <a:ext uri="{FF2B5EF4-FFF2-40B4-BE49-F238E27FC236}">
                <a16:creationId xmlns:a16="http://schemas.microsoft.com/office/drawing/2014/main" id="{C11D8D02-E728-5049-C836-AC41EFE1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51" y="35318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채널 릴레이 모듈 (2 Channel Relay Module)">
            <a:extLst>
              <a:ext uri="{FF2B5EF4-FFF2-40B4-BE49-F238E27FC236}">
                <a16:creationId xmlns:a16="http://schemas.microsoft.com/office/drawing/2014/main" id="{7ED60F93-A8FF-9FD9-BF55-63F179DD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6" y="35318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아두이노 3채널 5V 릴레이 모듈 [ELB080037] / 디바이스마트">
            <a:extLst>
              <a:ext uri="{FF2B5EF4-FFF2-40B4-BE49-F238E27FC236}">
                <a16:creationId xmlns:a16="http://schemas.microsoft.com/office/drawing/2014/main" id="{880CF542-98DA-77DE-003A-87E42E19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21" y="35318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1F3D2-46A8-64F4-A7A8-5080116F9153}"/>
              </a:ext>
            </a:extLst>
          </p:cNvPr>
          <p:cNvSpPr txBox="1"/>
          <p:nvPr/>
        </p:nvSpPr>
        <p:spPr>
          <a:xfrm>
            <a:off x="1609445" y="5631896"/>
            <a:ext cx="199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&lt;1</a:t>
            </a:r>
            <a:r>
              <a:rPr lang="ko-KR" altLang="en-US" sz="1200" dirty="0"/>
              <a:t>채널 릴레이 모듈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B5EB3-3AED-005C-C02B-6DBCFB498F33}"/>
              </a:ext>
            </a:extLst>
          </p:cNvPr>
          <p:cNvSpPr txBox="1"/>
          <p:nvPr/>
        </p:nvSpPr>
        <p:spPr>
          <a:xfrm>
            <a:off x="5096433" y="5631897"/>
            <a:ext cx="199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&lt;2</a:t>
            </a:r>
            <a:r>
              <a:rPr lang="ko-KR" altLang="en-US" sz="1200" dirty="0"/>
              <a:t>채널 릴레이 모듈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382C0-D313-B90B-94CE-DF4DDC2BDAE2}"/>
              </a:ext>
            </a:extLst>
          </p:cNvPr>
          <p:cNvSpPr txBox="1"/>
          <p:nvPr/>
        </p:nvSpPr>
        <p:spPr>
          <a:xfrm>
            <a:off x="8655418" y="5648764"/>
            <a:ext cx="199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&lt;3</a:t>
            </a:r>
            <a:r>
              <a:rPr lang="ko-KR" altLang="en-US" sz="1200" dirty="0"/>
              <a:t>채널 릴레이 모듈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779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/>
              <a:t>릴레이 모듈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09" y="1145988"/>
            <a:ext cx="11218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</a:t>
            </a:r>
            <a:r>
              <a:rPr lang="ko-KR" altLang="en-US" sz="2800" b="1" dirty="0"/>
              <a:t>채널 릴레이 모듈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dirty="0"/>
              <a:t>VCC, GND</a:t>
            </a:r>
            <a:r>
              <a:rPr lang="ko-KR" altLang="en-US" sz="2800" dirty="0"/>
              <a:t>는 전원 </a:t>
            </a:r>
            <a:r>
              <a:rPr lang="ko-KR" altLang="en-US" sz="2800" dirty="0" err="1"/>
              <a:t>연결핀</a:t>
            </a:r>
            <a:r>
              <a:rPr lang="en-US" altLang="ko-KR" sz="2800" dirty="0"/>
              <a:t>, IN</a:t>
            </a:r>
            <a:r>
              <a:rPr lang="ko-KR" altLang="en-US" sz="2800" dirty="0"/>
              <a:t>은 데이터 입출력 하려는 핀 연결</a:t>
            </a:r>
            <a:endParaRPr lang="en-US" altLang="ko-KR" sz="2800" dirty="0"/>
          </a:p>
          <a:p>
            <a:pPr algn="ctr"/>
            <a:r>
              <a:rPr lang="en-US" altLang="ko-KR" sz="2800" dirty="0"/>
              <a:t>Common</a:t>
            </a:r>
            <a:r>
              <a:rPr lang="ko-KR" altLang="en-US" sz="2800" dirty="0"/>
              <a:t>은 공통 단자로 항상 연결</a:t>
            </a:r>
            <a:endParaRPr lang="en-US" altLang="ko-KR" sz="2800" dirty="0"/>
          </a:p>
          <a:p>
            <a:pPr algn="ctr"/>
            <a:r>
              <a:rPr lang="en-US" altLang="ko-KR" sz="2800" dirty="0"/>
              <a:t>NO</a:t>
            </a:r>
            <a:r>
              <a:rPr lang="ko-KR" altLang="en-US" sz="2800" dirty="0"/>
              <a:t>는 </a:t>
            </a:r>
            <a:r>
              <a:rPr lang="en-US" altLang="ko-KR" sz="2800" dirty="0"/>
              <a:t>normally</a:t>
            </a:r>
            <a:r>
              <a:rPr lang="ko-KR" altLang="en-US" sz="2800" dirty="0"/>
              <a:t> </a:t>
            </a:r>
            <a:r>
              <a:rPr lang="en-US" altLang="ko-KR" sz="2800" dirty="0"/>
              <a:t>open</a:t>
            </a:r>
            <a:r>
              <a:rPr lang="ko-KR" altLang="en-US" sz="2800" dirty="0"/>
              <a:t>으로 전류가 흐를 때 동작 시키려는 것 연결</a:t>
            </a:r>
            <a:endParaRPr lang="en-US" altLang="ko-KR" sz="2800" dirty="0"/>
          </a:p>
          <a:p>
            <a:pPr algn="ctr"/>
            <a:r>
              <a:rPr lang="en-US" altLang="ko-KR" sz="2800" dirty="0"/>
              <a:t>NC</a:t>
            </a:r>
            <a:r>
              <a:rPr lang="ko-KR" altLang="en-US" sz="2800" dirty="0"/>
              <a:t>는 </a:t>
            </a:r>
            <a:r>
              <a:rPr lang="en-US" altLang="ko-KR" sz="2800" dirty="0"/>
              <a:t>normally closed</a:t>
            </a:r>
            <a:r>
              <a:rPr lang="ko-KR" altLang="en-US" sz="2800" dirty="0"/>
              <a:t>로 평상시에 전류 흐르게 하려는 것 연결</a:t>
            </a:r>
            <a:endParaRPr lang="en-US" altLang="ko-KR" sz="2800" dirty="0"/>
          </a:p>
        </p:txBody>
      </p:sp>
      <p:pic>
        <p:nvPicPr>
          <p:cNvPr id="3074" name="Picture 2" descr="아두이노 릴레이 원리와 적용 예제">
            <a:extLst>
              <a:ext uri="{FF2B5EF4-FFF2-40B4-BE49-F238E27FC236}">
                <a16:creationId xmlns:a16="http://schemas.microsoft.com/office/drawing/2014/main" id="{5B7137EA-AD2A-F4D9-FDA2-F9757743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80" y="3823644"/>
            <a:ext cx="4111438" cy="24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3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73FC25-BE12-74FF-117D-0F514936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5277"/>
            <a:ext cx="9144000" cy="847446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Scatter file </a:t>
            </a:r>
            <a:r>
              <a:rPr lang="ko-KR" altLang="en-US" sz="4800" b="1" dirty="0"/>
              <a:t>정의 및 사용 목적</a:t>
            </a:r>
          </a:p>
        </p:txBody>
      </p:sp>
    </p:spTree>
    <p:extLst>
      <p:ext uri="{BB962C8B-B14F-4D97-AF65-F5344CB8AC3E}">
        <p14:creationId xmlns:p14="http://schemas.microsoft.com/office/powerpoint/2010/main" val="169208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Scatter file </a:t>
            </a:r>
            <a:r>
              <a:rPr lang="ko-KR" altLang="en-US" sz="4800" b="1" dirty="0"/>
              <a:t>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575388" y="2397948"/>
            <a:ext cx="110412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b="1" dirty="0"/>
          </a:p>
          <a:p>
            <a:pPr algn="ctr"/>
            <a:r>
              <a:rPr lang="ko-KR" altLang="en-US" sz="2400" dirty="0"/>
              <a:t>펌웨어 빌드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링킹</a:t>
            </a:r>
            <a:r>
              <a:rPr lang="en-US" altLang="ko-KR" sz="2400" dirty="0"/>
              <a:t>,</a:t>
            </a:r>
            <a:r>
              <a:rPr lang="ko-KR" altLang="en-US" sz="2400" dirty="0"/>
              <a:t> 프로그램 실행 등에서의 메모리 매핑을 정의하는 파일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펌웨어 이미지의 코드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등의 각 섹션들이 메모리의 </a:t>
            </a:r>
            <a:endParaRPr lang="en-US" altLang="ko-KR" sz="2400" dirty="0"/>
          </a:p>
          <a:p>
            <a:pPr algn="ctr"/>
            <a:r>
              <a:rPr lang="ko-KR" altLang="en-US" sz="2400" dirty="0"/>
              <a:t>어느 주소 범위에 </a:t>
            </a:r>
            <a:r>
              <a:rPr lang="ko-KR" altLang="en-US" sz="2400" dirty="0" err="1"/>
              <a:t>로드될지와</a:t>
            </a:r>
            <a:r>
              <a:rPr lang="ko-KR" altLang="en-US" sz="2400" dirty="0"/>
              <a:t> 사용 방법 등을 지정</a:t>
            </a:r>
          </a:p>
        </p:txBody>
      </p:sp>
    </p:spTree>
    <p:extLst>
      <p:ext uri="{BB962C8B-B14F-4D97-AF65-F5344CB8AC3E}">
        <p14:creationId xmlns:p14="http://schemas.microsoft.com/office/powerpoint/2010/main" val="132463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Scatter file </a:t>
            </a:r>
            <a:r>
              <a:rPr lang="ko-KR" altLang="en-US" sz="4800" b="1" dirty="0"/>
              <a:t>사용 목적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2276122"/>
            <a:ext cx="112189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1. </a:t>
            </a:r>
            <a:r>
              <a:rPr lang="ko-KR" altLang="en-US" sz="3600" b="1" dirty="0"/>
              <a:t>프로그램 메모리 매핑 </a:t>
            </a:r>
          </a:p>
          <a:p>
            <a:pPr algn="ctr"/>
            <a:endParaRPr lang="ko-KR" altLang="en-US" sz="2800" dirty="0"/>
          </a:p>
          <a:p>
            <a:pPr algn="ctr"/>
            <a:r>
              <a:rPr lang="ko-KR" altLang="en-US" sz="2400" dirty="0"/>
              <a:t>프로그램의 </a:t>
            </a:r>
            <a:r>
              <a:rPr lang="ko-KR" altLang="en-US" sz="2400" dirty="0" err="1"/>
              <a:t>링킹</a:t>
            </a:r>
            <a:r>
              <a:rPr lang="ko-KR" altLang="en-US" sz="2400" dirty="0"/>
              <a:t> 및 실행 시 각 섹션의 메모리 주소 범위를 설정한다</a:t>
            </a:r>
            <a:r>
              <a:rPr lang="en-US" altLang="ko-KR" sz="2400" dirty="0"/>
              <a:t>. 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이를 통해 프로그램의 메모리 사용 효율과 성능에 영향을 미칠 수 있다</a:t>
            </a:r>
            <a:r>
              <a:rPr lang="en-US" altLang="ko-KR" sz="2400" dirty="0"/>
              <a:t>. </a:t>
            </a:r>
            <a:endParaRPr lang="en-US" altLang="ko-KR" sz="20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17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Scatter file </a:t>
            </a:r>
            <a:r>
              <a:rPr lang="ko-KR" altLang="en-US" sz="4800" b="1" dirty="0"/>
              <a:t>사용 목적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1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2276122"/>
            <a:ext cx="112189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2. </a:t>
            </a:r>
            <a:r>
              <a:rPr lang="ko-KR" altLang="en-US" sz="3600" b="1" dirty="0"/>
              <a:t>여러 시스템 데이터의 메모리 매핑 관리</a:t>
            </a:r>
          </a:p>
          <a:p>
            <a:pPr algn="ctr"/>
            <a:endParaRPr lang="ko-KR" altLang="en-US" sz="2800" dirty="0"/>
          </a:p>
          <a:p>
            <a:pPr algn="ctr"/>
            <a:r>
              <a:rPr lang="ko-KR" altLang="en-US" sz="2400" dirty="0"/>
              <a:t>펌웨어 업데이트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부트로더</a:t>
            </a:r>
            <a:r>
              <a:rPr lang="en-US" altLang="ko-KR" sz="2400" dirty="0"/>
              <a:t>, </a:t>
            </a:r>
            <a:r>
              <a:rPr lang="ko-KR" altLang="en-US" sz="2400" dirty="0"/>
              <a:t>인터럽트 벡터 테이블 등의 </a:t>
            </a:r>
            <a:endParaRPr lang="en-US" altLang="ko-KR" sz="2400" dirty="0"/>
          </a:p>
          <a:p>
            <a:pPr algn="ctr"/>
            <a:r>
              <a:rPr lang="ko-KR" altLang="en-US" sz="2400" dirty="0"/>
              <a:t>시스템 데이터들의 메모리 매핑을 관리한다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 </a:t>
            </a:r>
            <a:endParaRPr lang="en-US" altLang="ko-KR" sz="20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696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73FC25-BE12-74FF-117D-0F514936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5277"/>
            <a:ext cx="9144000" cy="847446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Scatter file</a:t>
            </a:r>
            <a:r>
              <a:rPr lang="ko-KR" altLang="en-US" sz="4800" b="1" dirty="0"/>
              <a:t>의 구조</a:t>
            </a:r>
          </a:p>
        </p:txBody>
      </p:sp>
    </p:spTree>
    <p:extLst>
      <p:ext uri="{BB962C8B-B14F-4D97-AF65-F5344CB8AC3E}">
        <p14:creationId xmlns:p14="http://schemas.microsoft.com/office/powerpoint/2010/main" val="207997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Scatter file</a:t>
            </a:r>
            <a:r>
              <a:rPr lang="ko-KR" altLang="en-US" sz="4800" b="1" dirty="0"/>
              <a:t>의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1326225"/>
            <a:ext cx="11218979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(load region</a:t>
            </a:r>
            <a:r>
              <a:rPr lang="ko-KR" altLang="en-US" sz="1600" b="1" dirty="0"/>
              <a:t>의 이름</a:t>
            </a:r>
            <a:r>
              <a:rPr lang="en-US" altLang="ko-KR" sz="1600" b="1" dirty="0"/>
              <a:t>) (</a:t>
            </a:r>
            <a:r>
              <a:rPr lang="ko-KR" altLang="en-US" sz="1600" b="1" dirty="0"/>
              <a:t>시작 주소</a:t>
            </a:r>
            <a:r>
              <a:rPr lang="en-US" altLang="ko-KR" sz="1600" b="1" dirty="0"/>
              <a:t>) (</a:t>
            </a:r>
            <a:r>
              <a:rPr lang="ko-KR" altLang="en-US" sz="1600" b="1" dirty="0"/>
              <a:t>최대 크기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	(exec region</a:t>
            </a:r>
            <a:r>
              <a:rPr lang="ko-KR" altLang="en-US" sz="1600" b="1" dirty="0"/>
              <a:t>의 이름</a:t>
            </a:r>
            <a:r>
              <a:rPr lang="en-US" altLang="ko-KR" sz="1600" b="1" dirty="0"/>
              <a:t>) (</a:t>
            </a:r>
            <a:r>
              <a:rPr lang="ko-KR" altLang="en-US" sz="1600" b="1" dirty="0"/>
              <a:t>시작 주소</a:t>
            </a:r>
            <a:r>
              <a:rPr lang="en-US" altLang="ko-KR" sz="1600" b="1" dirty="0"/>
              <a:t>) (</a:t>
            </a:r>
            <a:r>
              <a:rPr lang="ko-KR" altLang="en-US" sz="1600" b="1" dirty="0"/>
              <a:t>최대 크기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	{</a:t>
            </a:r>
          </a:p>
          <a:p>
            <a:r>
              <a:rPr lang="en-US" altLang="ko-KR" sz="1600" b="1" dirty="0"/>
              <a:t>		(</a:t>
            </a:r>
            <a:r>
              <a:rPr lang="ko-KR" altLang="en-US" sz="1600" b="1" dirty="0"/>
              <a:t>해당 영역에 들어갈 데이터 정의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	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	(exec region</a:t>
            </a:r>
            <a:r>
              <a:rPr lang="ko-KR" altLang="en-US" sz="1600" b="1" dirty="0"/>
              <a:t>의 이름</a:t>
            </a:r>
            <a:r>
              <a:rPr lang="en-US" altLang="ko-KR" sz="1600" b="1" dirty="0"/>
              <a:t>) (</a:t>
            </a:r>
            <a:r>
              <a:rPr lang="ko-KR" altLang="en-US" sz="1600" b="1" dirty="0"/>
              <a:t>시작 주소</a:t>
            </a:r>
            <a:r>
              <a:rPr lang="en-US" altLang="ko-KR" sz="1600" b="1" dirty="0"/>
              <a:t>) (</a:t>
            </a:r>
            <a:r>
              <a:rPr lang="ko-KR" altLang="en-US" sz="1600" b="1" dirty="0"/>
              <a:t>최대 크기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	{</a:t>
            </a:r>
          </a:p>
          <a:p>
            <a:r>
              <a:rPr lang="en-US" altLang="ko-KR" sz="1600" b="1" dirty="0"/>
              <a:t>		(</a:t>
            </a:r>
            <a:r>
              <a:rPr lang="ko-KR" altLang="en-US" sz="1600" b="1" dirty="0"/>
              <a:t>해당 영역에 들어갈 데이터 정의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	}</a:t>
            </a:r>
          </a:p>
          <a:p>
            <a:r>
              <a:rPr lang="en-US" altLang="ko-KR" sz="1600" b="1" dirty="0"/>
              <a:t>	...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(load region</a:t>
            </a:r>
            <a:r>
              <a:rPr lang="ko-KR" altLang="en-US" sz="1600" b="1" dirty="0"/>
              <a:t>의 이름</a:t>
            </a:r>
            <a:r>
              <a:rPr lang="en-US" altLang="ko-KR" sz="1600" b="1" dirty="0"/>
              <a:t>) (</a:t>
            </a:r>
            <a:r>
              <a:rPr lang="ko-KR" altLang="en-US" sz="1600" b="1" dirty="0"/>
              <a:t>시작 주소</a:t>
            </a:r>
            <a:r>
              <a:rPr lang="en-US" altLang="ko-KR" sz="1600" b="1" dirty="0"/>
              <a:t>) (</a:t>
            </a:r>
            <a:r>
              <a:rPr lang="ko-KR" altLang="en-US" sz="1600" b="1" dirty="0"/>
              <a:t>최대 크기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	…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695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9F956F-082E-EB2F-5476-9139F99AE597}"/>
              </a:ext>
            </a:extLst>
          </p:cNvPr>
          <p:cNvSpPr/>
          <p:nvPr/>
        </p:nvSpPr>
        <p:spPr>
          <a:xfrm>
            <a:off x="0" y="0"/>
            <a:ext cx="12192000" cy="100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EE9D4-B705-B422-A775-F49E502E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3" y="77845"/>
            <a:ext cx="9144000" cy="84744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Scatter file</a:t>
            </a:r>
            <a:r>
              <a:rPr lang="ko-KR" altLang="en-US" sz="4800" b="1" dirty="0"/>
              <a:t>의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E955-0182-270A-6A70-28FE30722B00}"/>
              </a:ext>
            </a:extLst>
          </p:cNvPr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C000E-7622-42BE-40DF-4E9164C61899}"/>
              </a:ext>
            </a:extLst>
          </p:cNvPr>
          <p:cNvSpPr txBox="1"/>
          <p:nvPr/>
        </p:nvSpPr>
        <p:spPr>
          <a:xfrm>
            <a:off x="486510" y="1326225"/>
            <a:ext cx="11218979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LOAD_REGION_1 0x0 0x8000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	EXEC_REGION_1 0x0 0x8000</a:t>
            </a:r>
          </a:p>
          <a:p>
            <a:r>
              <a:rPr lang="en-US" altLang="ko-KR" sz="1600" b="1" dirty="0"/>
              <a:t>	{</a:t>
            </a:r>
          </a:p>
          <a:p>
            <a:r>
              <a:rPr lang="en-US" altLang="ko-KR" sz="1600" b="1" dirty="0"/>
              <a:t>		* (+RO)                        //RO</a:t>
            </a:r>
            <a:r>
              <a:rPr lang="ko-KR" altLang="en-US" sz="1600" b="1" dirty="0"/>
              <a:t>데이터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정적 데이터 등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해당 </a:t>
            </a:r>
            <a:r>
              <a:rPr lang="en-US" altLang="ko-KR" sz="1600" b="1" dirty="0"/>
              <a:t>exec region</a:t>
            </a:r>
            <a:r>
              <a:rPr lang="ko-KR" altLang="en-US" sz="1600" b="1" dirty="0"/>
              <a:t>에 배치</a:t>
            </a:r>
          </a:p>
          <a:p>
            <a:r>
              <a:rPr lang="ko-KR" altLang="en-US" sz="1600" b="1" dirty="0"/>
              <a:t>	</a:t>
            </a:r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	EXEC_REGION_2 0x18000 0x8000</a:t>
            </a:r>
          </a:p>
          <a:p>
            <a:r>
              <a:rPr lang="en-US" altLang="ko-KR" sz="1600" b="1" dirty="0"/>
              <a:t>	{</a:t>
            </a:r>
          </a:p>
          <a:p>
            <a:r>
              <a:rPr lang="en-US" altLang="ko-KR" sz="1600" b="1" dirty="0"/>
              <a:t>		* (+RW,+ZI)                  //RW, ZI</a:t>
            </a:r>
            <a:r>
              <a:rPr lang="ko-KR" altLang="en-US" sz="1600" b="1" dirty="0"/>
              <a:t>데이터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동적 데이터 등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해당 </a:t>
            </a:r>
            <a:r>
              <a:rPr lang="en-US" altLang="ko-KR" sz="1600" b="1" dirty="0"/>
              <a:t>exec region</a:t>
            </a:r>
            <a:r>
              <a:rPr lang="ko-KR" altLang="en-US" sz="1600" b="1" dirty="0"/>
              <a:t>에 배치</a:t>
            </a:r>
          </a:p>
          <a:p>
            <a:r>
              <a:rPr lang="ko-KR" altLang="en-US" sz="1600" b="1" dirty="0"/>
              <a:t>	</a:t>
            </a:r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	...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LOAD_REGION_2 0x8000 0x8000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	…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804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993</Words>
  <Application>Microsoft Office PowerPoint</Application>
  <PresentationFormat>와이드스크린</PresentationFormat>
  <Paragraphs>164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inherit</vt:lpstr>
      <vt:lpstr>맑은 고딕</vt:lpstr>
      <vt:lpstr>Arial</vt:lpstr>
      <vt:lpstr>Arial</vt:lpstr>
      <vt:lpstr>Courier New</vt:lpstr>
      <vt:lpstr>Office 테마</vt:lpstr>
      <vt:lpstr>임베디드 시스템 설계 및 실험 </vt:lpstr>
      <vt:lpstr>목차</vt:lpstr>
      <vt:lpstr>Scatter file 정의 및 사용 목적</vt:lpstr>
      <vt:lpstr>Scatter file 정의</vt:lpstr>
      <vt:lpstr>Scatter file 사용 목적</vt:lpstr>
      <vt:lpstr>Scatter file 사용 목적</vt:lpstr>
      <vt:lpstr>Scatter file의 구조</vt:lpstr>
      <vt:lpstr>Scatter file의 구조</vt:lpstr>
      <vt:lpstr>Scatter file의 구조</vt:lpstr>
      <vt:lpstr>버튼의 Floating, Pull up, Pull down </vt:lpstr>
      <vt:lpstr>버튼의 floating 방식</vt:lpstr>
      <vt:lpstr>버튼의 pull up 방식</vt:lpstr>
      <vt:lpstr>버튼의 pull down 방식</vt:lpstr>
      <vt:lpstr>인터럽트 / 폴링 방식의 차이</vt:lpstr>
      <vt:lpstr>인터럽트 / 폴링 방식의 차이</vt:lpstr>
      <vt:lpstr>폴링</vt:lpstr>
      <vt:lpstr>인터럽트</vt:lpstr>
      <vt:lpstr>인터럽트 </vt:lpstr>
      <vt:lpstr>인터럽트 </vt:lpstr>
      <vt:lpstr>인터럽트 / 폴링 방식의 차이</vt:lpstr>
      <vt:lpstr>릴레이 모듈</vt:lpstr>
      <vt:lpstr>릴레이 모듈</vt:lpstr>
      <vt:lpstr>릴레이 모듈</vt:lpstr>
      <vt:lpstr>릴레이 모듈</vt:lpstr>
      <vt:lpstr>릴레이 모듈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 설계 및 실험 </dc:title>
  <dc:creator>WooHyeonWoo</dc:creator>
  <cp:lastModifiedBy>재열 박</cp:lastModifiedBy>
  <cp:revision>6</cp:revision>
  <dcterms:created xsi:type="dcterms:W3CDTF">2023-09-23T10:33:07Z</dcterms:created>
  <dcterms:modified xsi:type="dcterms:W3CDTF">2023-09-24T05:51:47Z</dcterms:modified>
</cp:coreProperties>
</file>