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46C598-5183-44A2-A491-4BA15C958D2A}">
  <a:tblStyle styleId="{FC46C598-5183-44A2-A491-4BA15C958D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purious_wakeup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7e1a7827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7e1a7827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7e1a7827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7e1a7827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7e1a7827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7e1a7827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7e1a7827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7e1a7827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7e1a7827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7e1a7827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7e1a7827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7e1a7827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ef06187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ef06187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ef061878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ef06187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ef061878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ef061878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7e1a7827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7e1a7827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7e1a7827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7e1a7827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7e1a7827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7e1a7827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ef061878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ef061878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ef061878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ef061878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ef061878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3ef061878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ef061878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ef061878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ef412fb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3ef412fb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3ef412fb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3ef412fb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8ce4f97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78ce4f97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ef412fb1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3ef412fb1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8ce4f97d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78ce4f97d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ef061878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ef061878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8ce4f97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78ce4f97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78ce4f97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78ce4f97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78ce4f97d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78ce4f97d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78ce4f97d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78ce4f97d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8ce4f97d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78ce4f97d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https://en.wikipedia.org/wiki/Spurious_wakeup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78ce4f97d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78ce4f97d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78ce4f97d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78ce4f97d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7e1a7827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7e1a7827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ee88fd29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ee88fd29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7e1a7827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7e1a7827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7e1a7827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7e1a7827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7e1a7827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7e1a7827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7e1a7827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7e1a7827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omp.nus.edu.sg/~srirams/cs3210/L1_code.zi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dc.comp.nus.edu.s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fortinet.com/support/product-downloads" TargetMode="External"/><Relationship Id="rId4" Type="http://schemas.openxmlformats.org/officeDocument/2006/relationships/hyperlink" Target="https://dochub.comp.nus.edu.sg/" TargetMode="External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zhiheng.dev" TargetMode="External"/><Relationship Id="rId4" Type="http://schemas.openxmlformats.org/officeDocument/2006/relationships/hyperlink" Target="http://feedback.zhiheng.dev" TargetMode="External"/><Relationship Id="rId5" Type="http://schemas.openxmlformats.org/officeDocument/2006/relationships/image" Target="../media/image10.png"/><Relationship Id="rId6" Type="http://schemas.openxmlformats.org/officeDocument/2006/relationships/hyperlink" Target="http://telegram.zhiheng.dev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drive.zhiheng.dev" TargetMode="External"/><Relationship Id="rId4" Type="http://schemas.openxmlformats.org/officeDocument/2006/relationships/hyperlink" Target="http://feedback.zhiheng.dev" TargetMode="External"/><Relationship Id="rId5" Type="http://schemas.openxmlformats.org/officeDocument/2006/relationships/image" Target="../media/image10.png"/><Relationship Id="rId6" Type="http://schemas.openxmlformats.org/officeDocument/2006/relationships/hyperlink" Target="http://telegram.zhiheng.de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CS3210 Lab 1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8412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Processes, Threads and Synchronization Basics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108600" y="4229100"/>
            <a:ext cx="29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Slides inspired by Sriram's slides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Today's Lab:</a:t>
            </a:r>
            <a:endParaRPr/>
          </a:p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Processes, Threads &amp; Synchronization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66325"/>
            <a:ext cx="4544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C-style C++ programming language</a:t>
            </a:r>
            <a:endParaRPr/>
          </a:p>
          <a:p>
            <a:pPr indent="-317500" lvl="1" marL="8001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You'll eventually appreciate using C++ for your assignments later :)</a:t>
            </a:r>
            <a:endParaRPr/>
          </a:p>
          <a:p>
            <a:pPr indent="-317500" lvl="1" marL="8001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only the </a:t>
            </a:r>
            <a:r>
              <a:rPr b="1" lang="en"/>
              <a:t>pthread</a:t>
            </a:r>
            <a:r>
              <a:rPr lang="en"/>
              <a:t> library.</a:t>
            </a:r>
            <a:br>
              <a:rPr lang="en"/>
            </a:br>
            <a:r>
              <a:rPr lang="en"/>
              <a:t>(i.e. </a:t>
            </a:r>
            <a:r>
              <a:rPr lang="en">
                <a:solidFill>
                  <a:srgbClr val="CC0000"/>
                </a:solidFill>
              </a:rPr>
              <a:t>do not use std::mutex, std::thread etc.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do the lab exercises in order!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n"/>
              <a:t>Submit </a:t>
            </a:r>
            <a:r>
              <a:rPr b="1" lang="en">
                <a:solidFill>
                  <a:srgbClr val="CC0000"/>
                </a:solidFill>
              </a:rPr>
              <a:t>exercises 7, 8 &amp; 9</a:t>
            </a:r>
            <a:r>
              <a:rPr lang="en"/>
              <a:t> before </a:t>
            </a:r>
            <a:r>
              <a:rPr lang="en" u="sng"/>
              <a:t>Wed 6th Sept, 2pm</a:t>
            </a:r>
            <a:r>
              <a:rPr lang="en"/>
              <a:t> via Canvas.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902" y="1030825"/>
            <a:ext cx="3393672" cy="330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5000275" y="4359500"/>
            <a:ext cx="33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yesterday on /r/ProgrammerHumor…</a:t>
            </a:r>
            <a:endParaRPr i="1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 tasks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266325"/>
            <a:ext cx="8520600" cy="3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Ex1:</a:t>
            </a:r>
            <a:r>
              <a:rPr lang="en"/>
              <a:t> fork()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Ex2:</a:t>
            </a:r>
            <a:r>
              <a:rPr lang="en"/>
              <a:t> pthreads order &amp; shared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b="1" i="1" lang="en">
                <a:solidFill>
                  <a:srgbClr val="999999"/>
                </a:solidFill>
              </a:rPr>
              <a:t>Extra:</a:t>
            </a:r>
            <a:r>
              <a:rPr i="1" lang="en">
                <a:solidFill>
                  <a:srgbClr val="999999"/>
                </a:solidFill>
              </a:rPr>
              <a:t> Semaphore usage</a:t>
            </a:r>
            <a:endParaRPr i="1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Ex3:</a:t>
            </a:r>
            <a:r>
              <a:rPr lang="en"/>
              <a:t> Race condition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Ex4:</a:t>
            </a:r>
            <a:r>
              <a:rPr lang="en"/>
              <a:t> pthread joining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Ex5:</a:t>
            </a:r>
            <a:r>
              <a:rPr lang="en"/>
              <a:t> pthread mutex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Ex6:</a:t>
            </a:r>
            <a:r>
              <a:rPr lang="en"/>
              <a:t> Conditional variables </a:t>
            </a:r>
            <a:r>
              <a:rPr i="1" lang="en"/>
              <a:t>(will explain more later!)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Ex7:</a:t>
            </a:r>
            <a:r>
              <a:rPr lang="en"/>
              <a:t> Producer-consumer: pthreads </a:t>
            </a:r>
            <a:r>
              <a:rPr lang="en">
                <a:solidFill>
                  <a:srgbClr val="FF0000"/>
                </a:solidFill>
              </a:rPr>
              <a:t>(to be submitted)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Ex8:</a:t>
            </a:r>
            <a:r>
              <a:rPr lang="en"/>
              <a:t> Producer-consumer: processes &amp; semaphores </a:t>
            </a:r>
            <a:r>
              <a:rPr lang="en">
                <a:solidFill>
                  <a:srgbClr val="FF0000"/>
                </a:solidFill>
              </a:rPr>
              <a:t>(to be submitted)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Ex9: </a:t>
            </a:r>
            <a:r>
              <a:rPr lang="en"/>
              <a:t>README with explanation </a:t>
            </a:r>
            <a:r>
              <a:rPr lang="en">
                <a:solidFill>
                  <a:srgbClr val="FF0000"/>
                </a:solidFill>
              </a:rPr>
              <a:t>(to be submitted)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Visiting the PDC lab downstairs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lab machines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ssh into </a:t>
            </a:r>
            <a:r>
              <a:rPr lang="en" u="sng"/>
              <a:t>soctf-pdc-xxx.d1.comp.nus.edu.sg</a:t>
            </a:r>
            <a:br>
              <a:rPr lang="en"/>
            </a:br>
            <a:r>
              <a:rPr lang="en"/>
              <a:t>(where xxx is 001-003 or 009-011)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Credentials should have been emailed to you.</a:t>
            </a:r>
            <a:br>
              <a:rPr lang="en"/>
            </a:br>
            <a:r>
              <a:rPr b="1" lang="en"/>
              <a:t>You will be asked to change your password on your first login.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lab code into the machines.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wget  </a:t>
            </a:r>
            <a:r>
              <a:rPr b="1" lang="en" sz="1600" u="sng">
                <a:latin typeface="Consolas"/>
                <a:ea typeface="Consolas"/>
                <a:cs typeface="Consolas"/>
                <a:sym typeface="Consolas"/>
                <a:hlinkClick r:id="rId3"/>
              </a:rPr>
              <a:t>https://www.comp.nus.edu.sg/~srirams/cs3210/L1_code.zip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unzip L1_code.zip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For </a:t>
            </a:r>
            <a:r>
              <a:rPr b="1" lang="en">
                <a:solidFill>
                  <a:srgbClr val="1155CC"/>
                </a:solidFill>
              </a:rPr>
              <a:t>VSCode users</a:t>
            </a:r>
            <a:r>
              <a:rPr lang="en">
                <a:solidFill>
                  <a:srgbClr val="1155CC"/>
                </a:solidFill>
              </a:rPr>
              <a:t>, SSH into the node with </a:t>
            </a:r>
            <a:r>
              <a:rPr b="1" lang="en">
                <a:solidFill>
                  <a:srgbClr val="1155CC"/>
                </a:solidFill>
              </a:rPr>
              <a:t>Bash/PowerShell</a:t>
            </a:r>
            <a:r>
              <a:rPr lang="en">
                <a:solidFill>
                  <a:srgbClr val="1155CC"/>
                </a:solidFill>
              </a:rPr>
              <a:t> first to change your password before using VSCode to connect!!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more advanced users…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a SSH config file</a:t>
            </a:r>
            <a:r>
              <a:rPr lang="en"/>
              <a:t>: (Add this to ~/.ssh/config, works with VSCode too)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Host soctf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	Hostname soctf-pdc-009.d1.comp.nus.edu.sg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	User </a:t>
            </a:r>
            <a:r>
              <a:rPr b="1" i="1" lang="en" sz="1600">
                <a:latin typeface="Consolas"/>
                <a:ea typeface="Consolas"/>
                <a:cs typeface="Consolas"/>
                <a:sym typeface="Consolas"/>
              </a:rPr>
              <a:t>[Your user name]</a:t>
            </a:r>
            <a:endParaRPr b="1" i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	ForwardAgent yes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n"/>
              <a:t>You can now just type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ssh soctf</a:t>
            </a:r>
            <a:r>
              <a:rPr lang="en"/>
              <a:t> to SSH into the server~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more advanced users…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266325"/>
            <a:ext cx="85206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a SSH key (</a:t>
            </a:r>
            <a:r>
              <a:rPr b="1" lang="en" u="sng"/>
              <a:t>instead of password</a:t>
            </a:r>
            <a:r>
              <a:rPr b="1" lang="en"/>
              <a:t>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Enter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ssh-keygen</a:t>
            </a:r>
            <a:r>
              <a:rPr lang="en"/>
              <a:t> into your command prompt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Follow the instructions to generate a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Upload the </a:t>
            </a:r>
            <a:r>
              <a:rPr b="1" lang="en"/>
              <a:t>.pub</a:t>
            </a:r>
            <a:r>
              <a:rPr lang="en"/>
              <a:t> key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https://pdc.comp.nus.edu.sg/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other file generated (i.e. your secret key) to ssh!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SSH config file w/ key: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Host soctf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	Hostname soctf-pdc-009.d1.comp.nus.edu.sg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	User </a:t>
            </a:r>
            <a:r>
              <a:rPr b="1" i="1" lang="en" sz="1600">
                <a:latin typeface="Consolas"/>
                <a:ea typeface="Consolas"/>
                <a:cs typeface="Consolas"/>
                <a:sym typeface="Consolas"/>
              </a:rPr>
              <a:t>[Your user name]</a:t>
            </a:r>
            <a:endParaRPr b="1" i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	ForwardAgent yes</a:t>
            </a:r>
            <a:br>
              <a:rPr b="1"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IdentityFile ~/.ssh/id_rsa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machines while </a:t>
            </a:r>
            <a:r>
              <a:rPr lang="en">
                <a:solidFill>
                  <a:srgbClr val="1155CC"/>
                </a:solidFill>
              </a:rPr>
              <a:t>not being at SoC…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266325"/>
            <a:ext cx="8520600" cy="3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99999"/>
                </a:solidFill>
              </a:rPr>
              <a:t>More important</a:t>
            </a:r>
            <a:r>
              <a:rPr i="1" lang="en">
                <a:solidFill>
                  <a:srgbClr val="999999"/>
                </a:solidFill>
              </a:rPr>
              <a:t> for your assignments, you do not have to do this for this lab.</a:t>
            </a:r>
            <a:endParaRPr i="1"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https://www.fortinet.com/support/product-downloads</a:t>
            </a:r>
            <a:br>
              <a:rPr lang="en"/>
            </a:br>
            <a:r>
              <a:rPr lang="en"/>
              <a:t>→ Install </a:t>
            </a:r>
            <a:r>
              <a:rPr b="1" lang="en"/>
              <a:t>Forticlient VPN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installation:</a:t>
            </a:r>
            <a:br>
              <a:rPr lang="en"/>
            </a:br>
            <a:r>
              <a:rPr lang="en"/>
              <a:t>Click on </a:t>
            </a:r>
            <a:r>
              <a:rPr b="1" lang="en"/>
              <a:t>Configure VPN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Further reference: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https://dochub.comp.nus.edu.sg/cf/guides/network/vpn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1775" y="2101125"/>
            <a:ext cx="3205174" cy="24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Forticlient VPN Configuration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VPN is </a:t>
            </a:r>
            <a:r>
              <a:rPr b="1" lang="en"/>
              <a:t>SSL-VPN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 Name: </a:t>
            </a:r>
            <a:r>
              <a:rPr b="1" lang="en"/>
              <a:t>SoC VPN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Remote Gateway:</a:t>
            </a:r>
            <a:br>
              <a:rPr lang="en"/>
            </a:br>
            <a:r>
              <a:rPr b="1" lang="en"/>
              <a:t>webvpn.comp.nus.edu.sg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Authentication can be either one.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978" y="1266325"/>
            <a:ext cx="4308311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into the VPN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your </a:t>
            </a:r>
            <a:r>
              <a:rPr b="1" lang="en"/>
              <a:t>NUS Credentials</a:t>
            </a:r>
            <a:r>
              <a:rPr lang="en"/>
              <a:t> to</a:t>
            </a:r>
            <a:br>
              <a:rPr lang="en"/>
            </a:br>
            <a:r>
              <a:rPr lang="en"/>
              <a:t>login!</a:t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250" y="1152425"/>
            <a:ext cx="4871051" cy="372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vs Unnamed Semaphores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Yap Zhi Heng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Y3 Computer Science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 me at </a:t>
            </a:r>
            <a:r>
              <a:rPr lang="en" u="sng"/>
              <a:t>yap.zhh@u.nus.edu</a:t>
            </a:r>
            <a:r>
              <a:rPr lang="en"/>
              <a:t> or contact me on Telegram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I'll try to reply within 24 hours!</a:t>
            </a:r>
            <a:endParaRPr i="1"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myself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vs Unnamed Semaphores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Named</a:t>
            </a:r>
            <a:r>
              <a:rPr lang="en"/>
              <a:t> semaphores (created with </a:t>
            </a:r>
            <a:r>
              <a:rPr b="1" lang="en"/>
              <a:t>sem_open</a:t>
            </a:r>
            <a:r>
              <a:rPr lang="en"/>
              <a:t>) are "automatically shared between processes" - how?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Processes duplicate their memory spaces on fork()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Parent process executes: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sem_t* sem = sem_open("pSem", O_CREAT | O_EXCL, 0644, value);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 shouldn't the semaphore be private to each process?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vs Unnamed Semaphores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 shouldn't the semaphore be private to each process?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OS automatically maps semaphore into shared memory!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b="1" lang="en">
                <a:solidFill>
                  <a:srgbClr val="3D85C6"/>
                </a:solidFill>
              </a:rPr>
              <a:t>Try:</a:t>
            </a:r>
            <a:endParaRPr b="1">
              <a:solidFill>
                <a:srgbClr val="3D85C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Consolas"/>
              <a:buChar char="○"/>
            </a:pPr>
            <a:r>
              <a:rPr b="1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./semaph</a:t>
            </a:r>
            <a:endParaRPr b="1">
              <a:solidFill>
                <a:srgbClr val="3D85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Char char="○"/>
            </a:pPr>
            <a:r>
              <a:rPr b="1" lang="en">
                <a:solidFill>
                  <a:srgbClr val="3D85C6"/>
                </a:solidFill>
              </a:rPr>
              <a:t>Ctrl+Z</a:t>
            </a:r>
            <a:r>
              <a:rPr lang="en">
                <a:solidFill>
                  <a:srgbClr val="3D85C6"/>
                </a:solidFill>
              </a:rPr>
              <a:t> after entering sem value</a:t>
            </a:r>
            <a:endParaRPr>
              <a:solidFill>
                <a:srgbClr val="3D85C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Consolas"/>
              <a:buChar char="○"/>
            </a:pPr>
            <a:r>
              <a:rPr b="1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ipcs; ls /dev/shm</a:t>
            </a:r>
            <a:endParaRPr b="1">
              <a:solidFill>
                <a:srgbClr val="3D85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Font typeface="Consolas"/>
              <a:buChar char="○"/>
            </a:pPr>
            <a:r>
              <a:rPr b="1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fg; Ctrl-C; ipcs ; ls /dev/shm</a:t>
            </a:r>
            <a:endParaRPr b="1">
              <a:solidFill>
                <a:srgbClr val="3D85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Char char="○"/>
            </a:pPr>
            <a:r>
              <a:rPr lang="en">
                <a:solidFill>
                  <a:srgbClr val="3D85C6"/>
                </a:solidFill>
              </a:rPr>
              <a:t>To delete shared memory space:</a:t>
            </a:r>
            <a:br>
              <a:rPr lang="en">
                <a:solidFill>
                  <a:srgbClr val="3D85C6"/>
                </a:solidFill>
              </a:rPr>
            </a:br>
            <a:r>
              <a:rPr b="1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ipcrm -M &lt;shm-key&gt;</a:t>
            </a:r>
            <a:endParaRPr b="1">
              <a:solidFill>
                <a:srgbClr val="3D85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Char char="○"/>
            </a:pPr>
            <a:r>
              <a:rPr lang="en">
                <a:solidFill>
                  <a:srgbClr val="3D85C6"/>
                </a:solidFill>
              </a:rPr>
              <a:t>To delete the semaphore:</a:t>
            </a:r>
            <a:br>
              <a:rPr lang="en">
                <a:solidFill>
                  <a:srgbClr val="3D85C6"/>
                </a:solidFill>
              </a:rPr>
            </a:br>
            <a:r>
              <a:rPr b="1"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rm /dev/shm/&lt;sem-name&gt;</a:t>
            </a:r>
            <a:endParaRPr b="1">
              <a:solidFill>
                <a:srgbClr val="3D85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19" name="Google Shape;219;p33"/>
          <p:cNvGrpSpPr/>
          <p:nvPr/>
        </p:nvGrpSpPr>
        <p:grpSpPr>
          <a:xfrm>
            <a:off x="4619600" y="2314575"/>
            <a:ext cx="4410076" cy="2205025"/>
            <a:chOff x="4238625" y="2571750"/>
            <a:chExt cx="4410076" cy="2205025"/>
          </a:xfrm>
        </p:grpSpPr>
        <p:pic>
          <p:nvPicPr>
            <p:cNvPr id="220" name="Google Shape;220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38625" y="2571750"/>
              <a:ext cx="4410076" cy="2205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33"/>
            <p:cNvSpPr/>
            <p:nvPr/>
          </p:nvSpPr>
          <p:spPr>
            <a:xfrm>
              <a:off x="6088913" y="3262325"/>
              <a:ext cx="709500" cy="25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`pSem`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22" name="Google Shape;222;p33"/>
            <p:cNvCxnSpPr/>
            <p:nvPr/>
          </p:nvCxnSpPr>
          <p:spPr>
            <a:xfrm>
              <a:off x="6086475" y="3514725"/>
              <a:ext cx="257100" cy="30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33"/>
            <p:cNvCxnSpPr/>
            <p:nvPr/>
          </p:nvCxnSpPr>
          <p:spPr>
            <a:xfrm flipH="1">
              <a:off x="6338850" y="3519500"/>
              <a:ext cx="462000" cy="30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have allocated things in shm within your process and terminated it prematurely before it can clean it up.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Commands to resolve it:</a:t>
            </a:r>
            <a:endParaRPr/>
          </a:p>
        </p:txBody>
      </p:sp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memory usage</a:t>
            </a:r>
            <a:endParaRPr/>
          </a:p>
        </p:txBody>
      </p:sp>
      <p:graphicFrame>
        <p:nvGraphicFramePr>
          <p:cNvPr id="230" name="Google Shape;230;p34"/>
          <p:cNvGraphicFramePr/>
          <p:nvPr/>
        </p:nvGraphicFramePr>
        <p:xfrm>
          <a:off x="578625" y="249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{FC46C598-5183-44A2-A491-4BA15C958D2A}</a:tableStyleId>
              </a:tblPr>
              <a:tblGrid>
                <a:gridCol w="2358225"/>
                <a:gridCol w="5628500"/>
              </a:tblGrid>
              <a:tr h="35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ipcs -cm</a:t>
                      </a:r>
                      <a:endParaRPr b="1" sz="18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Checks shared memory usage on the machine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56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ipcrm -M &lt;key&gt;</a:t>
                      </a:r>
                      <a:endParaRPr b="1" sz="18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Delete the memory area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56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ls -la /dev/shm</a:t>
                      </a:r>
                      <a:endParaRPr b="1" sz="18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Check whether there are any named semaphores in the system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56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rm /dev/shm/&lt;sem&gt;</a:t>
                      </a:r>
                      <a:endParaRPr b="1" sz="18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Remove the named semaphore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Semaphores vs pthread mutexes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Semaphores vs pthread mutexes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/>
              <a:t>What is the difference?</a:t>
            </a:r>
            <a:endParaRPr b="1" sz="2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Semaphores vs pthread mutexes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/>
              <a:t>Consider the following scenario:</a:t>
            </a:r>
            <a:endParaRPr sz="2100"/>
          </a:p>
        </p:txBody>
      </p:sp>
      <p:cxnSp>
        <p:nvCxnSpPr>
          <p:cNvPr id="248" name="Google Shape;248;p37"/>
          <p:cNvCxnSpPr/>
          <p:nvPr/>
        </p:nvCxnSpPr>
        <p:spPr>
          <a:xfrm>
            <a:off x="851550" y="3602500"/>
            <a:ext cx="744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37"/>
          <p:cNvSpPr txBox="1"/>
          <p:nvPr/>
        </p:nvSpPr>
        <p:spPr>
          <a:xfrm>
            <a:off x="2183175" y="2464300"/>
            <a:ext cx="1565400" cy="10467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Thead 1 calls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sem_wait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on sem and enters critical zone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4759825" y="2572000"/>
            <a:ext cx="1565400" cy="8313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Thead 2 calls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sem_post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on sem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1262775" y="3694000"/>
            <a:ext cx="930600" cy="4002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sem =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3829225" y="3694000"/>
            <a:ext cx="930600" cy="4002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sem = 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6243375" y="3694000"/>
            <a:ext cx="930600" cy="4002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sem = 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7712625" y="3202300"/>
            <a:ext cx="6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time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Semaphores vs pthread mutexes</a:t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/>
              <a:t>Consider the following scenario:</a:t>
            </a:r>
            <a:endParaRPr sz="2100"/>
          </a:p>
        </p:txBody>
      </p:sp>
      <p:cxnSp>
        <p:nvCxnSpPr>
          <p:cNvPr id="261" name="Google Shape;261;p38"/>
          <p:cNvCxnSpPr/>
          <p:nvPr/>
        </p:nvCxnSpPr>
        <p:spPr>
          <a:xfrm>
            <a:off x="851550" y="3602500"/>
            <a:ext cx="744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8"/>
          <p:cNvSpPr txBox="1"/>
          <p:nvPr/>
        </p:nvSpPr>
        <p:spPr>
          <a:xfrm>
            <a:off x="2183175" y="2464300"/>
            <a:ext cx="1565400" cy="8313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Thead 1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locks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mut and enters critical zone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1262775" y="3694000"/>
            <a:ext cx="1083000" cy="615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mut = unlocked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4759825" y="2572000"/>
            <a:ext cx="1565400" cy="6156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Thead 2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unlocks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mut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3829225" y="3694000"/>
            <a:ext cx="930600" cy="615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mut = locked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8"/>
          <p:cNvSpPr txBox="1"/>
          <p:nvPr/>
        </p:nvSpPr>
        <p:spPr>
          <a:xfrm>
            <a:off x="6602650" y="3801700"/>
            <a:ext cx="768000" cy="4002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4125"/>
                </a:solidFill>
                <a:latin typeface="Open Sans"/>
                <a:ea typeface="Open Sans"/>
                <a:cs typeface="Open Sans"/>
                <a:sym typeface="Open Sans"/>
              </a:rPr>
              <a:t>???</a:t>
            </a:r>
            <a:endParaRPr>
              <a:solidFill>
                <a:srgbClr val="CC412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7712625" y="3202300"/>
            <a:ext cx="6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time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Semaphores vs pthread mutexes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1700" y="1266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/>
              <a:t>Consider the following scenario:</a:t>
            </a:r>
            <a:endParaRPr sz="2100"/>
          </a:p>
        </p:txBody>
      </p:sp>
      <p:cxnSp>
        <p:nvCxnSpPr>
          <p:cNvPr id="274" name="Google Shape;274;p39"/>
          <p:cNvCxnSpPr/>
          <p:nvPr/>
        </p:nvCxnSpPr>
        <p:spPr>
          <a:xfrm>
            <a:off x="851550" y="3602500"/>
            <a:ext cx="744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39"/>
          <p:cNvSpPr txBox="1"/>
          <p:nvPr/>
        </p:nvSpPr>
        <p:spPr>
          <a:xfrm>
            <a:off x="2183175" y="2464300"/>
            <a:ext cx="1565400" cy="8313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Thead 1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locks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mut and enters critical zone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1262775" y="3694000"/>
            <a:ext cx="1083000" cy="615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mut = unlocked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4759825" y="2572000"/>
            <a:ext cx="1565400" cy="6156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Thead 2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unlocks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mut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39"/>
          <p:cNvSpPr txBox="1"/>
          <p:nvPr/>
        </p:nvSpPr>
        <p:spPr>
          <a:xfrm>
            <a:off x="3829225" y="3694000"/>
            <a:ext cx="930600" cy="615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mut = locked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6243375" y="3694000"/>
            <a:ext cx="1469100" cy="615600"/>
          </a:xfrm>
          <a:prstGeom prst="rect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4125"/>
                </a:solidFill>
                <a:latin typeface="Open Sans"/>
                <a:ea typeface="Open Sans"/>
                <a:cs typeface="Open Sans"/>
                <a:sym typeface="Open Sans"/>
              </a:rPr>
              <a:t>UNDEFINED BEHAVIOUR</a:t>
            </a:r>
            <a:endParaRPr>
              <a:solidFill>
                <a:srgbClr val="CC412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7712625" y="3202300"/>
            <a:ext cx="6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Open Sans"/>
                <a:ea typeface="Open Sans"/>
                <a:cs typeface="Open Sans"/>
                <a:sym typeface="Open Sans"/>
              </a:rPr>
              <a:t>time</a:t>
            </a:r>
            <a:endParaRPr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Semaphores vs pthread mutexes</a:t>
            </a:r>
            <a:endParaRPr/>
          </a:p>
        </p:txBody>
      </p:sp>
      <p:sp>
        <p:nvSpPr>
          <p:cNvPr id="286" name="Google Shape;286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What is the difference?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Open Sans"/>
              <a:buChar char="●"/>
            </a:pPr>
            <a:r>
              <a:rPr lang="en" sz="2100">
                <a:solidFill>
                  <a:srgbClr val="38761D"/>
                </a:solidFill>
              </a:rPr>
              <a:t>Any thread can wait/post on a semaphore</a:t>
            </a:r>
            <a:endParaRPr sz="2100">
              <a:solidFill>
                <a:srgbClr val="38761D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Open Sans"/>
              <a:buChar char="●"/>
            </a:pPr>
            <a:r>
              <a:rPr lang="en" sz="2100">
                <a:solidFill>
                  <a:srgbClr val="38761D"/>
                </a:solidFill>
              </a:rPr>
              <a:t>Only the thread that locked a pthread mutex can unlock it</a:t>
            </a:r>
            <a:endParaRPr sz="2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 Variables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admin stuff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52128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50"/>
              <a:t>Telegram group →</a:t>
            </a:r>
            <a:endParaRPr b="1" sz="1550"/>
          </a:p>
          <a:p>
            <a:pPr indent="-327025" lvl="0" marL="457200" rtl="0" algn="l">
              <a:spcBef>
                <a:spcPts val="1000"/>
              </a:spcBef>
              <a:spcAft>
                <a:spcPts val="0"/>
              </a:spcAft>
              <a:buClr>
                <a:srgbClr val="6AA84F"/>
              </a:buClr>
              <a:buSzPts val="1550"/>
              <a:buChar char="●"/>
            </a:pPr>
            <a:r>
              <a:rPr b="1" lang="en" sz="1550">
                <a:solidFill>
                  <a:srgbClr val="6AA84F"/>
                </a:solidFill>
              </a:rPr>
              <a:t>Things that are OK</a:t>
            </a:r>
            <a:endParaRPr b="1" sz="1550">
              <a:solidFill>
                <a:srgbClr val="6AA84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Interesting finds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 cluster issues/requests (i.e. software installation, reporting offline machines etc.)</a:t>
            </a:r>
            <a:endParaRPr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50"/>
              <a:buChar char="●"/>
            </a:pPr>
            <a:r>
              <a:rPr b="1" lang="en" sz="1550">
                <a:solidFill>
                  <a:srgbClr val="CC0000"/>
                </a:solidFill>
              </a:rPr>
              <a:t>Things that are not OK</a:t>
            </a:r>
            <a:endParaRPr b="1" sz="1550">
              <a:solidFill>
                <a:srgbClr val="CC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debugging help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50"/>
              <a:t>Slides are uploaded here after every session</a:t>
            </a:r>
            <a:br>
              <a:rPr b="1" lang="en" sz="1550"/>
            </a:br>
            <a:r>
              <a:rPr b="1" lang="en" sz="1550"/>
              <a:t>GDrive: </a:t>
            </a:r>
            <a:r>
              <a:rPr lang="en" sz="155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drive.zhiheng.dev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/>
              <a:t>Remind me if I forgot to upload!</a:t>
            </a:r>
            <a:endParaRPr b="1"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50"/>
              <a:t>Anonymous Feedback:</a:t>
            </a:r>
            <a:r>
              <a:rPr lang="en" sz="1550"/>
              <a:t> </a:t>
            </a:r>
            <a:r>
              <a:rPr lang="en" sz="155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feedback.zhiheng.dev</a:t>
            </a:r>
            <a:endParaRPr i="1" sz="15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400"/>
              <a:t>All these will be shown again at the end~</a:t>
            </a:r>
            <a:endParaRPr sz="14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8838" y="1030588"/>
            <a:ext cx="3082325" cy="30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5791150" y="4112900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Telegram Group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telegram.zhiheng.dev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 Variables</a:t>
            </a:r>
            <a:endParaRPr/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1299550" y="1266325"/>
            <a:ext cx="3743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Waiting thread:</a:t>
            </a:r>
            <a:endParaRPr sz="17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while(condition not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pthread_cond_wait(&amp;cond_var, 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5123725" y="1266325"/>
            <a:ext cx="3234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Signaling Thread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/* change variable value 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pthread_cond_signal(&amp;cond_var);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u="sng"/>
          </a:p>
        </p:txBody>
      </p:sp>
      <p:sp>
        <p:nvSpPr>
          <p:cNvPr id="299" name="Google Shape;299;p42"/>
          <p:cNvSpPr txBox="1"/>
          <p:nvPr/>
        </p:nvSpPr>
        <p:spPr>
          <a:xfrm>
            <a:off x="31950" y="1563700"/>
            <a:ext cx="1076100" cy="7389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Handles </a:t>
            </a: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"spurious wakeups"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0" name="Google Shape;300;p42"/>
          <p:cNvCxnSpPr/>
          <p:nvPr/>
        </p:nvCxnSpPr>
        <p:spPr>
          <a:xfrm>
            <a:off x="1112600" y="2074725"/>
            <a:ext cx="250800" cy="2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42"/>
          <p:cNvSpPr txBox="1"/>
          <p:nvPr/>
        </p:nvSpPr>
        <p:spPr>
          <a:xfrm>
            <a:off x="31950" y="2530750"/>
            <a:ext cx="1076100" cy="9234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Releases mutex when waiting on cond_var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2" name="Google Shape;302;p42"/>
          <p:cNvCxnSpPr/>
          <p:nvPr/>
        </p:nvCxnSpPr>
        <p:spPr>
          <a:xfrm flipH="1" rot="10800000">
            <a:off x="1123650" y="2530725"/>
            <a:ext cx="563400" cy="1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42"/>
          <p:cNvSpPr txBox="1"/>
          <p:nvPr/>
        </p:nvSpPr>
        <p:spPr>
          <a:xfrm>
            <a:off x="6578400" y="3903225"/>
            <a:ext cx="2443200" cy="9234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Tells the waiting thread to </a:t>
            </a:r>
            <a:r>
              <a:rPr b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wake up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but thread will only wake up once the signaling thread releases mutex.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4" name="Google Shape;304;p42"/>
          <p:cNvCxnSpPr/>
          <p:nvPr/>
        </p:nvCxnSpPr>
        <p:spPr>
          <a:xfrm rot="10800000">
            <a:off x="7866000" y="3109725"/>
            <a:ext cx="501300" cy="7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42"/>
          <p:cNvSpPr txBox="1"/>
          <p:nvPr/>
        </p:nvSpPr>
        <p:spPr>
          <a:xfrm>
            <a:off x="195650" y="3727675"/>
            <a:ext cx="1719900" cy="5541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At this point, mutex is re-obtained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6" name="Google Shape;306;p42"/>
          <p:cNvCxnSpPr/>
          <p:nvPr/>
        </p:nvCxnSpPr>
        <p:spPr>
          <a:xfrm rot="-5400000">
            <a:off x="1061950" y="3158325"/>
            <a:ext cx="807000" cy="331800"/>
          </a:xfrm>
          <a:prstGeom prst="bentConnector3">
            <a:avLst>
              <a:gd fmla="val 9935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 Variables</a:t>
            </a:r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ask you to use condition variables in </a:t>
            </a:r>
            <a:r>
              <a:rPr b="1" lang="en"/>
              <a:t>ex7</a:t>
            </a:r>
            <a:r>
              <a:rPr lang="en"/>
              <a:t> and semaphores in </a:t>
            </a:r>
            <a:r>
              <a:rPr b="1" lang="en"/>
              <a:t>ex8</a:t>
            </a:r>
            <a:r>
              <a:rPr lang="en"/>
              <a:t> to do the same thing.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both of them seem to have similar functionality.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Why do they </a:t>
            </a:r>
            <a:r>
              <a:rPr b="1" lang="en">
                <a:solidFill>
                  <a:srgbClr val="CC0000"/>
                </a:solidFill>
              </a:rPr>
              <a:t>both</a:t>
            </a:r>
            <a:r>
              <a:rPr lang="en">
                <a:solidFill>
                  <a:srgbClr val="CC0000"/>
                </a:solidFill>
              </a:rPr>
              <a:t> exist?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 Variables</a:t>
            </a:r>
            <a:endParaRPr/>
          </a:p>
        </p:txBody>
      </p:sp>
      <p:sp>
        <p:nvSpPr>
          <p:cNvPr id="318" name="Google Shape;318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Why do they </a:t>
            </a:r>
            <a:r>
              <a:rPr b="1" lang="en">
                <a:solidFill>
                  <a:srgbClr val="CC0000"/>
                </a:solidFill>
              </a:rPr>
              <a:t>both</a:t>
            </a:r>
            <a:r>
              <a:rPr lang="en">
                <a:solidFill>
                  <a:srgbClr val="CC0000"/>
                </a:solidFill>
              </a:rPr>
              <a:t> (condition variables, semaphores) exist?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Semaphores are </a:t>
            </a:r>
            <a:r>
              <a:rPr b="1" lang="en">
                <a:solidFill>
                  <a:srgbClr val="38761D"/>
                </a:solidFill>
              </a:rPr>
              <a:t>too generic</a:t>
            </a:r>
            <a:r>
              <a:rPr lang="en">
                <a:solidFill>
                  <a:srgbClr val="38761D"/>
                </a:solidFill>
              </a:rPr>
              <a:t> (i.e. only increment &amp; decrement operations) to map nicely to all problems.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Semaphores </a:t>
            </a:r>
            <a:r>
              <a:rPr b="1" lang="en">
                <a:solidFill>
                  <a:srgbClr val="38761D"/>
                </a:solidFill>
              </a:rPr>
              <a:t>cannot broadcast</a:t>
            </a:r>
            <a:r>
              <a:rPr lang="en">
                <a:solidFill>
                  <a:srgbClr val="38761D"/>
                </a:solidFill>
              </a:rPr>
              <a:t> messages to other threads, but condition variables can.</a:t>
            </a:r>
            <a:endParaRPr sz="1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Spurious Wakeups</a:t>
            </a:r>
            <a:endParaRPr/>
          </a:p>
        </p:txBody>
      </p:sp>
      <p:sp>
        <p:nvSpPr>
          <p:cNvPr id="324" name="Google Shape;324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Why do we not use </a:t>
            </a:r>
            <a:r>
              <a:rPr b="1" lang="en">
                <a:solidFill>
                  <a:srgbClr val="CC0000"/>
                </a:solidFill>
              </a:rPr>
              <a:t>if</a:t>
            </a:r>
            <a:r>
              <a:rPr lang="en">
                <a:solidFill>
                  <a:srgbClr val="CC0000"/>
                </a:solidFill>
              </a:rPr>
              <a:t> statements for checking condition in the waiting thread?</a:t>
            </a:r>
            <a:endParaRPr/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974213" y="2014100"/>
            <a:ext cx="3743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Waiting thread:</a:t>
            </a:r>
            <a:endParaRPr sz="17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(condition not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pthread_cond_wait(&amp;cond_var, 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45"/>
          <p:cNvSpPr txBox="1"/>
          <p:nvPr>
            <p:ph idx="1" type="body"/>
          </p:nvPr>
        </p:nvSpPr>
        <p:spPr>
          <a:xfrm>
            <a:off x="4999038" y="2014100"/>
            <a:ext cx="3234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Signaling thread: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pthread_mutex_lock(&amp;mutex)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if (condition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pthread_cond_signal(&amp;cond_var);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Spurious Wakeups</a:t>
            </a:r>
            <a:endParaRPr/>
          </a:p>
        </p:txBody>
      </p:sp>
      <p:sp>
        <p:nvSpPr>
          <p:cNvPr id="332" name="Google Shape;332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1000"/>
              </a:spcAft>
              <a:buClr>
                <a:srgbClr val="CC0000"/>
              </a:buClr>
              <a:buSzPts val="1600"/>
              <a:buChar char="●"/>
            </a:pPr>
            <a:r>
              <a:rPr lang="en" sz="1600">
                <a:solidFill>
                  <a:srgbClr val="CC0000"/>
                </a:solidFill>
              </a:rPr>
              <a:t>Another waiting thread may snipe the mutex after the signaling thread releases the mutex.</a:t>
            </a:r>
            <a:endParaRPr sz="1600"/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1834550" y="1723250"/>
            <a:ext cx="5547300" cy="3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😈</a:t>
            </a:r>
            <a:r>
              <a:rPr lang="en" sz="1700" u="sng"/>
              <a:t>Evil waiting thread:</a:t>
            </a:r>
            <a:endParaRPr sz="1700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Obtains mutex here after signaling thread unlocks it, so</a:t>
            </a:r>
            <a:endParaRPr sz="1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the waiting thread cannot obtain the mutex &amp; carry on.</a:t>
            </a:r>
            <a:endParaRPr sz="1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pthread_mutex_lock(&amp;mutex);</a:t>
            </a:r>
            <a:br>
              <a:rPr b="1"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1" sz="1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condition is satisfied due to signaling thread's updates,</a:t>
            </a:r>
            <a:endParaRPr sz="1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so the if-statement is skipped</a:t>
            </a:r>
            <a:endParaRPr sz="1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(condition not satisfied)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pthread_cond_wait(&amp;cond_var, 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/* Do something here to make condition invalid again */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pthread_mutex_unlock(&amp;mutex);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Mutex is released to the other waiting thread 😈</a:t>
            </a:r>
            <a:endParaRPr sz="12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39" name="Google Shape;339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Connecting to lab machines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Processes and threads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Mutexes/Semaphores/Condition Variables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Bringing it all together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Lab 1</a:t>
            </a:r>
            <a:endParaRPr/>
          </a:p>
        </p:txBody>
      </p:sp>
      <p:sp>
        <p:nvSpPr>
          <p:cNvPr id="345" name="Google Shape;345;p48"/>
          <p:cNvSpPr txBox="1"/>
          <p:nvPr>
            <p:ph idx="1" type="body"/>
          </p:nvPr>
        </p:nvSpPr>
        <p:spPr>
          <a:xfrm>
            <a:off x="311700" y="1266325"/>
            <a:ext cx="52128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50"/>
              <a:t>Email: </a:t>
            </a:r>
            <a:r>
              <a:rPr lang="en" sz="1750"/>
              <a:t>yap.zhh@u.nus.edu</a:t>
            </a:r>
            <a:endParaRPr sz="17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50"/>
              <a:t>Slides are uploaded here after every session</a:t>
            </a:r>
            <a:br>
              <a:rPr b="1" lang="en" sz="1750"/>
            </a:br>
            <a:r>
              <a:rPr b="1" lang="en" sz="1750"/>
              <a:t>GDrive: </a:t>
            </a:r>
            <a:r>
              <a:rPr lang="en" sz="175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drive.zhiheng.dev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50"/>
              <a:t>Anonymous Feedback:</a:t>
            </a:r>
            <a:r>
              <a:rPr lang="en" sz="1750"/>
              <a:t> </a:t>
            </a:r>
            <a:r>
              <a:rPr lang="en" sz="175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feedback.zhiheng.dev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PDC Lab Visit commencing…</a:t>
            </a:r>
            <a:endParaRPr b="1" sz="1600"/>
          </a:p>
        </p:txBody>
      </p:sp>
      <p:pic>
        <p:nvPicPr>
          <p:cNvPr id="346" name="Google Shape;34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8838" y="1030588"/>
            <a:ext cx="3082325" cy="30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8"/>
          <p:cNvSpPr txBox="1"/>
          <p:nvPr/>
        </p:nvSpPr>
        <p:spPr>
          <a:xfrm>
            <a:off x="5791150" y="4112900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Telegram Group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telegram.zhiheng.dev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ground rules…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Don't ask me for debugging help or assignment hints.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400"/>
              <a:buAutoNum type="alphaLcPeriod"/>
            </a:pPr>
            <a:r>
              <a:rPr lang="en">
                <a:solidFill>
                  <a:srgbClr val="3D85C6"/>
                </a:solidFill>
              </a:rPr>
              <a:t>We will eventually guide you to debug parallel programs yourself!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TA </a:t>
            </a:r>
            <a:r>
              <a:rPr i="1" lang="en"/>
              <a:t>(esp. not me)</a:t>
            </a:r>
            <a:r>
              <a:rPr lang="en"/>
              <a:t> will know the </a:t>
            </a:r>
            <a:r>
              <a:rPr b="1" lang="en"/>
              <a:t>parallel libraries' API in micro-detail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AutoNum type="alphaLcPeriod"/>
            </a:pPr>
            <a:r>
              <a:rPr lang="en">
                <a:solidFill>
                  <a:srgbClr val="CC0000"/>
                </a:solidFill>
              </a:rPr>
              <a:t>We are not walking API dictionaries.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will pick-up </a:t>
            </a:r>
            <a:r>
              <a:rPr b="1" lang="en"/>
              <a:t>a few parallel libraries</a:t>
            </a:r>
            <a:r>
              <a:rPr lang="en"/>
              <a:t> throughout CS3210, but do bear in mind all these libraries are </a:t>
            </a:r>
            <a:r>
              <a:rPr b="1" lang="en">
                <a:solidFill>
                  <a:srgbClr val="CC0000"/>
                </a:solidFill>
              </a:rPr>
              <a:t>huge!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Burj Khalifa view of CS3210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61625" y="1444550"/>
            <a:ext cx="2864100" cy="2756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Part 1: OpenMP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Making </a:t>
            </a: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single-node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" sz="1700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CPU</a:t>
            </a: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 programs faster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Complex tasks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that are relatively 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less parallelizable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(10s of tasks)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3139950" y="1444550"/>
            <a:ext cx="2864100" cy="2756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Part 2: CUDA</a:t>
            </a:r>
            <a:endParaRPr b="1"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Making </a:t>
            </a:r>
            <a:r>
              <a:rPr b="1"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single-node</a:t>
            </a: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GPU-able</a:t>
            </a: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programs faster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Simpler tasks </a:t>
            </a:r>
            <a:r>
              <a:rPr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that are relatively </a:t>
            </a:r>
            <a:r>
              <a:rPr b="1"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more parallelizable </a:t>
            </a:r>
            <a:br>
              <a:rPr b="1"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(millions of tasks even)</a:t>
            </a:r>
            <a:endParaRPr sz="1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6118275" y="1444550"/>
            <a:ext cx="2864100" cy="2756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Part 3: MPI</a:t>
            </a:r>
            <a:endParaRPr b="1"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Making </a:t>
            </a:r>
            <a:r>
              <a:rPr b="1"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multi-node</a:t>
            </a:r>
            <a:r>
              <a:rPr lang="en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programs faster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Large, mixed workloads </a:t>
            </a:r>
            <a:br>
              <a:rPr b="1"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(slow communication between nodes is worth it due to size / parallelizabilty of work)</a:t>
            </a:r>
            <a:endParaRPr sz="1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Parallel Computing?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Simply put: </a:t>
            </a:r>
            <a:r>
              <a:rPr b="1" lang="en"/>
              <a:t>Make things go </a:t>
            </a:r>
            <a:r>
              <a:rPr b="1" i="1" lang="en"/>
              <a:t>fast.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Fully utilize your systems.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21" y="1152421"/>
            <a:ext cx="3421325" cy="13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525" y="2764200"/>
            <a:ext cx="2563725" cy="20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1. Learn to </a:t>
            </a:r>
            <a:r>
              <a:rPr b="1" lang="en"/>
              <a:t>decompose problems into smaller tasks</a:t>
            </a:r>
            <a:r>
              <a:rPr lang="en"/>
              <a:t> in your sleep</a:t>
            </a:r>
            <a:endParaRPr b="1"/>
          </a:p>
        </p:txBody>
      </p:sp>
      <p:grpSp>
        <p:nvGrpSpPr>
          <p:cNvPr id="111" name="Google Shape;111;p19"/>
          <p:cNvGrpSpPr/>
          <p:nvPr/>
        </p:nvGrpSpPr>
        <p:grpSpPr>
          <a:xfrm>
            <a:off x="261527" y="2083732"/>
            <a:ext cx="4056675" cy="1851356"/>
            <a:chOff x="158462" y="2019925"/>
            <a:chExt cx="4370475" cy="2082047"/>
          </a:xfrm>
        </p:grpSpPr>
        <p:pic>
          <p:nvPicPr>
            <p:cNvPr id="112" name="Google Shape;11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462" y="2472297"/>
              <a:ext cx="4370475" cy="1629675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13" name="Google Shape;113;p19"/>
            <p:cNvSpPr txBox="1"/>
            <p:nvPr/>
          </p:nvSpPr>
          <p:spPr>
            <a:xfrm>
              <a:off x="1148038" y="2019925"/>
              <a:ext cx="23913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Task parallelism</a:t>
              </a:r>
              <a:endParaRPr b="1"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114" name="Google Shape;114;p19"/>
          <p:cNvGrpSpPr/>
          <p:nvPr/>
        </p:nvGrpSpPr>
        <p:grpSpPr>
          <a:xfrm>
            <a:off x="4586268" y="1810150"/>
            <a:ext cx="4246025" cy="2800099"/>
            <a:chOff x="4739193" y="2019925"/>
            <a:chExt cx="4246025" cy="2800099"/>
          </a:xfrm>
        </p:grpSpPr>
        <p:sp>
          <p:nvSpPr>
            <p:cNvPr id="115" name="Google Shape;115;p19"/>
            <p:cNvSpPr txBox="1"/>
            <p:nvPr/>
          </p:nvSpPr>
          <p:spPr>
            <a:xfrm>
              <a:off x="5764613" y="2019925"/>
              <a:ext cx="2391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Data parallelism</a:t>
              </a:r>
              <a:endParaRPr b="1" sz="1200">
                <a:solidFill>
                  <a:schemeClr val="dk2"/>
                </a:solidFill>
              </a:endParaRPr>
            </a:p>
          </p:txBody>
        </p:sp>
        <p:grpSp>
          <p:nvGrpSpPr>
            <p:cNvPr id="116" name="Google Shape;116;p19"/>
            <p:cNvGrpSpPr/>
            <p:nvPr/>
          </p:nvGrpSpPr>
          <p:grpSpPr>
            <a:xfrm>
              <a:off x="4739193" y="2472297"/>
              <a:ext cx="4246025" cy="2347728"/>
              <a:chOff x="4510467" y="2091173"/>
              <a:chExt cx="4474681" cy="2494398"/>
            </a:xfrm>
          </p:grpSpPr>
          <p:pic>
            <p:nvPicPr>
              <p:cNvPr id="117" name="Google Shape;117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510467" y="2091173"/>
                <a:ext cx="4437421" cy="24373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" name="Google Shape;118;p19"/>
              <p:cNvSpPr/>
              <p:nvPr/>
            </p:nvSpPr>
            <p:spPr>
              <a:xfrm>
                <a:off x="4547548" y="2668523"/>
                <a:ext cx="4437600" cy="538800"/>
              </a:xfrm>
              <a:prstGeom prst="rect">
                <a:avLst/>
              </a:prstGeom>
              <a:noFill/>
              <a:ln cap="flat" cmpd="sng" w="38100">
                <a:solidFill>
                  <a:srgbClr val="99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9"/>
              <p:cNvSpPr/>
              <p:nvPr/>
            </p:nvSpPr>
            <p:spPr>
              <a:xfrm>
                <a:off x="4547543" y="2091178"/>
                <a:ext cx="4437600" cy="595500"/>
              </a:xfrm>
              <a:prstGeom prst="rect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9"/>
              <p:cNvSpPr/>
              <p:nvPr/>
            </p:nvSpPr>
            <p:spPr>
              <a:xfrm>
                <a:off x="4547548" y="3207339"/>
                <a:ext cx="4437600" cy="538800"/>
              </a:xfrm>
              <a:prstGeom prst="rect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9"/>
              <p:cNvSpPr/>
              <p:nvPr/>
            </p:nvSpPr>
            <p:spPr>
              <a:xfrm>
                <a:off x="4547548" y="3746155"/>
                <a:ext cx="4437600" cy="538800"/>
              </a:xfrm>
              <a:prstGeom prst="rect">
                <a:avLst/>
              </a:prstGeom>
              <a:noFill/>
              <a:ln cap="flat" cmpd="sng" w="38100">
                <a:solidFill>
                  <a:srgbClr val="76A5A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9"/>
              <p:cNvSpPr/>
              <p:nvPr/>
            </p:nvSpPr>
            <p:spPr>
              <a:xfrm>
                <a:off x="4547543" y="4284971"/>
                <a:ext cx="4437600" cy="300600"/>
              </a:xfrm>
              <a:prstGeom prst="rect">
                <a:avLst/>
              </a:prstGeom>
              <a:noFill/>
              <a:ln cap="flat" cmpd="sng" w="3810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3" name="Google Shape;123;p19"/>
          <p:cNvSpPr txBox="1"/>
          <p:nvPr/>
        </p:nvSpPr>
        <p:spPr>
          <a:xfrm>
            <a:off x="2975425" y="4644575"/>
            <a:ext cx="14400" cy="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127800" y="4649375"/>
            <a:ext cx="288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Images taken from Sriram's slides</a:t>
            </a:r>
            <a:endParaRPr i="1" sz="12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Become </a:t>
            </a:r>
            <a:r>
              <a:rPr b="1" lang="en"/>
              <a:t>systems detectives</a:t>
            </a:r>
            <a:r>
              <a:rPr lang="en"/>
              <a:t>: think holistically about performance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0000"/>
                </a:solidFill>
              </a:rPr>
              <a:t>Is it the algorithm? Disk/Caching? Network?</a:t>
            </a:r>
            <a:br>
              <a:rPr i="1" lang="en">
                <a:solidFill>
                  <a:srgbClr val="CC0000"/>
                </a:solidFill>
              </a:rPr>
            </a:br>
            <a:r>
              <a:rPr i="1" lang="en">
                <a:solidFill>
                  <a:srgbClr val="CC0000"/>
                </a:solidFill>
              </a:rPr>
              <a:t>Not enough work? Too much work? Synchronization overhead?</a:t>
            </a:r>
            <a:endParaRPr i="1">
              <a:solidFill>
                <a:srgbClr val="CC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Theory alone is useless here.</a:t>
            </a:r>
            <a:endParaRPr b="1">
              <a:solidFill>
                <a:srgbClr val="990000"/>
              </a:solidFill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10779" l="0" r="0" t="20605"/>
          <a:stretch/>
        </p:blipFill>
        <p:spPr>
          <a:xfrm>
            <a:off x="419362" y="3007311"/>
            <a:ext cx="4658993" cy="1717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206" y="2877200"/>
            <a:ext cx="3005745" cy="19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2468800" y="4682925"/>
            <a:ext cx="288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Images taken from Sriram's slides</a:t>
            </a:r>
            <a:endParaRPr i="1" sz="12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</a:t>
            </a:r>
            <a:r>
              <a:rPr b="1" lang="en"/>
              <a:t>Have fun!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rgbClr val="38761D"/>
                </a:solidFill>
              </a:rPr>
              <a:t>Very satisfying to make a program faster. You will hopefully understand soon :)</a:t>
            </a:r>
            <a:endParaRPr i="1">
              <a:solidFill>
                <a:srgbClr val="38761D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31119" t="0"/>
          <a:stretch/>
        </p:blipFill>
        <p:spPr>
          <a:xfrm>
            <a:off x="31513" y="2181225"/>
            <a:ext cx="3936551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6763" y="2181225"/>
            <a:ext cx="5055724" cy="20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3127800" y="4625775"/>
            <a:ext cx="288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GIFs</a:t>
            </a:r>
            <a:r>
              <a:rPr i="1" lang="en" sz="12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 taken from Sriram's slides</a:t>
            </a:r>
            <a:endParaRPr i="1" sz="12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