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PT Sans Narrow"/>
      <p:regular r:id="rId40"/>
      <p:bold r:id="rId41"/>
    </p:embeddedFont>
    <p:embeddedFont>
      <p:font typeface="Open Sans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regular.fntdata"/><Relationship Id="rId41" Type="http://schemas.openxmlformats.org/officeDocument/2006/relationships/font" Target="fonts/PTSansNarrow-bold.fntdata"/><Relationship Id="rId22" Type="http://schemas.openxmlformats.org/officeDocument/2006/relationships/slide" Target="slides/slide17.xml"/><Relationship Id="rId44" Type="http://schemas.openxmlformats.org/officeDocument/2006/relationships/font" Target="fonts/OpenSans-italic.fntdata"/><Relationship Id="rId21" Type="http://schemas.openxmlformats.org/officeDocument/2006/relationships/slide" Target="slides/slide16.xml"/><Relationship Id="rId43" Type="http://schemas.openxmlformats.org/officeDocument/2006/relationships/font" Target="fonts/OpenSans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3b168c69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3b168c69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d7db3d6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d7db3d6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3b168c69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3b168c69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d7db3d6e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d7db3d6e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3b168c69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3b168c69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3b168c69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3b168c69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43b168c69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43b168c69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d7db3d6e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d7db3d6e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7d7db3d6e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7d7db3d6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7d7db3d6e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7d7db3d6e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3b168c69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3b168c69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d7db3d6e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7d7db3d6e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7d7db3d6e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7d7db3d6e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d7db3d6e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d7db3d6e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43b168c69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43b168c69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3b168c69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43b168c69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43b168c69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43b168c69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ex9 at the end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d7db3d6e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d7db3d6e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7d7db3d6e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7d7db3d6e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d7db3d6e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7d7db3d6e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d7db3d6e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7d7db3d6e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dd1d236e9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dd1d236e9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7dd1d236e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7dd1d236e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43b168c69a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43b168c69a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43b168c69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43b168c69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78ce4f97d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78ce4f97d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78ce4f97d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78ce4f97d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7dd1d236e9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7dd1d236e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3e468b78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3e468b78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3b168c6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3b168c6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3b168c6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3b168c6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3b168c69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43b168c69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3b168c69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3b168c69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pc.cs.aalto.fi/ch3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Relationship Id="rId4" Type="http://schemas.openxmlformats.org/officeDocument/2006/relationships/hyperlink" Target="https://stackoverflow.com/questions/33679408/perf-what-do-n-percent-records-mean-in-perf-stat-output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drive.zhiheng.dev" TargetMode="External"/><Relationship Id="rId4" Type="http://schemas.openxmlformats.org/officeDocument/2006/relationships/hyperlink" Target="http://feedback.zhiheng.de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CS3210 Lab 2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8412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Programming with OpenMP &amp; Performance Instrumentation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108600" y="4229100"/>
            <a:ext cx="292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Slides inspired by Sriram's slides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Focus: OpenMP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063" y="1278750"/>
            <a:ext cx="6309875" cy="3277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OpenMP?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directives that help you parallelize parts of your code easily!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TLDR usage: Add "</a:t>
            </a:r>
            <a:r>
              <a:rPr b="1" lang="en"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#pragma omp …</a:t>
            </a:r>
            <a:r>
              <a:rPr lang="en"/>
              <a:t>" lines above your parallelizable code.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250" y="2047625"/>
            <a:ext cx="4111500" cy="28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OpenMP?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 usage: </a:t>
            </a:r>
            <a:r>
              <a:rPr b="1" lang="en"/>
              <a:t>Parallelize </a:t>
            </a: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"/>
              <a:t> loops!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#pragma omp</a:t>
            </a:r>
            <a:r>
              <a:rPr lang="en"/>
              <a:t> to tell the compiler to generate parallel code for the code block below.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All threads will wait</a:t>
            </a:r>
            <a:r>
              <a:rPr lang="en"/>
              <a:t> for each other before continuing (implicit barrier).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725" y="2834275"/>
            <a:ext cx="3859450" cy="1844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1" name="Google Shape;1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075" y="3278288"/>
            <a:ext cx="4180925" cy="1250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2" name="Google Shape;152;p24"/>
          <p:cNvSpPr txBox="1"/>
          <p:nvPr/>
        </p:nvSpPr>
        <p:spPr>
          <a:xfrm>
            <a:off x="607400" y="4635150"/>
            <a:ext cx="38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Sequential (mm-seq.cpp)</a:t>
            </a:r>
            <a:endParaRPr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5007050" y="4635150"/>
            <a:ext cx="38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OpenMP </a:t>
            </a:r>
            <a:r>
              <a:rPr lang="en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rPr>
              <a:t>(mm-omp.cpp)</a:t>
            </a:r>
            <a:endParaRPr>
              <a:solidFill>
                <a:srgbClr val="0B539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4923375" y="3952325"/>
            <a:ext cx="3489300" cy="13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 against OpenMP Nesting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150" y="1247675"/>
            <a:ext cx="7305675" cy="3533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Focus: OpenMP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66325"/>
            <a:ext cx="8520600" cy="18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We can control how loop iterations are given to threads.</a:t>
            </a:r>
            <a:endParaRPr sz="1600"/>
          </a:p>
          <a:p>
            <a:pPr indent="-319855" lvl="0" marL="457200" rtl="0" algn="l">
              <a:spcBef>
                <a:spcPts val="1200"/>
              </a:spcBef>
              <a:spcAft>
                <a:spcPts val="0"/>
              </a:spcAft>
              <a:buSzPts val="1437"/>
              <a:buChar char="●"/>
            </a:pPr>
            <a:r>
              <a:rPr b="1" lang="en" sz="1437"/>
              <a:t>Static:</a:t>
            </a:r>
            <a:r>
              <a:rPr lang="en" sz="1437"/>
              <a:t> Array is split into equal chunks, each thread is </a:t>
            </a:r>
            <a:r>
              <a:rPr lang="en" sz="1437" u="sng"/>
              <a:t>pre-allocated</a:t>
            </a:r>
            <a:r>
              <a:rPr lang="en" sz="1437"/>
              <a:t> a fixed chunk of the array in round-robin fashion </a:t>
            </a:r>
            <a:r>
              <a:rPr b="1" lang="en" sz="1437"/>
              <a:t>(least overhead)</a:t>
            </a:r>
            <a:endParaRPr b="1" sz="1437"/>
          </a:p>
          <a:p>
            <a:pPr indent="-319855" lvl="0" marL="457200" rtl="0" algn="l">
              <a:spcBef>
                <a:spcPts val="0"/>
              </a:spcBef>
              <a:spcAft>
                <a:spcPts val="0"/>
              </a:spcAft>
              <a:buSzPts val="1437"/>
              <a:buChar char="●"/>
            </a:pPr>
            <a:r>
              <a:rPr b="1" lang="en" sz="1437"/>
              <a:t>Dynamic:</a:t>
            </a:r>
            <a:r>
              <a:rPr lang="en" sz="1437"/>
              <a:t> Fixed size chunks are dynamically allocated to idle threads </a:t>
            </a:r>
            <a:r>
              <a:rPr lang="en" sz="1437" u="sng"/>
              <a:t>during runtime</a:t>
            </a:r>
            <a:r>
              <a:rPr lang="en" sz="1437"/>
              <a:t> </a:t>
            </a:r>
            <a:r>
              <a:rPr b="1" lang="en" sz="1437"/>
              <a:t>(for unpredictable work times)</a:t>
            </a:r>
            <a:endParaRPr b="1" sz="1437"/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50552" l="0" r="0" t="1602"/>
          <a:stretch/>
        </p:blipFill>
        <p:spPr>
          <a:xfrm>
            <a:off x="1553300" y="3093925"/>
            <a:ext cx="6037401" cy="10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Focus: OpenMP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/>
              <a:t>Useful constructs </a:t>
            </a:r>
            <a:r>
              <a:rPr b="1" lang="en" sz="1500"/>
              <a:t>for your exploration here</a:t>
            </a:r>
            <a:br>
              <a:rPr b="1" lang="en" sz="1500"/>
            </a:br>
            <a:r>
              <a:rPr b="1" lang="en" sz="1500"/>
              <a:t>&amp; in Assignment 1:</a:t>
            </a:r>
            <a:endParaRPr b="1" sz="1500"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450" y="2571750"/>
            <a:ext cx="4031801" cy="24075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8375" y="740125"/>
            <a:ext cx="3791574" cy="162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6" name="Google Shape;17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6750" y="1954075"/>
            <a:ext cx="4161200" cy="2960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Very cool visual guide!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https://ppc.cs.aalto.fi/ch3/</a:t>
            </a:r>
            <a:r>
              <a:rPr lang="en"/>
              <a:t> (link should be in your lab sheet - bottom of Page 7)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528" y="1997951"/>
            <a:ext cx="4179774" cy="2706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84" name="Google Shape;18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600" y="1931274"/>
            <a:ext cx="3185925" cy="2839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perf?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Unified interface to collect performance statistics from Linux from 2 sources:</a:t>
            </a:r>
            <a:endParaRPr/>
          </a:p>
          <a:p>
            <a:pPr indent="-342900" lvl="0" marL="457200" rtl="0" algn="l"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Hardware counters </a:t>
            </a:r>
            <a:r>
              <a:rPr lang="en"/>
              <a:t>(from performance measurement unit </a:t>
            </a:r>
            <a:r>
              <a:rPr b="1" lang="en"/>
              <a:t>[PMU]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cache misses, branch misses, instructions, …</a:t>
            </a:r>
            <a:endParaRPr/>
          </a:p>
          <a:p>
            <a:pPr indent="-342900" lvl="0" marL="457200" rtl="0" algn="l"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Software counters </a:t>
            </a:r>
            <a:r>
              <a:rPr lang="en"/>
              <a:t>(provided by Linux kernel)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2400"/>
              </a:spcAft>
              <a:buSzPts val="1400"/>
              <a:buChar char="○"/>
            </a:pPr>
            <a:r>
              <a:rPr lang="en"/>
              <a:t>e.g. page faults, cpu-migrations, …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 events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266325"/>
            <a:ext cx="4520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list of events that perf can measure</a:t>
            </a:r>
            <a:br>
              <a:rPr lang="en"/>
            </a:br>
            <a:r>
              <a:rPr lang="en"/>
              <a:t>via </a:t>
            </a: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perf list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Differs for Linux kernels + Hardware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usage: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perf stat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-- ls</a:t>
            </a:r>
            <a:endParaRPr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rgbClr val="CC0000"/>
                </a:solidFill>
              </a:rPr>
              <a:t>Do not be too alarmed by the huge list of events - the lab sheet will guide you to measure events that are more important for this course.</a:t>
            </a:r>
            <a:endParaRPr i="1" sz="1600">
              <a:solidFill>
                <a:srgbClr val="CC0000"/>
              </a:solidFill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400" y="88800"/>
            <a:ext cx="2821775" cy="49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Copied code from </a:t>
            </a:r>
            <a:r>
              <a:rPr lang="en" u="sng"/>
              <a:t>semaph-named.cpp</a:t>
            </a:r>
            <a:r>
              <a:rPr lang="en"/>
              <a:t>, why is my code getting </a:t>
            </a:r>
            <a:r>
              <a:rPr b="1" lang="en"/>
              <a:t>segfault</a:t>
            </a:r>
            <a:r>
              <a:rPr lang="en"/>
              <a:t>?</a:t>
            </a:r>
            <a:endParaRPr/>
          </a:p>
          <a:p>
            <a:pPr indent="-317500" lvl="1" marL="62865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Use-after-free bug</a:t>
            </a:r>
            <a:r>
              <a:rPr lang="en"/>
              <a:t> in our code, I had shared with the rest of the teaching team.</a:t>
            </a:r>
            <a:br>
              <a:rPr lang="en"/>
            </a:br>
            <a:r>
              <a:rPr lang="en"/>
              <a:t>(hopefully those who did not ask me about the bug had moved to using unnamed semaphores…)</a:t>
            </a:r>
            <a:endParaRPr/>
          </a:p>
          <a:p>
            <a:pPr indent="-317500" lvl="1" marL="62865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Sorry, should have made an announcement about this bug earlier too </a:t>
            </a:r>
            <a:r>
              <a:rPr b="1" lang="en"/>
              <a:t>😓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 time consuming :(</a:t>
            </a:r>
            <a:endParaRPr/>
          </a:p>
          <a:p>
            <a:pPr indent="-317500" lvl="1" marL="62865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be shy to PM me for help if you get stuck!</a:t>
            </a:r>
            <a:endParaRPr/>
          </a:p>
          <a:p>
            <a:pPr indent="-317500" lvl="1" marL="62865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your labs/assignments earlier so you won't run into "rush hour" of lab machines.</a:t>
            </a:r>
            <a:endParaRPr/>
          </a:p>
          <a:p>
            <a:pPr indent="-317500" lvl="1" marL="62865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Lab 2 is simpler than Lab 1</a:t>
            </a:r>
            <a:r>
              <a:rPr lang="en"/>
              <a:t> (due to quiz + assignment releasing on the same week </a:t>
            </a:r>
            <a:r>
              <a:rPr lang="en"/>
              <a:t>🥲)</a:t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Lab 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Demo: Tut 1's pthread_addsub results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 Core/8 Thread </a:t>
            </a:r>
            <a:r>
              <a:rPr lang="en"/>
              <a:t>i7-7700 CPU @ 3.60GHz: </a:t>
            </a:r>
            <a:r>
              <a:rPr b="1" lang="en"/>
              <a:t>3.370s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8 Core/8 Thread  </a:t>
            </a:r>
            <a:r>
              <a:rPr lang="en"/>
              <a:t>i7-9700 CPU @ 3.00GHz: </a:t>
            </a:r>
            <a:r>
              <a:rPr b="1" lang="en"/>
              <a:t>4.000s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10 Core/20 Thread </a:t>
            </a:r>
            <a:r>
              <a:rPr lang="en"/>
              <a:t>Xeon Silver 4114 @ 2.20GHz: </a:t>
            </a:r>
            <a:r>
              <a:rPr b="1" lang="en"/>
              <a:t>4.611s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Why does it run the fastest on i7-7700?</a:t>
            </a:r>
            <a:endParaRPr b="1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Demo: Tut 1's pthread_addsub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vim pthread_addsub.cpp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g++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-o pthread_addsub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pthread_addsub.cpp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srun -p i7-7700 perf stat -- ./pthread_addsub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srun -p xs-4114 perf stat -- ./pthread_addsub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Demo: Tut 1's pthread_addsub results</a:t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6873"/>
            <a:ext cx="3918274" cy="17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700" y="1836875"/>
            <a:ext cx="3807589" cy="17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/>
          <p:nvPr/>
        </p:nvSpPr>
        <p:spPr>
          <a:xfrm>
            <a:off x="1028088" y="3632475"/>
            <a:ext cx="24855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i7-7700 @ 3.60Ghz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5685738" y="3632475"/>
            <a:ext cx="24855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xs-4114 @ 2.20GHz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34"/>
          <p:cNvSpPr/>
          <p:nvPr/>
        </p:nvSpPr>
        <p:spPr>
          <a:xfrm>
            <a:off x="632125" y="2069525"/>
            <a:ext cx="3524400" cy="151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34"/>
          <p:cNvSpPr/>
          <p:nvPr/>
        </p:nvSpPr>
        <p:spPr>
          <a:xfrm>
            <a:off x="5248300" y="2069525"/>
            <a:ext cx="3524400" cy="151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34"/>
          <p:cNvSpPr/>
          <p:nvPr/>
        </p:nvSpPr>
        <p:spPr>
          <a:xfrm>
            <a:off x="464150" y="2516325"/>
            <a:ext cx="3524400" cy="151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5188550" y="2516325"/>
            <a:ext cx="3524400" cy="151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3329250" y="1186850"/>
            <a:ext cx="2485500" cy="615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 speed-up despite using multiple threads :(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2270850" y="4221275"/>
            <a:ext cx="4602300" cy="6156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i7-7700 wins due to higher clock speed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(&amp; thus having higher single-threaded performance)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7054800" y="1264050"/>
            <a:ext cx="1777500" cy="52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note: "CPUs" here refers to processing cores</a:t>
            </a:r>
            <a:endParaRPr sz="1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Today's Problem: Matrix Multiplication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266325"/>
            <a:ext cx="3854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Can you see how it can be parallelized?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 rotWithShape="1">
          <a:blip r:embed="rId3">
            <a:alphaModFix/>
          </a:blip>
          <a:srcRect b="0" l="15923" r="0" t="0"/>
          <a:stretch/>
        </p:blipFill>
        <p:spPr>
          <a:xfrm>
            <a:off x="4212175" y="1152425"/>
            <a:ext cx="4804999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everything in your NFS home!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/nfs/home/e0xxxxxx</a:t>
            </a:r>
            <a:r>
              <a:rPr lang="en"/>
              <a:t>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Reminder: quick access with </a:t>
            </a: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cd /nfs$HOME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wget</a:t>
            </a:r>
            <a:r>
              <a:rPr lang="en"/>
              <a:t> the lab from pdc (link in PDF)</a:t>
            </a:r>
            <a:endParaRPr/>
          </a:p>
          <a:p>
            <a:pPr indent="-342900" lvl="0" marL="457200" rtl="0" algn="l">
              <a:spcBef>
                <a:spcPts val="2400"/>
              </a:spcBef>
              <a:spcAft>
                <a:spcPts val="2400"/>
              </a:spcAft>
              <a:buSzPts val="1800"/>
              <a:buChar char="●"/>
            </a:pPr>
            <a:r>
              <a:rPr lang="en"/>
              <a:t>Please use </a:t>
            </a: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srun</a:t>
            </a:r>
            <a:r>
              <a:rPr lang="en"/>
              <a:t> or </a:t>
            </a: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/>
              <a:t> to run your programs from Ex3 and onwards.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time!</a:t>
            </a:r>
            <a:endParaRPr/>
          </a:p>
        </p:txBody>
      </p:sp>
      <p:sp>
        <p:nvSpPr>
          <p:cNvPr id="249" name="Google Shape;249;p37"/>
          <p:cNvSpPr txBox="1"/>
          <p:nvPr>
            <p:ph idx="1" type="body"/>
          </p:nvPr>
        </p:nvSpPr>
        <p:spPr>
          <a:xfrm>
            <a:off x="311700" y="1266325"/>
            <a:ext cx="4851900" cy="3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Ex1 + Ex2:</a:t>
            </a:r>
            <a:r>
              <a:rPr lang="en"/>
              <a:t> Matrix Mult w/ OpenMP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Ex3:</a:t>
            </a:r>
            <a:r>
              <a:rPr lang="en"/>
              <a:t> System differences w/ OpenMP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Ex4:</a:t>
            </a:r>
            <a:r>
              <a:rPr lang="en"/>
              <a:t> Static vs Dynamic schedules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Ex5:</a:t>
            </a:r>
            <a:r>
              <a:rPr lang="en"/>
              <a:t> OpenMP sections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Ex6:</a:t>
            </a:r>
            <a:r>
              <a:rPr lang="en"/>
              <a:t> Synchronization in OpenMP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Ex7:</a:t>
            </a:r>
            <a:r>
              <a:rPr lang="en"/>
              <a:t> Profiling w/ perf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Ex8 + Ex9:</a:t>
            </a:r>
            <a:r>
              <a:rPr lang="en"/>
              <a:t> perf w/ Slurm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Ex10:</a:t>
            </a:r>
            <a:r>
              <a:rPr lang="en"/>
              <a:t> IPC &amp; MFLOPS vs no. of threads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Ex11:</a:t>
            </a:r>
            <a:r>
              <a:rPr lang="en"/>
              <a:t> Matrix Mult optimization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Ex12:</a:t>
            </a:r>
            <a:r>
              <a:rPr lang="en"/>
              <a:t> Benchmarking Ex11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5233200" y="1312725"/>
            <a:ext cx="2192100" cy="270900"/>
          </a:xfrm>
          <a:prstGeom prst="rect">
            <a:avLst/>
          </a:prstGeom>
          <a:noFill/>
          <a:ln cap="flat" cmpd="sng" w="9525">
            <a:solidFill>
              <a:srgbClr val="A1E8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Quick taste of OpenMP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5418152" y="2169850"/>
            <a:ext cx="1822200" cy="270900"/>
          </a:xfrm>
          <a:prstGeom prst="rect">
            <a:avLst/>
          </a:prstGeom>
          <a:noFill/>
          <a:ln cap="flat" cmpd="sng" w="9525">
            <a:solidFill>
              <a:srgbClr val="A1E8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OpenMP exercises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7"/>
          <p:cNvSpPr txBox="1"/>
          <p:nvPr/>
        </p:nvSpPr>
        <p:spPr>
          <a:xfrm>
            <a:off x="5037750" y="3004900"/>
            <a:ext cx="2583000" cy="486300"/>
          </a:xfrm>
          <a:prstGeom prst="rect">
            <a:avLst/>
          </a:prstGeom>
          <a:noFill/>
          <a:ln cap="flat" cmpd="sng" w="9525">
            <a:solidFill>
              <a:srgbClr val="A1E8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perf exercises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(Some tidbits provided later)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5418152" y="3814175"/>
            <a:ext cx="1822200" cy="486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For submission</a:t>
            </a:r>
            <a:br>
              <a:rPr b="1" lang="en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(by next Wed 2pm)</a:t>
            </a:r>
            <a:endParaRPr b="1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4" name="Google Shape;254;p37"/>
          <p:cNvCxnSpPr/>
          <p:nvPr/>
        </p:nvCxnSpPr>
        <p:spPr>
          <a:xfrm>
            <a:off x="439000" y="1666525"/>
            <a:ext cx="7371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7"/>
          <p:cNvCxnSpPr/>
          <p:nvPr/>
        </p:nvCxnSpPr>
        <p:spPr>
          <a:xfrm>
            <a:off x="439000" y="2944075"/>
            <a:ext cx="7371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7"/>
          <p:cNvCxnSpPr/>
          <p:nvPr/>
        </p:nvCxnSpPr>
        <p:spPr>
          <a:xfrm>
            <a:off x="439000" y="3552025"/>
            <a:ext cx="73716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 subsampling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Demo: perf -M vs perf -e</a:t>
            </a:r>
            <a:endParaRPr/>
          </a:p>
        </p:txBody>
      </p:sp>
      <p:sp>
        <p:nvSpPr>
          <p:cNvPr id="267" name="Google Shape;267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 -M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perf stat -M GFLOPs python3 -c 'print(2.0 / 5.0)'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srun -- hostname; perf stat -M GFLOPs python3 -c 'print(2.0 / 5.0)'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multiple times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 -e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perf stat -e fp_arith_inst_retired.scalar_double python3 -c 'print(2.0 / 5.0)'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srun -- hostname; perf stat -e fp_arith_inst_retired.scalar_double python3 -c 'print(2.0 / 5.0)'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multiple times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Char char="●"/>
            </a:pPr>
            <a:r>
              <a:rPr lang="en">
                <a:solidFill>
                  <a:srgbClr val="0B5394"/>
                </a:solidFill>
              </a:rPr>
              <a:t>What is causing this inconsistency?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Demo: perf -M vs perf -e</a:t>
            </a:r>
            <a:endParaRPr/>
          </a:p>
        </p:txBody>
      </p:sp>
      <p:sp>
        <p:nvSpPr>
          <p:cNvPr id="273" name="Google Shape;273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try replicating perf -M with perf -e?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perf stat -e fp_arith_inst_retired.scalar_single,fp_arith_inst_retired.scalar_double,fp_arith_inst_retired.128b_packed_double,fp_arith_inst_retired.128b_packed_single,fp_arith_inst_retired.256b_packed_double python3 -c 'print(2.0 / 5.0)'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happens?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Demo: perf -M vs perf -e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If there are </a:t>
            </a:r>
            <a:r>
              <a:rPr lang="en">
                <a:solidFill>
                  <a:schemeClr val="accent5"/>
                </a:solidFill>
              </a:rPr>
              <a:t>not enough hardware counters</a:t>
            </a:r>
            <a:r>
              <a:rPr lang="en">
                <a:solidFill>
                  <a:schemeClr val="accent5"/>
                </a:solidFill>
              </a:rPr>
              <a:t>: perf </a:t>
            </a:r>
            <a:r>
              <a:rPr i="1" lang="en">
                <a:solidFill>
                  <a:schemeClr val="accent5"/>
                </a:solidFill>
              </a:rPr>
              <a:t>multiplexes the events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(i.e. </a:t>
            </a:r>
            <a:r>
              <a:rPr b="1" lang="en">
                <a:solidFill>
                  <a:schemeClr val="accent5"/>
                </a:solidFill>
              </a:rPr>
              <a:t>subsampling</a:t>
            </a:r>
            <a:r>
              <a:rPr lang="en">
                <a:solidFill>
                  <a:schemeClr val="accent5"/>
                </a:solidFill>
              </a:rPr>
              <a:t>) and estimates the counts </a:t>
            </a:r>
            <a:r>
              <a:rPr b="1" lang="en">
                <a:solidFill>
                  <a:schemeClr val="accent5"/>
                </a:solidFill>
              </a:rPr>
              <a:t>based on execution time!</a:t>
            </a:r>
            <a:endParaRPr b="1">
              <a:solidFill>
                <a:schemeClr val="accent5"/>
              </a:solidFill>
            </a:endParaRPr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00" y="2398338"/>
            <a:ext cx="8402600" cy="5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9039" y="3156621"/>
            <a:ext cx="4196131" cy="1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"the dangling pointer" (Out of Syllabus, FYI only)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29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#include &lt;cstdlib&gt;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#include &lt;cstring&gt;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int r = rand();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string name = ("pSem-" + std::to_string(r));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printf("%s\n", name.c_str());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const char* name_cstr = name.c_str();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printf("%s\n", name_cstr);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const char* dangling_ptr = ("pSem-" + std::to_string(r)).c_str();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const char* new_name_cstr = ("pSem-" + std::to_string(r)).c_str();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printf("%s\n%s\n", dangling_ptr, new_name_cstr);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7920600" y="421775"/>
            <a:ext cx="793200" cy="753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11700" y="4348725"/>
            <a:ext cx="58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Compile with </a:t>
            </a:r>
            <a:r>
              <a:rPr lang="en">
                <a:solidFill>
                  <a:schemeClr val="dk2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g++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and run this code a few times.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% sign in perf readings</a:t>
            </a:r>
            <a:endParaRPr/>
          </a:p>
        </p:txBody>
      </p:sp>
      <p:sp>
        <p:nvSpPr>
          <p:cNvPr id="287" name="Google Shape;287;p42"/>
          <p:cNvSpPr/>
          <p:nvPr/>
        </p:nvSpPr>
        <p:spPr>
          <a:xfrm>
            <a:off x="7920600" y="421775"/>
            <a:ext cx="793200" cy="753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8" name="Google Shape;288;p42"/>
          <p:cNvPicPr preferRelativeResize="0"/>
          <p:nvPr/>
        </p:nvPicPr>
        <p:blipFill rotWithShape="1">
          <a:blip r:embed="rId3">
            <a:alphaModFix/>
          </a:blip>
          <a:srcRect b="0" l="0" r="1156" t="0"/>
          <a:stretch/>
        </p:blipFill>
        <p:spPr>
          <a:xfrm>
            <a:off x="1493575" y="3121100"/>
            <a:ext cx="6038375" cy="17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2"/>
          <p:cNvSpPr/>
          <p:nvPr/>
        </p:nvSpPr>
        <p:spPr>
          <a:xfrm>
            <a:off x="6657425" y="3511025"/>
            <a:ext cx="993000" cy="874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311700" y="1266325"/>
            <a:ext cx="8402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means that the reading is </a:t>
            </a:r>
            <a:r>
              <a:rPr b="1" lang="en"/>
              <a:t>subsampled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Signifies % of time spent measuring the specific event.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https://stackoverflow.com/questions/33679408/perf-what-do-n-percent-records-mean-in-perf-stat-output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Basically a warning to prevent what happened in the previous slides</a:t>
            </a:r>
            <a:endParaRPr/>
          </a:p>
        </p:txBody>
      </p:sp>
      <p:sp>
        <p:nvSpPr>
          <p:cNvPr id="296" name="Google Shape;296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 subsampling</a:t>
            </a:r>
            <a:endParaRPr/>
          </a:p>
        </p:txBody>
      </p:sp>
      <p:pic>
        <p:nvPicPr>
          <p:cNvPr id="297" name="Google Shape;29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450" y="2266023"/>
            <a:ext cx="6883099" cy="171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Disclaimers for Ex 11: Optimizing matrix multiplication</a:t>
            </a:r>
            <a:endParaRPr/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not concerned about correctness.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values for the matrices are generated </a:t>
            </a:r>
            <a:r>
              <a:rPr b="1" lang="en"/>
              <a:t>randomly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</a:t>
            </a:r>
            <a:r>
              <a:rPr b="1" lang="en"/>
              <a:t>NO NEED to transpose</a:t>
            </a:r>
            <a:r>
              <a:rPr lang="en"/>
              <a:t> </a:t>
            </a:r>
            <a:r>
              <a:rPr b="1" lang="en"/>
              <a:t>the matrices!</a:t>
            </a:r>
            <a:endParaRPr b="1"/>
          </a:p>
          <a:p>
            <a:pPr indent="-342900" lvl="0" marL="457200" rtl="0" algn="l"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multiple solutions possible.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long as the order of access fulfills the criteria of row-wise access.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09" name="Google Shape;309;p4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OpenMP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 usage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Using Slurm with OpenMP and perf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Lab 2</a:t>
            </a:r>
            <a:endParaRPr/>
          </a:p>
        </p:txBody>
      </p:sp>
      <p:sp>
        <p:nvSpPr>
          <p:cNvPr id="315" name="Google Shape;315;p46"/>
          <p:cNvSpPr txBox="1"/>
          <p:nvPr>
            <p:ph idx="1" type="body"/>
          </p:nvPr>
        </p:nvSpPr>
        <p:spPr>
          <a:xfrm>
            <a:off x="311700" y="1266325"/>
            <a:ext cx="6786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50"/>
              <a:t>Slides are uploaded here after every session</a:t>
            </a:r>
            <a:br>
              <a:rPr b="1" lang="en" sz="1750"/>
            </a:br>
            <a:r>
              <a:rPr b="1" lang="en" sz="1750"/>
              <a:t>GDrive: </a:t>
            </a:r>
            <a:r>
              <a:rPr lang="en" sz="175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drive.zhiheng.dev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50"/>
              <a:t>Anonymous Feedback:</a:t>
            </a:r>
            <a:r>
              <a:rPr lang="en" sz="1750"/>
              <a:t> </a:t>
            </a:r>
            <a:r>
              <a:rPr lang="en" sz="175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feedback.zhiheng.dev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Tutorial 2 forecast:</a:t>
            </a:r>
            <a:r>
              <a:rPr lang="en" sz="1600"/>
              <a:t> ~1 hr 30 mins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"the dangling pointer" (Out of Syllabus, FYI only)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75675"/>
            <a:ext cx="6705900" cy="3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3rd print statement is </a:t>
            </a:r>
            <a:r>
              <a:rPr lang="en" u="sng">
                <a:solidFill>
                  <a:srgbClr val="1155CC"/>
                </a:solidFill>
              </a:rPr>
              <a:t>always empty</a:t>
            </a:r>
            <a:r>
              <a:rPr lang="en">
                <a:solidFill>
                  <a:srgbClr val="1155CC"/>
                </a:solidFill>
              </a:rPr>
              <a:t>, why?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Take a look at the following line:</a:t>
            </a:r>
            <a:br>
              <a:rPr lang="en">
                <a:solidFill>
                  <a:schemeClr val="accent5"/>
                </a:solidFill>
              </a:rPr>
            </a:br>
            <a:r>
              <a:rPr lang="en" sz="14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const char* dangling_ptr = ("pSem-" + std::to_string(r)).c_str();</a:t>
            </a:r>
            <a:br>
              <a:rPr lang="en" sz="14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sz="140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600">
                <a:solidFill>
                  <a:schemeClr val="accent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"pSem-" + std::to_string(r)</a:t>
            </a:r>
            <a:r>
              <a:rPr lang="en" sz="1600">
                <a:solidFill>
                  <a:schemeClr val="accent5"/>
                </a:solidFill>
              </a:rPr>
              <a:t> creates an unnamed (temporary) string variable.</a:t>
            </a:r>
            <a:endParaRPr sz="1600">
              <a:solidFill>
                <a:schemeClr val="accent5"/>
              </a:solidFill>
            </a:endParaRPr>
          </a:p>
          <a:p>
            <a:pPr indent="-32258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600">
                <a:solidFill>
                  <a:schemeClr val="accent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c_str()</a:t>
            </a:r>
            <a:r>
              <a:rPr lang="en" sz="1600">
                <a:solidFill>
                  <a:schemeClr val="accent5"/>
                </a:solidFill>
              </a:rPr>
              <a:t> returns a pointer to the unnamed string.</a:t>
            </a:r>
            <a:endParaRPr sz="1600">
              <a:solidFill>
                <a:schemeClr val="accent5"/>
              </a:solidFill>
            </a:endParaRPr>
          </a:p>
          <a:p>
            <a:pPr indent="-32258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600">
                <a:solidFill>
                  <a:schemeClr val="accent5"/>
                </a:solidFill>
              </a:rPr>
              <a:t>The unnamed string gets deallocated ('freed') by C++ during the  declaration of </a:t>
            </a:r>
            <a:r>
              <a:rPr lang="en" sz="1600">
                <a:solidFill>
                  <a:schemeClr val="accent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new_name_str</a:t>
            </a:r>
            <a:r>
              <a:rPr lang="en" sz="1600">
                <a:solidFill>
                  <a:schemeClr val="accent5"/>
                </a:solidFill>
              </a:rPr>
              <a:t> in the next line.</a:t>
            </a:r>
            <a:endParaRPr sz="1600">
              <a:solidFill>
                <a:schemeClr val="accent5"/>
              </a:solidFill>
            </a:endParaRPr>
          </a:p>
          <a:p>
            <a:pPr indent="-32258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 sz="1600">
                <a:solidFill>
                  <a:schemeClr val="accent5"/>
                </a:solidFill>
              </a:rPr>
              <a:t>The </a:t>
            </a:r>
            <a:r>
              <a:rPr lang="en" sz="1600">
                <a:solidFill>
                  <a:schemeClr val="accent5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dangling_ptr</a:t>
            </a:r>
            <a:r>
              <a:rPr lang="en" sz="1600">
                <a:solidFill>
                  <a:schemeClr val="accent5"/>
                </a:solidFill>
              </a:rPr>
              <a:t> pointer no longer points to a valid string (dangling pointer), thus causing a use-after-free bug.</a:t>
            </a:r>
            <a:endParaRPr sz="1600">
              <a:solidFill>
                <a:schemeClr val="accent5"/>
              </a:solidFill>
            </a:endParaRPr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○"/>
            </a:pPr>
            <a:r>
              <a:rPr lang="en">
                <a:solidFill>
                  <a:schemeClr val="accent5"/>
                </a:solidFill>
              </a:rPr>
              <a:t>Using this garbage string as your semaphore name leads to </a:t>
            </a:r>
            <a:r>
              <a:rPr b="1" lang="en">
                <a:solidFill>
                  <a:srgbClr val="CC0000"/>
                </a:solidFill>
              </a:rPr>
              <a:t>unspecified behaviour</a:t>
            </a:r>
            <a:r>
              <a:rPr lang="en">
                <a:solidFill>
                  <a:schemeClr val="accent5"/>
                </a:solidFill>
              </a:rPr>
              <a:t> (i.e. segfaults)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7920600" y="421775"/>
            <a:ext cx="793200" cy="753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4525" y="1668198"/>
            <a:ext cx="18573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compiler behaviour? (also FYI)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Fun fact:</a:t>
            </a:r>
            <a:r>
              <a:rPr lang="en">
                <a:solidFill>
                  <a:srgbClr val="0B5394"/>
                </a:solidFill>
              </a:rPr>
              <a:t> </a:t>
            </a:r>
            <a:r>
              <a:rPr lang="en">
                <a:solidFill>
                  <a:srgbClr val="0B5394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clang</a:t>
            </a:r>
            <a:r>
              <a:rPr lang="en">
                <a:solidFill>
                  <a:srgbClr val="0B5394"/>
                </a:solidFill>
              </a:rPr>
              <a:t> will actually warn about this behaviour, and results in a program that runs differently!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7920600" y="421775"/>
            <a:ext cx="793200" cy="7539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200" y="2074525"/>
            <a:ext cx="7047601" cy="21119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4186500"/>
            <a:ext cx="8520600" cy="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This is outside of the scope of CS3210, we delve more into the programming language behaviour in </a:t>
            </a:r>
            <a:r>
              <a:rPr b="1" lang="en" u="sng">
                <a:solidFill>
                  <a:srgbClr val="0B5394"/>
                </a:solidFill>
              </a:rPr>
              <a:t>CS3211</a:t>
            </a:r>
            <a:r>
              <a:rPr b="1" lang="en">
                <a:solidFill>
                  <a:srgbClr val="0B5394"/>
                </a:solidFill>
              </a:rPr>
              <a:t> 👀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Heads up: Assignment 1 - Releasing tomorrow (tonight?)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 working in teams of </a:t>
            </a:r>
            <a:r>
              <a:rPr b="1" lang="en"/>
              <a:t>2</a:t>
            </a:r>
            <a:endParaRPr b="1"/>
          </a:p>
          <a:p>
            <a:pPr indent="-342900" lvl="0" marL="457200" rtl="0" algn="l"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Parallelizing a simulation with OpenMP</a:t>
            </a:r>
            <a:endParaRPr/>
          </a:p>
          <a:p>
            <a:pPr indent="-342900" lvl="0" marL="457200" rtl="0" algn="l"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</a:t>
            </a:r>
            <a:r>
              <a:rPr b="1" lang="en"/>
              <a:t>GitHub Classroom</a:t>
            </a:r>
            <a:r>
              <a:rPr lang="en"/>
              <a:t> to manage and submit your code</a:t>
            </a:r>
            <a:endParaRPr/>
          </a:p>
          <a:p>
            <a:pPr indent="-342900" lvl="0" marL="457200" rtl="0" algn="l">
              <a:spcBef>
                <a:spcPts val="2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2 weeks after release of assignment doc (Wed 27 Sept, 2pm)</a:t>
            </a:r>
            <a:endParaRPr/>
          </a:p>
          <a:p>
            <a:pPr indent="-342900" lvl="0" marL="457200" rtl="0" algn="l">
              <a:spcBef>
                <a:spcPts val="2400"/>
              </a:spcBef>
              <a:spcAft>
                <a:spcPts val="2400"/>
              </a:spcAft>
              <a:buClr>
                <a:srgbClr val="0B5394"/>
              </a:buClr>
              <a:buSzPts val="1800"/>
              <a:buChar char="●"/>
            </a:pPr>
            <a:r>
              <a:rPr b="1" lang="en">
                <a:solidFill>
                  <a:srgbClr val="0B5394"/>
                </a:solidFill>
              </a:rPr>
              <a:t>Advice:</a:t>
            </a:r>
            <a:r>
              <a:rPr lang="en">
                <a:solidFill>
                  <a:srgbClr val="0B5394"/>
                </a:solidFill>
              </a:rPr>
              <a:t> Complete Lab 2 first to get the hang of OpenMP first :)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Recapping the past week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CC0000"/>
                </a:solidFill>
              </a:rPr>
              <a:t>Parallel Programming Models I (Lec 4 &amp; Lab 2)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5649575" y="2899375"/>
            <a:ext cx="2098500" cy="20523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Parallel Patterns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Fork-join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Parbegin-Parend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SIMD/SPMD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Master-Worker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Task Pools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Producer-Consumer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Open Sans"/>
              <a:buChar char="●"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Pipelining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3740025" y="2899475"/>
            <a:ext cx="1734600" cy="2052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Foster's Design Methodology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Partitioning</a:t>
            </a:r>
            <a:b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1200">
                <a:solidFill>
                  <a:srgbClr val="434343"/>
                </a:solidFill>
              </a:rPr>
              <a:t>⬇️</a:t>
            </a:r>
            <a:br>
              <a:rPr b="1" lang="en" sz="1200">
                <a:solidFill>
                  <a:srgbClr val="434343"/>
                </a:solidFill>
              </a:rPr>
            </a:b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Communication</a:t>
            </a:r>
            <a:b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⬇️ </a:t>
            </a:r>
            <a:b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Agglomeration </a:t>
            </a:r>
            <a:b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⬇️</a:t>
            </a:r>
            <a:b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Mapping</a:t>
            </a:r>
            <a:endParaRPr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4258850" y="1711475"/>
            <a:ext cx="2955600" cy="109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Coordination models</a:t>
            </a:r>
            <a:endParaRPr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Shared address space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Data parallel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Message passing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5" name="Google Shape;115;p19"/>
          <p:cNvGrpSpPr/>
          <p:nvPr/>
        </p:nvGrpSpPr>
        <p:grpSpPr>
          <a:xfrm>
            <a:off x="1336775" y="2634075"/>
            <a:ext cx="2203200" cy="2289300"/>
            <a:chOff x="332250" y="2665950"/>
            <a:chExt cx="2203200" cy="2289300"/>
          </a:xfrm>
        </p:grpSpPr>
        <p:sp>
          <p:nvSpPr>
            <p:cNvPr id="116" name="Google Shape;116;p19"/>
            <p:cNvSpPr/>
            <p:nvPr/>
          </p:nvSpPr>
          <p:spPr>
            <a:xfrm>
              <a:off x="332250" y="2665950"/>
              <a:ext cx="2203200" cy="22893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rPr>
                <a:t>Task Dependence Graphs</a:t>
              </a:r>
              <a:endParaRPr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17" name="Google Shape;11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525" y="3321425"/>
              <a:ext cx="1936550" cy="1515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19"/>
          <p:cNvSpPr/>
          <p:nvPr/>
        </p:nvSpPr>
        <p:spPr>
          <a:xfrm>
            <a:off x="1589300" y="1779725"/>
            <a:ext cx="1627500" cy="6240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Data vs Task Parallelism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Focus: OpenMP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kind of parallel pattern does OpenMP use?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Fork-Join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Client-Server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pool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Producer-consumer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Parbegin-Parend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Focus: OpenMP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What kind of parallel pattern does OpenMP use?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Fork-Join (Mainly how OpenMP works in the backend)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800"/>
              <a:buChar char="●"/>
            </a:pPr>
            <a:r>
              <a:rPr lang="en" strike="sngStrike">
                <a:solidFill>
                  <a:srgbClr val="990000"/>
                </a:solidFill>
              </a:rPr>
              <a:t>Client-Server</a:t>
            </a:r>
            <a:endParaRPr strike="sngStrike">
              <a:solidFill>
                <a:srgbClr val="99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800"/>
              <a:buChar char="●"/>
            </a:pPr>
            <a:r>
              <a:rPr lang="en" strike="sngStrike">
                <a:solidFill>
                  <a:srgbClr val="990000"/>
                </a:solidFill>
              </a:rPr>
              <a:t>Task pool</a:t>
            </a:r>
            <a:endParaRPr strike="sngStrike">
              <a:solidFill>
                <a:srgbClr val="99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800"/>
              <a:buChar char="●"/>
            </a:pPr>
            <a:r>
              <a:rPr lang="en" strike="sngStrike">
                <a:solidFill>
                  <a:srgbClr val="990000"/>
                </a:solidFill>
              </a:rPr>
              <a:t>Producer-consumer</a:t>
            </a:r>
            <a:endParaRPr strike="sngStrike">
              <a:solidFill>
                <a:srgbClr val="99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Parbegin-Parend (Mainly what you, as a programmer, will do in your code)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