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y="5143500" cx="9144000"/>
  <p:notesSz cx="6858000" cy="9144000"/>
  <p:embeddedFontLst>
    <p:embeddedFont>
      <p:font typeface="PT Sans Narrow"/>
      <p:regular r:id="rId71"/>
      <p:bold r:id="rId72"/>
    </p:embeddedFont>
    <p:embeddedFont>
      <p:font typeface="Quattrocento Sans"/>
      <p:regular r:id="rId73"/>
      <p:bold r:id="rId74"/>
      <p:italic r:id="rId75"/>
      <p:boldItalic r:id="rId76"/>
    </p:embeddedFont>
    <p:embeddedFont>
      <p:font typeface="Open Sans"/>
      <p:regular r:id="rId77"/>
      <p:bold r:id="rId78"/>
      <p:italic r:id="rId79"/>
      <p:boldItalic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QuattrocentoSans-regular.fntdata"/><Relationship Id="rId72" Type="http://schemas.openxmlformats.org/officeDocument/2006/relationships/font" Target="fonts/PTSansNarrow-bold.fntdata"/><Relationship Id="rId31" Type="http://schemas.openxmlformats.org/officeDocument/2006/relationships/slide" Target="slides/slide26.xml"/><Relationship Id="rId75" Type="http://schemas.openxmlformats.org/officeDocument/2006/relationships/font" Target="fonts/QuattrocentoSans-italic.fntdata"/><Relationship Id="rId30" Type="http://schemas.openxmlformats.org/officeDocument/2006/relationships/slide" Target="slides/slide25.xml"/><Relationship Id="rId74" Type="http://schemas.openxmlformats.org/officeDocument/2006/relationships/font" Target="fonts/QuattrocentoSans-bold.fntdata"/><Relationship Id="rId33" Type="http://schemas.openxmlformats.org/officeDocument/2006/relationships/slide" Target="slides/slide28.xml"/><Relationship Id="rId77" Type="http://schemas.openxmlformats.org/officeDocument/2006/relationships/font" Target="fonts/OpenSans-regular.fntdata"/><Relationship Id="rId32" Type="http://schemas.openxmlformats.org/officeDocument/2006/relationships/slide" Target="slides/slide27.xml"/><Relationship Id="rId76" Type="http://schemas.openxmlformats.org/officeDocument/2006/relationships/font" Target="fonts/QuattrocentoSans-boldItalic.fntdata"/><Relationship Id="rId35" Type="http://schemas.openxmlformats.org/officeDocument/2006/relationships/slide" Target="slides/slide30.xml"/><Relationship Id="rId79" Type="http://schemas.openxmlformats.org/officeDocument/2006/relationships/font" Target="fonts/OpenSans-italic.fntdata"/><Relationship Id="rId34" Type="http://schemas.openxmlformats.org/officeDocument/2006/relationships/slide" Target="slides/slide29.xml"/><Relationship Id="rId78" Type="http://schemas.openxmlformats.org/officeDocument/2006/relationships/font" Target="fonts/OpenSans-bold.fntdata"/><Relationship Id="rId71" Type="http://schemas.openxmlformats.org/officeDocument/2006/relationships/font" Target="fonts/PTSansNarrow-regular.fntdata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55b63af9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55b63af9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aeon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 CS3210/Lab1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./threads_print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./threads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55b63af9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55b63af9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55b63af9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55b63af9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030b3342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030b3342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55b63af9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55b63af9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55b63af9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55b63af9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55b63af9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55b63af9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55b63af9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55b63af9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55b63af9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55b63af9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55b63af9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55b63af9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55b63af9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55b63af9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55b63af93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455b63af9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55b63af93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455b63af93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455b63af93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455b63af93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55b63af93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455b63af93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455b63af93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455b63af93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455b63af93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455b63af9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8030b3342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8030b3342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8030b3342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8030b3342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8030b3342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8030b3342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8030b3342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8030b3342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55b63af9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55b63af9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8030b3342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8030b3342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8030b3342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8030b3342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8030b3342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8030b3342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8030b3342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8030b3342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8030b3342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8030b3342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8030b3342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8030b3342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8030b3342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8030b3342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8030b3342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8030b3342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8030b3342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8030b3342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8030b3342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8030b3342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55b63af9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55b63af9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8030b3342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8030b3342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8030b3342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8030b3342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8030b3342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8030b3342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8030b3342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8030b3342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8030b3342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8030b3342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(312+312^2)*2 = seq runtime in ns for N = 312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(956+956^2)*2 = seq runtime in ns for N = 312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8030b3342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8030b3342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8030b3342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8030b3342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8030b3342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8030b3342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8030b3342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8030b3342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80613d6e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80613d6e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55b63af9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55b63af9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80613d6e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80613d6e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80613d6ec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80613d6ec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809c97d2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809c97d2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809c97d29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809c97d2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809c97d29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809c97d29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809c97d29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809c97d29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809c97d29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809c97d29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809c97d29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809c97d29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809c97d29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809c97d29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809c97d29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809c97d29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55b63af9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55b63af9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809c97d29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809c97d29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809c97d29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809c97d29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809c97d29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809c97d29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809c97d29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809c97d29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809c97d29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809c97d29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78ce4f97d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78ce4f97d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55b63af9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55b63af9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55b63af9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55b63af9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55b63af9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55b63af9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stackoverflow.com/a/57301461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://drive.zhiheng.dev" TargetMode="External"/><Relationship Id="rId4" Type="http://schemas.openxmlformats.org/officeDocument/2006/relationships/hyperlink" Target="http://feedback.zhiheng.dev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CS3210 Tut 2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8412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Models 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Parallel Systems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108600" y="4229100"/>
            <a:ext cx="292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Slides yeeted from Sriram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Pace: 6-10 mins per question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 galore: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Do not:</a:t>
            </a:r>
            <a:endParaRPr>
              <a:solidFill>
                <a:srgbClr val="CC00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LOCK(m)</a:t>
            </a:r>
            <a:br>
              <a:rPr lang="en">
                <a:solidFill>
                  <a:srgbClr val="CC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CC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CC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printf("Produced item %d\n", thing);</a:t>
            </a:r>
            <a:br>
              <a:rPr lang="en">
                <a:solidFill>
                  <a:srgbClr val="CC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CC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CC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// do other things</a:t>
            </a:r>
            <a:br>
              <a:rPr lang="en">
                <a:solidFill>
                  <a:srgbClr val="CC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CC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	UNLOCK(m)</a:t>
            </a:r>
            <a:endParaRPr>
              <a:solidFill>
                <a:srgbClr val="CC0000"/>
              </a:solidFill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Printing stuff (especially in the critical section) can waste cycles.</a:t>
            </a:r>
            <a:endParaRPr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</a:rPr>
              <a:t>Minimize the amount of IO in your program before benchmarking!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Tip: -D_DEBUG flag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your code: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#ifdef _DEBUG</a:t>
            </a:r>
            <a:b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printf("This program is compiled with -D_DEBUG!");</a:t>
            </a:r>
            <a:b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#endif</a:t>
            </a:r>
            <a:b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printf("Hello world!");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Specify in your compilation command/Makefile to compile with _DEBUG flag: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g++ -D_DEBUG my_code.cpp -o my_program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23"/>
          <p:cNvSpPr/>
          <p:nvPr/>
        </p:nvSpPr>
        <p:spPr>
          <a:xfrm>
            <a:off x="6402650" y="3670600"/>
            <a:ext cx="1830600" cy="94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Will print both statements!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8" name="Google Shape;128;p23"/>
          <p:cNvCxnSpPr>
            <a:stCxn id="127" idx="1"/>
          </p:cNvCxnSpPr>
          <p:nvPr/>
        </p:nvCxnSpPr>
        <p:spPr>
          <a:xfrm rot="10800000">
            <a:off x="5268950" y="3902800"/>
            <a:ext cx="1133700" cy="2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Tips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valgrind --tool=helgrind</a:t>
            </a:r>
            <a:r>
              <a:rPr lang="en"/>
              <a:t> to check for concurrency bugs</a:t>
            </a:r>
            <a:endParaRPr/>
          </a:p>
          <a:p>
            <a:pPr indent="-342900" lvl="0" marL="457200" rtl="0" algn="l">
              <a:spcBef>
                <a:spcPts val="2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helpful ones like </a:t>
            </a: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g++ -fsanitize=thread</a:t>
            </a:r>
            <a:r>
              <a:rPr lang="en"/>
              <a:t> or </a:t>
            </a: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-fsanitize=address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2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Maybe try compiling with </a:t>
            </a: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clang++</a:t>
            </a:r>
            <a:r>
              <a:rPr lang="en"/>
              <a:t> too, it may produce different warnings :)</a:t>
            </a:r>
            <a:endParaRPr/>
          </a:p>
          <a:p>
            <a:pPr indent="-342900" lvl="0" marL="457200" rtl="0" algn="l">
              <a:spcBef>
                <a:spcPts val="2800"/>
              </a:spcBef>
              <a:spcAft>
                <a:spcPts val="2800"/>
              </a:spcAft>
              <a:buSzPts val="1800"/>
              <a:buChar char="●"/>
            </a:pPr>
            <a:r>
              <a:rPr lang="en"/>
              <a:t>Always </a:t>
            </a:r>
            <a:r>
              <a:rPr b="1" lang="en"/>
              <a:t>measure </a:t>
            </a:r>
            <a:r>
              <a:rPr lang="en"/>
              <a:t>if possible, </a:t>
            </a:r>
            <a:r>
              <a:rPr b="1" lang="en"/>
              <a:t>Google </a:t>
            </a:r>
            <a:r>
              <a:rPr lang="en"/>
              <a:t>relentlessly!</a:t>
            </a:r>
            <a:br>
              <a:rPr lang="en"/>
            </a:br>
            <a:r>
              <a:rPr lang="en"/>
              <a:t>Many performance hypotheses can be tested.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RE: late submissions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01" y="1571212"/>
            <a:ext cx="8940202" cy="233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time!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1: Task Parallelism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1(a): Task Dependence Graphs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521925" y="1266325"/>
            <a:ext cx="531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What on earth is this about?</a:t>
            </a:r>
            <a:endParaRPr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vim</a:t>
            </a: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q1.c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./q1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00" y="1096675"/>
            <a:ext cx="2668024" cy="382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/>
          <p:nvPr/>
        </p:nvSpPr>
        <p:spPr>
          <a:xfrm>
            <a:off x="855624" y="1574372"/>
            <a:ext cx="1491300" cy="182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1(a): Task Dependence Graphs</a:t>
            </a:r>
            <a:endParaRPr sz="34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326775" y="1266325"/>
            <a:ext cx="5505600" cy="3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find the dependencies!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Rules: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X</a:t>
            </a:r>
            <a:br>
              <a:rPr b="1" lang="en"/>
            </a:br>
            <a:r>
              <a:rPr b="1" lang="en"/>
              <a:t>Y</a:t>
            </a:r>
            <a:br>
              <a:rPr lang="en"/>
            </a:br>
            <a:r>
              <a:rPr lang="en"/>
              <a:t>→ X and Y are sequentially executed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X</a:t>
            </a:r>
            <a:br>
              <a:rPr b="1" lang="en"/>
            </a:br>
            <a:r>
              <a:rPr b="1" lang="en"/>
              <a:t>parallel</a:t>
            </a:r>
            <a:br>
              <a:rPr b="1" lang="en"/>
            </a:br>
            <a:r>
              <a:rPr b="1" lang="en"/>
              <a:t>Y</a:t>
            </a:r>
            <a:br>
              <a:rPr lang="en"/>
            </a:br>
            <a:r>
              <a:rPr lang="en"/>
              <a:t>→ X and Y are executed in parallel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parend</a:t>
            </a:r>
            <a:br>
              <a:rPr lang="en"/>
            </a:br>
            <a:r>
              <a:rPr lang="en"/>
              <a:t>→ All tasks must complete before moving on</a:t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00" y="1096675"/>
            <a:ext cx="2668024" cy="382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1(a): Task Dependence Graphs</a:t>
            </a:r>
            <a:endParaRPr sz="34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326775" y="1266325"/>
            <a:ext cx="5505600" cy="3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find the dependencies!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00" y="1096675"/>
            <a:ext cx="2668024" cy="382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/>
          <p:nvPr/>
        </p:nvSpPr>
        <p:spPr>
          <a:xfrm>
            <a:off x="5946948" y="3797789"/>
            <a:ext cx="495900" cy="495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grpSp>
        <p:nvGrpSpPr>
          <p:cNvPr id="174" name="Google Shape;174;p30"/>
          <p:cNvGrpSpPr/>
          <p:nvPr/>
        </p:nvGrpSpPr>
        <p:grpSpPr>
          <a:xfrm>
            <a:off x="3419746" y="1683989"/>
            <a:ext cx="686467" cy="1409632"/>
            <a:chOff x="4511925" y="1396225"/>
            <a:chExt cx="759450" cy="1559500"/>
          </a:xfrm>
        </p:grpSpPr>
        <p:sp>
          <p:nvSpPr>
            <p:cNvPr id="175" name="Google Shape;175;p30"/>
            <p:cNvSpPr/>
            <p:nvPr/>
          </p:nvSpPr>
          <p:spPr>
            <a:xfrm>
              <a:off x="4511925" y="1396225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</a:t>
              </a:r>
              <a:endParaRPr/>
            </a:p>
          </p:txBody>
        </p:sp>
        <p:cxnSp>
          <p:nvCxnSpPr>
            <p:cNvPr id="176" name="Google Shape;176;p30"/>
            <p:cNvCxnSpPr>
              <a:stCxn id="175" idx="4"/>
              <a:endCxn id="177" idx="0"/>
            </p:cNvCxnSpPr>
            <p:nvPr/>
          </p:nvCxnSpPr>
          <p:spPr>
            <a:xfrm>
              <a:off x="4786275" y="1944925"/>
              <a:ext cx="210600" cy="462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7" name="Google Shape;177;p30"/>
            <p:cNvSpPr/>
            <p:nvPr/>
          </p:nvSpPr>
          <p:spPr>
            <a:xfrm>
              <a:off x="4722675" y="2407025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</a:t>
              </a:r>
              <a:endParaRPr/>
            </a:p>
          </p:txBody>
        </p:sp>
      </p:grpSp>
      <p:sp>
        <p:nvSpPr>
          <p:cNvPr id="178" name="Google Shape;178;p30"/>
          <p:cNvSpPr/>
          <p:nvPr/>
        </p:nvSpPr>
        <p:spPr>
          <a:xfrm>
            <a:off x="4237733" y="2597641"/>
            <a:ext cx="495900" cy="495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grpSp>
        <p:nvGrpSpPr>
          <p:cNvPr id="179" name="Google Shape;179;p30"/>
          <p:cNvGrpSpPr/>
          <p:nvPr/>
        </p:nvGrpSpPr>
        <p:grpSpPr>
          <a:xfrm>
            <a:off x="3858228" y="3093541"/>
            <a:ext cx="743955" cy="861542"/>
            <a:chOff x="4997025" y="2955637"/>
            <a:chExt cx="823050" cy="953138"/>
          </a:xfrm>
        </p:grpSpPr>
        <p:cxnSp>
          <p:nvCxnSpPr>
            <p:cNvPr id="180" name="Google Shape;180;p30"/>
            <p:cNvCxnSpPr>
              <a:stCxn id="177" idx="4"/>
              <a:endCxn id="181" idx="1"/>
            </p:cNvCxnSpPr>
            <p:nvPr/>
          </p:nvCxnSpPr>
          <p:spPr>
            <a:xfrm>
              <a:off x="4997025" y="2955725"/>
              <a:ext cx="354600" cy="484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1" name="Google Shape;181;p30"/>
            <p:cNvSpPr/>
            <p:nvPr/>
          </p:nvSpPr>
          <p:spPr>
            <a:xfrm>
              <a:off x="5271375" y="3360075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</a:t>
              </a:r>
              <a:endParaRPr/>
            </a:p>
          </p:txBody>
        </p:sp>
        <p:cxnSp>
          <p:nvCxnSpPr>
            <p:cNvPr id="182" name="Google Shape;182;p30"/>
            <p:cNvCxnSpPr>
              <a:stCxn id="178" idx="4"/>
              <a:endCxn id="181" idx="0"/>
            </p:cNvCxnSpPr>
            <p:nvPr/>
          </p:nvCxnSpPr>
          <p:spPr>
            <a:xfrm flipH="1">
              <a:off x="5545690" y="2955637"/>
              <a:ext cx="145500" cy="4044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83" name="Google Shape;183;p30"/>
          <p:cNvSpPr/>
          <p:nvPr/>
        </p:nvSpPr>
        <p:spPr>
          <a:xfrm>
            <a:off x="4968530" y="3459099"/>
            <a:ext cx="495900" cy="495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grpSp>
        <p:nvGrpSpPr>
          <p:cNvPr id="184" name="Google Shape;184;p30"/>
          <p:cNvGrpSpPr/>
          <p:nvPr/>
        </p:nvGrpSpPr>
        <p:grpSpPr>
          <a:xfrm>
            <a:off x="4354198" y="3954999"/>
            <a:ext cx="944609" cy="798205"/>
            <a:chOff x="5545725" y="3908682"/>
            <a:chExt cx="1045038" cy="883068"/>
          </a:xfrm>
        </p:grpSpPr>
        <p:cxnSp>
          <p:nvCxnSpPr>
            <p:cNvPr id="185" name="Google Shape;185;p30"/>
            <p:cNvCxnSpPr>
              <a:stCxn id="181" idx="4"/>
              <a:endCxn id="186" idx="0"/>
            </p:cNvCxnSpPr>
            <p:nvPr/>
          </p:nvCxnSpPr>
          <p:spPr>
            <a:xfrm>
              <a:off x="5545725" y="3908775"/>
              <a:ext cx="770700" cy="3342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7" name="Google Shape;187;p30"/>
            <p:cNvCxnSpPr>
              <a:stCxn id="183" idx="4"/>
              <a:endCxn id="186" idx="0"/>
            </p:cNvCxnSpPr>
            <p:nvPr/>
          </p:nvCxnSpPr>
          <p:spPr>
            <a:xfrm flipH="1">
              <a:off x="6316383" y="3908682"/>
              <a:ext cx="183300" cy="3345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6" name="Google Shape;186;p30"/>
            <p:cNvSpPr/>
            <p:nvPr/>
          </p:nvSpPr>
          <p:spPr>
            <a:xfrm>
              <a:off x="6042063" y="4243050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</a:t>
              </a:r>
              <a:endParaRPr/>
            </a:p>
          </p:txBody>
        </p:sp>
      </p:grpSp>
      <p:grpSp>
        <p:nvGrpSpPr>
          <p:cNvPr id="188" name="Google Shape;188;p30"/>
          <p:cNvGrpSpPr/>
          <p:nvPr/>
        </p:nvGrpSpPr>
        <p:grpSpPr>
          <a:xfrm>
            <a:off x="5298807" y="4293689"/>
            <a:ext cx="896091" cy="626488"/>
            <a:chOff x="6590763" y="4283381"/>
            <a:chExt cx="991361" cy="693094"/>
          </a:xfrm>
        </p:grpSpPr>
        <p:sp>
          <p:nvSpPr>
            <p:cNvPr id="189" name="Google Shape;189;p30"/>
            <p:cNvSpPr/>
            <p:nvPr/>
          </p:nvSpPr>
          <p:spPr>
            <a:xfrm>
              <a:off x="6958850" y="4427775"/>
              <a:ext cx="548700" cy="548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endParaRPr/>
            </a:p>
          </p:txBody>
        </p:sp>
        <p:cxnSp>
          <p:nvCxnSpPr>
            <p:cNvPr id="190" name="Google Shape;190;p30"/>
            <p:cNvCxnSpPr>
              <a:stCxn id="186" idx="6"/>
              <a:endCxn id="189" idx="2"/>
            </p:cNvCxnSpPr>
            <p:nvPr/>
          </p:nvCxnSpPr>
          <p:spPr>
            <a:xfrm>
              <a:off x="6590763" y="4517400"/>
              <a:ext cx="368100" cy="184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1" name="Google Shape;191;p30"/>
            <p:cNvCxnSpPr>
              <a:stCxn id="173" idx="4"/>
              <a:endCxn id="189" idx="7"/>
            </p:cNvCxnSpPr>
            <p:nvPr/>
          </p:nvCxnSpPr>
          <p:spPr>
            <a:xfrm flipH="1">
              <a:off x="7427323" y="4283381"/>
              <a:ext cx="154800" cy="2247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1(a): Task Dependence Graphs</a:t>
            </a:r>
            <a:endParaRPr sz="34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559100" y="1266325"/>
            <a:ext cx="5273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Fragment 2 Dependencies:</a:t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00" y="1152424"/>
            <a:ext cx="3041524" cy="38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/>
          <p:nvPr/>
        </p:nvSpPr>
        <p:spPr>
          <a:xfrm>
            <a:off x="6985350" y="2683625"/>
            <a:ext cx="548700" cy="548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00" name="Google Shape;200;p31"/>
          <p:cNvSpPr/>
          <p:nvPr/>
        </p:nvSpPr>
        <p:spPr>
          <a:xfrm>
            <a:off x="5721575" y="1753700"/>
            <a:ext cx="548700" cy="548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01" name="Google Shape;201;p31"/>
          <p:cNvSpPr/>
          <p:nvPr/>
        </p:nvSpPr>
        <p:spPr>
          <a:xfrm>
            <a:off x="5279650" y="2683625"/>
            <a:ext cx="548700" cy="548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02" name="Google Shape;202;p31"/>
          <p:cNvSpPr/>
          <p:nvPr/>
        </p:nvSpPr>
        <p:spPr>
          <a:xfrm>
            <a:off x="4426800" y="2683625"/>
            <a:ext cx="548700" cy="548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03" name="Google Shape;203;p31"/>
          <p:cNvSpPr/>
          <p:nvPr/>
        </p:nvSpPr>
        <p:spPr>
          <a:xfrm>
            <a:off x="4928250" y="3555800"/>
            <a:ext cx="548700" cy="548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04" name="Google Shape;204;p31"/>
          <p:cNvSpPr/>
          <p:nvPr/>
        </p:nvSpPr>
        <p:spPr>
          <a:xfrm>
            <a:off x="6132500" y="2683625"/>
            <a:ext cx="548700" cy="548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05" name="Google Shape;205;p31"/>
          <p:cNvSpPr/>
          <p:nvPr/>
        </p:nvSpPr>
        <p:spPr>
          <a:xfrm>
            <a:off x="6681188" y="3516825"/>
            <a:ext cx="548700" cy="548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206" name="Google Shape;206;p31"/>
          <p:cNvSpPr/>
          <p:nvPr/>
        </p:nvSpPr>
        <p:spPr>
          <a:xfrm>
            <a:off x="5828338" y="4291950"/>
            <a:ext cx="548700" cy="548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cxnSp>
        <p:nvCxnSpPr>
          <p:cNvPr id="207" name="Google Shape;207;p31"/>
          <p:cNvCxnSpPr>
            <a:endCxn id="202" idx="0"/>
          </p:cNvCxnSpPr>
          <p:nvPr/>
        </p:nvCxnSpPr>
        <p:spPr>
          <a:xfrm flipH="1">
            <a:off x="4701150" y="2222225"/>
            <a:ext cx="1100700" cy="461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31"/>
          <p:cNvCxnSpPr>
            <a:stCxn id="200" idx="4"/>
            <a:endCxn id="201" idx="0"/>
          </p:cNvCxnSpPr>
          <p:nvPr/>
        </p:nvCxnSpPr>
        <p:spPr>
          <a:xfrm flipH="1">
            <a:off x="5554025" y="2302400"/>
            <a:ext cx="441900" cy="381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31"/>
          <p:cNvCxnSpPr>
            <a:stCxn id="200" idx="4"/>
            <a:endCxn id="204" idx="0"/>
          </p:cNvCxnSpPr>
          <p:nvPr/>
        </p:nvCxnSpPr>
        <p:spPr>
          <a:xfrm>
            <a:off x="5995925" y="2302400"/>
            <a:ext cx="411000" cy="381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31"/>
          <p:cNvCxnSpPr>
            <a:stCxn id="200" idx="5"/>
            <a:endCxn id="199" idx="0"/>
          </p:cNvCxnSpPr>
          <p:nvPr/>
        </p:nvCxnSpPr>
        <p:spPr>
          <a:xfrm>
            <a:off x="6189920" y="2222045"/>
            <a:ext cx="1069800" cy="461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31"/>
          <p:cNvCxnSpPr>
            <a:stCxn id="202" idx="4"/>
            <a:endCxn id="203" idx="0"/>
          </p:cNvCxnSpPr>
          <p:nvPr/>
        </p:nvCxnSpPr>
        <p:spPr>
          <a:xfrm>
            <a:off x="4701150" y="3232325"/>
            <a:ext cx="501600" cy="323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31"/>
          <p:cNvCxnSpPr>
            <a:stCxn id="201" idx="4"/>
            <a:endCxn id="203" idx="0"/>
          </p:cNvCxnSpPr>
          <p:nvPr/>
        </p:nvCxnSpPr>
        <p:spPr>
          <a:xfrm flipH="1">
            <a:off x="5202700" y="3232325"/>
            <a:ext cx="351300" cy="323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1"/>
          <p:cNvCxnSpPr>
            <a:stCxn id="204" idx="4"/>
            <a:endCxn id="205" idx="0"/>
          </p:cNvCxnSpPr>
          <p:nvPr/>
        </p:nvCxnSpPr>
        <p:spPr>
          <a:xfrm>
            <a:off x="6406850" y="3232325"/>
            <a:ext cx="548700" cy="284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31"/>
          <p:cNvCxnSpPr>
            <a:stCxn id="199" idx="4"/>
            <a:endCxn id="205" idx="0"/>
          </p:cNvCxnSpPr>
          <p:nvPr/>
        </p:nvCxnSpPr>
        <p:spPr>
          <a:xfrm flipH="1">
            <a:off x="6955500" y="3232325"/>
            <a:ext cx="304200" cy="284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31"/>
          <p:cNvCxnSpPr>
            <a:stCxn id="203" idx="4"/>
            <a:endCxn id="206" idx="0"/>
          </p:cNvCxnSpPr>
          <p:nvPr/>
        </p:nvCxnSpPr>
        <p:spPr>
          <a:xfrm>
            <a:off x="5202600" y="4104500"/>
            <a:ext cx="900000" cy="187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31"/>
          <p:cNvCxnSpPr>
            <a:stCxn id="205" idx="4"/>
            <a:endCxn id="206" idx="0"/>
          </p:cNvCxnSpPr>
          <p:nvPr/>
        </p:nvCxnSpPr>
        <p:spPr>
          <a:xfrm flipH="1">
            <a:off x="6102638" y="4065525"/>
            <a:ext cx="852900" cy="226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2 Curiosities: 2 billion instructions?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(b): Amount of Concurrency</a:t>
            </a:r>
            <a:endParaRPr/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3024249" cy="35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4548350" y="1266325"/>
            <a:ext cx="4284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</a:rPr>
              <a:t>Plot the concurrency for Fragment 1</a:t>
            </a:r>
            <a:endParaRPr b="1" sz="13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33"/>
          <p:cNvGrpSpPr/>
          <p:nvPr/>
        </p:nvGrpSpPr>
        <p:grpSpPr>
          <a:xfrm>
            <a:off x="3475353" y="2193071"/>
            <a:ext cx="4702060" cy="2778692"/>
            <a:chOff x="4701424" y="1366400"/>
            <a:chExt cx="4214826" cy="2537850"/>
          </a:xfrm>
        </p:grpSpPr>
        <p:pic>
          <p:nvPicPr>
            <p:cNvPr id="229" name="Google Shape;229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01424" y="1366412"/>
              <a:ext cx="4214801" cy="2537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Google Shape;230;p33"/>
            <p:cNvSpPr/>
            <p:nvPr/>
          </p:nvSpPr>
          <p:spPr>
            <a:xfrm>
              <a:off x="6736750" y="1366400"/>
              <a:ext cx="2179500" cy="971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(b): Amount of Concurrency</a:t>
            </a:r>
            <a:endParaRPr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4548350" y="1266325"/>
            <a:ext cx="4284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Plot the concurrency for Fragment 1</a:t>
            </a:r>
            <a:endParaRPr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Can you determine the critical path length?</a:t>
            </a:r>
            <a:br>
              <a:rPr b="1" lang="en">
                <a:solidFill>
                  <a:srgbClr val="0B5394"/>
                </a:solidFill>
              </a:rPr>
            </a:br>
            <a:r>
              <a:rPr b="1" lang="en" sz="1300">
                <a:solidFill>
                  <a:srgbClr val="0B5394"/>
                </a:solidFill>
              </a:rPr>
              <a:t>i.e. Minimum execution time given sufficient processes for max parallelism</a:t>
            </a:r>
            <a:endParaRPr b="1" sz="13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rgbClr val="0B5394"/>
                </a:solidFill>
              </a:rPr>
              <a:t>		</a:t>
            </a:r>
            <a:r>
              <a:rPr b="1" lang="en" sz="1600">
                <a:solidFill>
                  <a:srgbClr val="0B5394"/>
                </a:solidFill>
              </a:rPr>
              <a:t>Can you then determine the </a:t>
            </a:r>
            <a:br>
              <a:rPr b="1" lang="en" sz="1600">
                <a:solidFill>
                  <a:srgbClr val="0B5394"/>
                </a:solidFill>
              </a:rPr>
            </a:br>
            <a:r>
              <a:rPr b="1" lang="en" sz="1600">
                <a:solidFill>
                  <a:srgbClr val="0B5394"/>
                </a:solidFill>
              </a:rPr>
              <a:t>		average concurrency?</a:t>
            </a:r>
            <a:endParaRPr b="1" sz="1600">
              <a:solidFill>
                <a:srgbClr val="0B5394"/>
              </a:solidFill>
            </a:endParaRPr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66325"/>
            <a:ext cx="3024249" cy="35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34"/>
          <p:cNvGrpSpPr/>
          <p:nvPr/>
        </p:nvGrpSpPr>
        <p:grpSpPr>
          <a:xfrm>
            <a:off x="3475353" y="2193071"/>
            <a:ext cx="4702060" cy="2778692"/>
            <a:chOff x="4701424" y="1366400"/>
            <a:chExt cx="4214826" cy="2537850"/>
          </a:xfrm>
        </p:grpSpPr>
        <p:pic>
          <p:nvPicPr>
            <p:cNvPr id="239" name="Google Shape;239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01424" y="1366412"/>
              <a:ext cx="4214801" cy="2537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34"/>
            <p:cNvSpPr/>
            <p:nvPr/>
          </p:nvSpPr>
          <p:spPr>
            <a:xfrm>
              <a:off x="6736750" y="1366400"/>
              <a:ext cx="2179500" cy="971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(b): Amount of Concurrency</a:t>
            </a:r>
            <a:endParaRPr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4548350" y="1266325"/>
            <a:ext cx="4284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Critical path length?</a:t>
            </a:r>
            <a:r>
              <a:rPr lang="en">
                <a:solidFill>
                  <a:srgbClr val="0B5394"/>
                </a:solidFill>
              </a:rPr>
              <a:t> </a:t>
            </a:r>
            <a:r>
              <a:rPr lang="en">
                <a:solidFill>
                  <a:schemeClr val="accent5"/>
                </a:solidFill>
              </a:rPr>
              <a:t>28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Average Concurrency?</a:t>
            </a:r>
            <a:br>
              <a:rPr lang="en">
                <a:solidFill>
                  <a:srgbClr val="0B5394"/>
                </a:solidFill>
              </a:rPr>
            </a:br>
            <a:r>
              <a:rPr lang="en">
                <a:solidFill>
                  <a:schemeClr val="accent5"/>
                </a:solidFill>
              </a:rPr>
              <a:t>→ Sum of work / 28 = 59/28 = 2.10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Max Concurrency?</a:t>
            </a:r>
            <a:r>
              <a:rPr lang="en">
                <a:solidFill>
                  <a:srgbClr val="0B5394"/>
                </a:solidFill>
              </a:rPr>
              <a:t> </a:t>
            </a:r>
            <a:r>
              <a:rPr lang="en">
                <a:solidFill>
                  <a:schemeClr val="accent5"/>
                </a:solidFill>
              </a:rPr>
              <a:t>4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243" name="Google Shape;24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66325"/>
            <a:ext cx="3024249" cy="353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4" name="Google Shape;244;p34"/>
          <p:cNvGrpSpPr/>
          <p:nvPr/>
        </p:nvGrpSpPr>
        <p:grpSpPr>
          <a:xfrm>
            <a:off x="2304950" y="2509009"/>
            <a:ext cx="816725" cy="1615984"/>
            <a:chOff x="2304950" y="2030375"/>
            <a:chExt cx="816725" cy="2094600"/>
          </a:xfrm>
        </p:grpSpPr>
        <p:sp>
          <p:nvSpPr>
            <p:cNvPr id="245" name="Google Shape;245;p34"/>
            <p:cNvSpPr/>
            <p:nvPr/>
          </p:nvSpPr>
          <p:spPr>
            <a:xfrm>
              <a:off x="2304950" y="2030375"/>
              <a:ext cx="485225" cy="2094600"/>
            </a:xfrm>
            <a:custGeom>
              <a:rect b="b" l="l" r="r" t="t"/>
              <a:pathLst>
                <a:path extrusionOk="0" h="83784" w="19409">
                  <a:moveTo>
                    <a:pt x="12616" y="0"/>
                  </a:moveTo>
                  <a:lnTo>
                    <a:pt x="0" y="56287"/>
                  </a:lnTo>
                  <a:lnTo>
                    <a:pt x="19409" y="83784"/>
                  </a:lnTo>
                </a:path>
              </a:pathLst>
            </a:custGeom>
            <a:noFill/>
            <a:ln cap="flat" cmpd="sng" w="38100">
              <a:solidFill>
                <a:srgbClr val="38761D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246" name="Google Shape;246;p34"/>
            <p:cNvSpPr txBox="1"/>
            <p:nvPr/>
          </p:nvSpPr>
          <p:spPr>
            <a:xfrm>
              <a:off x="2385775" y="2862726"/>
              <a:ext cx="735900" cy="7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rgbClr val="38761D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28</a:t>
              </a:r>
              <a:endParaRPr b="1" sz="2600">
                <a:solidFill>
                  <a:srgbClr val="38761D"/>
                </a:solidFill>
              </a:endParaRPr>
            </a:p>
          </p:txBody>
        </p:sp>
      </p:grpSp>
      <p:sp>
        <p:nvSpPr>
          <p:cNvPr id="247" name="Google Shape;247;p34"/>
          <p:cNvSpPr/>
          <p:nvPr/>
        </p:nvSpPr>
        <p:spPr>
          <a:xfrm>
            <a:off x="3693575" y="2636225"/>
            <a:ext cx="641400" cy="1892400"/>
          </a:xfrm>
          <a:prstGeom prst="rect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35"/>
          <p:cNvGrpSpPr/>
          <p:nvPr/>
        </p:nvGrpSpPr>
        <p:grpSpPr>
          <a:xfrm>
            <a:off x="3759481" y="2447707"/>
            <a:ext cx="3934617" cy="2428259"/>
            <a:chOff x="4092655" y="2714464"/>
            <a:chExt cx="3724553" cy="2276635"/>
          </a:xfrm>
        </p:grpSpPr>
        <p:pic>
          <p:nvPicPr>
            <p:cNvPr id="253" name="Google Shape;253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92655" y="2724175"/>
              <a:ext cx="3724544" cy="2266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p35"/>
            <p:cNvSpPr/>
            <p:nvPr/>
          </p:nvSpPr>
          <p:spPr>
            <a:xfrm>
              <a:off x="5427107" y="2714464"/>
              <a:ext cx="2390100" cy="104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(b): Amount of Concurrency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4376850" y="1190125"/>
            <a:ext cx="4455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Critical path length?</a:t>
            </a:r>
            <a:endParaRPr b="1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Average Concurrency?</a:t>
            </a:r>
            <a:endParaRPr b="1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Max Concurrency?</a:t>
            </a:r>
            <a:endParaRPr b="1">
              <a:solidFill>
                <a:srgbClr val="0B5394"/>
              </a:solidFill>
            </a:endParaRPr>
          </a:p>
        </p:txBody>
      </p:sp>
      <p:pic>
        <p:nvPicPr>
          <p:cNvPr id="257" name="Google Shape;25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08175"/>
            <a:ext cx="3227400" cy="36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36"/>
          <p:cNvGrpSpPr/>
          <p:nvPr/>
        </p:nvGrpSpPr>
        <p:grpSpPr>
          <a:xfrm>
            <a:off x="3759481" y="2447707"/>
            <a:ext cx="3934617" cy="2428259"/>
            <a:chOff x="4092655" y="2714464"/>
            <a:chExt cx="3724553" cy="2276635"/>
          </a:xfrm>
        </p:grpSpPr>
        <p:pic>
          <p:nvPicPr>
            <p:cNvPr id="263" name="Google Shape;263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92655" y="2724175"/>
              <a:ext cx="3724544" cy="2266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Google Shape;264;p36"/>
            <p:cNvSpPr/>
            <p:nvPr/>
          </p:nvSpPr>
          <p:spPr>
            <a:xfrm>
              <a:off x="5427107" y="2714464"/>
              <a:ext cx="2390100" cy="104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(b): Amount of Concurrency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4376850" y="1190125"/>
            <a:ext cx="4455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Critical path length? </a:t>
            </a:r>
            <a:r>
              <a:rPr lang="en">
                <a:solidFill>
                  <a:schemeClr val="accent5"/>
                </a:solidFill>
              </a:rPr>
              <a:t>33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Average Concurrency?</a:t>
            </a:r>
            <a:br>
              <a:rPr b="1" lang="en">
                <a:solidFill>
                  <a:srgbClr val="0B5394"/>
                </a:solidFill>
              </a:rPr>
            </a:br>
            <a:r>
              <a:rPr b="1" lang="en">
                <a:solidFill>
                  <a:schemeClr val="accent5"/>
                </a:solidFill>
              </a:rPr>
              <a:t>→ </a:t>
            </a:r>
            <a:r>
              <a:rPr lang="en">
                <a:solidFill>
                  <a:schemeClr val="accent5"/>
                </a:solidFill>
              </a:rPr>
              <a:t>Sum of work / 33 = 59/33 = 1.78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Max Concurrency? </a:t>
            </a:r>
            <a:r>
              <a:rPr lang="en">
                <a:solidFill>
                  <a:schemeClr val="accent5"/>
                </a:solidFill>
              </a:rPr>
              <a:t>4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08175"/>
            <a:ext cx="3227400" cy="36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(c): Speedup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7"/>
          <p:cNvSpPr txBox="1"/>
          <p:nvPr>
            <p:ph idx="1" type="body"/>
          </p:nvPr>
        </p:nvSpPr>
        <p:spPr>
          <a:xfrm>
            <a:off x="3521925" y="1266325"/>
            <a:ext cx="531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</a:rPr>
              <a:t>What is the speedup of this program given </a:t>
            </a:r>
            <a:r>
              <a:rPr b="1" lang="en">
                <a:solidFill>
                  <a:srgbClr val="0B5394"/>
                </a:solidFill>
              </a:rPr>
              <a:t>infinite resources</a:t>
            </a:r>
            <a:r>
              <a:rPr lang="en">
                <a:solidFill>
                  <a:srgbClr val="0B5394"/>
                </a:solidFill>
              </a:rPr>
              <a:t>?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274" name="Google Shape;2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3024249" cy="35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(c): Speedup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8"/>
          <p:cNvSpPr txBox="1"/>
          <p:nvPr>
            <p:ph idx="1" type="body"/>
          </p:nvPr>
        </p:nvSpPr>
        <p:spPr>
          <a:xfrm>
            <a:off x="3521925" y="1266325"/>
            <a:ext cx="531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What is the speedup of this program given </a:t>
            </a:r>
            <a:r>
              <a:rPr b="1" lang="en">
                <a:solidFill>
                  <a:srgbClr val="0B5394"/>
                </a:solidFill>
              </a:rPr>
              <a:t>infinite resources</a:t>
            </a:r>
            <a:r>
              <a:rPr lang="en">
                <a:solidFill>
                  <a:srgbClr val="0B5394"/>
                </a:solidFill>
              </a:rPr>
              <a:t>?</a:t>
            </a:r>
            <a:endParaRPr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Sequental implementation =</a:t>
            </a:r>
            <a:r>
              <a:rPr lang="en">
                <a:solidFill>
                  <a:schemeClr val="accent5"/>
                </a:solidFill>
              </a:rPr>
              <a:t> 59 units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Parallel: finishes in </a:t>
            </a:r>
            <a:r>
              <a:rPr b="1" lang="en"/>
              <a:t>28 time units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Length of the critical path!!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Speedup = 59/28 = </a:t>
            </a:r>
            <a:r>
              <a:rPr b="1" lang="en">
                <a:solidFill>
                  <a:schemeClr val="accent5"/>
                </a:solidFill>
              </a:rPr>
              <a:t>2.10</a:t>
            </a:r>
            <a:endParaRPr>
              <a:solidFill>
                <a:schemeClr val="accent5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(== avg deg of concurrency)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Fragment 2's speedup is </a:t>
            </a:r>
            <a:r>
              <a:rPr b="1" lang="en">
                <a:solidFill>
                  <a:schemeClr val="accent5"/>
                </a:solidFill>
              </a:rPr>
              <a:t>1.78 </a:t>
            </a:r>
            <a:br>
              <a:rPr b="1" lang="en"/>
            </a:br>
            <a:r>
              <a:rPr lang="en"/>
              <a:t>== its avg deg of concurrency</a:t>
            </a:r>
            <a:endParaRPr sz="1800"/>
          </a:p>
        </p:txBody>
      </p:sp>
      <p:pic>
        <p:nvPicPr>
          <p:cNvPr id="281" name="Google Shape;2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3024249" cy="35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(d): Speedup</a:t>
            </a:r>
            <a:endParaRPr/>
          </a:p>
        </p:txBody>
      </p:sp>
      <p:sp>
        <p:nvSpPr>
          <p:cNvPr id="287" name="Google Shape;287;p39"/>
          <p:cNvSpPr txBox="1"/>
          <p:nvPr>
            <p:ph idx="1" type="body"/>
          </p:nvPr>
        </p:nvSpPr>
        <p:spPr>
          <a:xfrm>
            <a:off x="3605550" y="1266325"/>
            <a:ext cx="5226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</a:rPr>
              <a:t>What if we have only 2 processing units? What is the speedup?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288" name="Google Shape;2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3024249" cy="35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(d): Speedup</a:t>
            </a:r>
            <a:endParaRPr/>
          </a:p>
        </p:txBody>
      </p:sp>
      <p:sp>
        <p:nvSpPr>
          <p:cNvPr id="294" name="Google Shape;294;p40"/>
          <p:cNvSpPr txBox="1"/>
          <p:nvPr>
            <p:ph idx="1" type="body"/>
          </p:nvPr>
        </p:nvSpPr>
        <p:spPr>
          <a:xfrm>
            <a:off x="3605550" y="1266325"/>
            <a:ext cx="5226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What if we have only 2 processing units? What is the speedup?</a:t>
            </a:r>
            <a:endParaRPr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Have to draw it out, no easy solution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295" name="Google Shape;2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3024249" cy="353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1675" y="2468125"/>
            <a:ext cx="4274650" cy="24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(d): Speedup</a:t>
            </a:r>
            <a:endParaRPr/>
          </a:p>
        </p:txBody>
      </p:sp>
      <p:sp>
        <p:nvSpPr>
          <p:cNvPr id="302" name="Google Shape;302;p41"/>
          <p:cNvSpPr txBox="1"/>
          <p:nvPr>
            <p:ph idx="1" type="body"/>
          </p:nvPr>
        </p:nvSpPr>
        <p:spPr>
          <a:xfrm>
            <a:off x="3605550" y="1266325"/>
            <a:ext cx="5226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What if we have only 2 processing units? What is the speedup?</a:t>
            </a:r>
            <a:endParaRPr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Have to draw it out, no easy solution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303" name="Google Shape;3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988" y="2518300"/>
            <a:ext cx="4394025" cy="249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66318"/>
            <a:ext cx="3207000" cy="3644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billion</a:t>
            </a:r>
            <a:r>
              <a:rPr lang="en"/>
              <a:t> Instructions?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perf stat -e fp_arith_inst_retired.scalar_single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./mm-seq 1000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</a:rPr>
              <a:t>Why did we see the number of instructions we saw?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this question matter?</a:t>
            </a:r>
            <a:endParaRPr/>
          </a:p>
        </p:txBody>
      </p:sp>
      <p:sp>
        <p:nvSpPr>
          <p:cNvPr id="310" name="Google Shape;310;p42"/>
          <p:cNvSpPr txBox="1"/>
          <p:nvPr>
            <p:ph idx="1" type="body"/>
          </p:nvPr>
        </p:nvSpPr>
        <p:spPr>
          <a:xfrm>
            <a:off x="311700" y="1266325"/>
            <a:ext cx="5496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you to understand </a:t>
            </a:r>
            <a:r>
              <a:rPr b="1" lang="en"/>
              <a:t>how to design your parallel programs!</a:t>
            </a:r>
            <a:endParaRPr b="1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Your program is only as strong as its weakest link!</a:t>
            </a:r>
            <a:endParaRPr sz="1800"/>
          </a:p>
          <a:p>
            <a:pPr indent="-342900" lvl="0" marL="457200" rtl="0" algn="l">
              <a:spcBef>
                <a:spcPts val="2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 tasks should be as </a:t>
            </a:r>
            <a:r>
              <a:rPr b="1" lang="en"/>
              <a:t>independent as possible</a:t>
            </a:r>
            <a:endParaRPr b="1"/>
          </a:p>
          <a:p>
            <a:pPr indent="-342900" lvl="0" marL="457200" rtl="0" algn="l">
              <a:spcBef>
                <a:spcPts val="2400"/>
              </a:spcBef>
              <a:spcAft>
                <a:spcPts val="2400"/>
              </a:spcAft>
              <a:buSzPts val="1800"/>
              <a:buChar char="●"/>
            </a:pPr>
            <a:r>
              <a:rPr lang="en"/>
              <a:t>They should have the </a:t>
            </a:r>
            <a:r>
              <a:rPr b="1" lang="en"/>
              <a:t>shortest critical path possible</a:t>
            </a:r>
            <a:r>
              <a:rPr lang="en"/>
              <a:t> (dependency chain should be minimized)</a:t>
            </a:r>
            <a:endParaRPr/>
          </a:p>
        </p:txBody>
      </p:sp>
      <p:pic>
        <p:nvPicPr>
          <p:cNvPr id="311" name="Google Shape;31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650" y="264150"/>
            <a:ext cx="2043326" cy="23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7275" y="2652067"/>
            <a:ext cx="2043325" cy="2322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2: User CPU Time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2: Cycles Per Instruction</a:t>
            </a:r>
            <a:endParaRPr/>
          </a:p>
        </p:txBody>
      </p:sp>
      <p:sp>
        <p:nvSpPr>
          <p:cNvPr id="323" name="Google Shape;323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Cycles per instruction (CPI) for each instr: </a:t>
            </a:r>
            <a:r>
              <a:rPr b="1" lang="en"/>
              <a:t>I</a:t>
            </a:r>
            <a:r>
              <a:rPr b="1" baseline="-25000" lang="en"/>
              <a:t>1</a:t>
            </a:r>
            <a:r>
              <a:rPr b="1" lang="en"/>
              <a:t> = 1, I</a:t>
            </a:r>
            <a:r>
              <a:rPr b="1" baseline="-25000" lang="en"/>
              <a:t>2</a:t>
            </a:r>
            <a:r>
              <a:rPr b="1" lang="en"/>
              <a:t> = 2, I</a:t>
            </a:r>
            <a:r>
              <a:rPr b="1" baseline="-25000" lang="en"/>
              <a:t>3</a:t>
            </a:r>
            <a:r>
              <a:rPr b="1" lang="en"/>
              <a:t> = 3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What is the </a:t>
            </a:r>
            <a:r>
              <a:rPr b="1" lang="en">
                <a:solidFill>
                  <a:srgbClr val="0B5394"/>
                </a:solidFill>
              </a:rPr>
              <a:t>average</a:t>
            </a:r>
            <a:r>
              <a:rPr lang="en">
                <a:solidFill>
                  <a:srgbClr val="0B5394"/>
                </a:solidFill>
              </a:rPr>
              <a:t> CPI for the translation of both programs?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324" name="Google Shape;3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55448"/>
            <a:ext cx="9144000" cy="1635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2: Cycles Per Instruction</a:t>
            </a:r>
            <a:endParaRPr/>
          </a:p>
        </p:txBody>
      </p:sp>
      <p:sp>
        <p:nvSpPr>
          <p:cNvPr id="330" name="Google Shape;330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Cycles per instruction (CPI) for each instr: </a:t>
            </a:r>
            <a:r>
              <a:rPr b="1" lang="en"/>
              <a:t>I</a:t>
            </a:r>
            <a:r>
              <a:rPr b="1" baseline="-25000" lang="en"/>
              <a:t>1</a:t>
            </a:r>
            <a:r>
              <a:rPr b="1" lang="en"/>
              <a:t> = 1, I</a:t>
            </a:r>
            <a:r>
              <a:rPr b="1" baseline="-25000" lang="en"/>
              <a:t>2</a:t>
            </a:r>
            <a:r>
              <a:rPr b="1" lang="en"/>
              <a:t> = 2, I</a:t>
            </a:r>
            <a:r>
              <a:rPr b="1" baseline="-25000" lang="en"/>
              <a:t>3</a:t>
            </a:r>
            <a:r>
              <a:rPr b="1" lang="en"/>
              <a:t> = 3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What is the </a:t>
            </a:r>
            <a:r>
              <a:rPr b="1" lang="en">
                <a:solidFill>
                  <a:srgbClr val="0B5394"/>
                </a:solidFill>
              </a:rPr>
              <a:t>average</a:t>
            </a:r>
            <a:r>
              <a:rPr lang="en">
                <a:solidFill>
                  <a:srgbClr val="0B5394"/>
                </a:solidFill>
              </a:rPr>
              <a:t> CPI for the translation of both programs?</a:t>
            </a:r>
            <a:endParaRPr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280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Relatively trivial: no. of cycles / no. of instructions</a:t>
            </a:r>
            <a:endParaRPr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○"/>
            </a:pPr>
            <a:r>
              <a:rPr lang="en">
                <a:solidFill>
                  <a:srgbClr val="0B5394"/>
                </a:solidFill>
              </a:rPr>
              <a:t>1st program: 10 / 5 = 2.0 (10 = 2*1 + 1*2 + 2*3)</a:t>
            </a:r>
            <a:endParaRPr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○"/>
            </a:pPr>
            <a:r>
              <a:rPr lang="en">
                <a:solidFill>
                  <a:srgbClr val="0B5394"/>
                </a:solidFill>
              </a:rPr>
              <a:t>2nd program: 9 / 6 = 1.5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331" name="Google Shape;33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55448"/>
            <a:ext cx="9144000" cy="1635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this question matter?</a:t>
            </a:r>
            <a:endParaRPr/>
          </a:p>
        </p:txBody>
      </p:sp>
      <p:sp>
        <p:nvSpPr>
          <p:cNvPr id="337" name="Google Shape;337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all instructions are created equal!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i.e. no. of instructions is not a good comparative metric for time taken</a:t>
            </a:r>
            <a:endParaRPr i="1"/>
          </a:p>
          <a:p>
            <a:pPr indent="-342900" lvl="0" marL="457200" rtl="0" algn="l">
              <a:spcBef>
                <a:spcPts val="2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try…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vim intadd.c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vim floatadd.c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perf stat -e cycles,instructions </a:t>
            </a: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-- ./intadd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perf stat -e cycles,instructions -- ./floatadd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24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https://godbolt.org/z/3MobeMxbP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MIPS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MIPS</a:t>
            </a:r>
            <a:endParaRPr/>
          </a:p>
        </p:txBody>
      </p:sp>
      <p:sp>
        <p:nvSpPr>
          <p:cNvPr id="348" name="Google Shape;348;p48"/>
          <p:cNvSpPr txBox="1"/>
          <p:nvPr>
            <p:ph idx="1" type="body"/>
          </p:nvPr>
        </p:nvSpPr>
        <p:spPr>
          <a:xfrm>
            <a:off x="287950" y="11982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Cycles per instruction (CPI) for each instr: </a:t>
            </a:r>
            <a:r>
              <a:rPr b="1" lang="en"/>
              <a:t>I</a:t>
            </a:r>
            <a:r>
              <a:rPr b="1" baseline="-25000" lang="en"/>
              <a:t>1</a:t>
            </a:r>
            <a:r>
              <a:rPr b="1" lang="en"/>
              <a:t> = 1, I</a:t>
            </a:r>
            <a:r>
              <a:rPr b="1" baseline="-25000" lang="en"/>
              <a:t>2</a:t>
            </a:r>
            <a:r>
              <a:rPr b="1" lang="en"/>
              <a:t> = 2, I</a:t>
            </a:r>
            <a:r>
              <a:rPr b="1" baseline="-25000" lang="en"/>
              <a:t>3</a:t>
            </a:r>
            <a:r>
              <a:rPr b="1" lang="en"/>
              <a:t> = 3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2 GHz (2 x 10</a:t>
            </a:r>
            <a:r>
              <a:rPr b="1" baseline="30000" lang="en"/>
              <a:t>9</a:t>
            </a:r>
            <a:r>
              <a:rPr b="1" lang="en"/>
              <a:t>) clock rate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Different composition of instructions in each program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What is the relationship between time taken (to complete the program) and MIPS in this qn? 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349" name="Google Shape;34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250" y="3864505"/>
            <a:ext cx="4844752" cy="11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MIPS</a:t>
            </a:r>
            <a:endParaRPr/>
          </a:p>
        </p:txBody>
      </p:sp>
      <p:sp>
        <p:nvSpPr>
          <p:cNvPr id="355" name="Google Shape;355;p49"/>
          <p:cNvSpPr txBox="1"/>
          <p:nvPr>
            <p:ph idx="1" type="body"/>
          </p:nvPr>
        </p:nvSpPr>
        <p:spPr>
          <a:xfrm>
            <a:off x="26525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Cycles per instruction (CPI) for each instr: </a:t>
            </a:r>
            <a:r>
              <a:rPr b="1" lang="en"/>
              <a:t>I</a:t>
            </a:r>
            <a:r>
              <a:rPr b="1" baseline="-25000" lang="en"/>
              <a:t>1</a:t>
            </a:r>
            <a:r>
              <a:rPr b="1" lang="en"/>
              <a:t> = 1, I</a:t>
            </a:r>
            <a:r>
              <a:rPr b="1" baseline="-25000" lang="en"/>
              <a:t>2</a:t>
            </a:r>
            <a:r>
              <a:rPr b="1" lang="en"/>
              <a:t> = 2, I</a:t>
            </a:r>
            <a:r>
              <a:rPr b="1" baseline="-25000" lang="en"/>
              <a:t>3</a:t>
            </a:r>
            <a:r>
              <a:rPr b="1" lang="en"/>
              <a:t> = 3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2 GHz (2 x 10</a:t>
            </a:r>
            <a:r>
              <a:rPr b="1" baseline="30000" lang="en"/>
              <a:t>9</a:t>
            </a:r>
            <a:r>
              <a:rPr b="1" lang="en"/>
              <a:t>) clock rate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How long does each program take?</a:t>
            </a:r>
            <a:endParaRPr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Time for A</a:t>
            </a:r>
            <a:r>
              <a:rPr baseline="-25000" lang="en">
                <a:solidFill>
                  <a:schemeClr val="accent5"/>
                </a:solidFill>
              </a:rPr>
              <a:t>1</a:t>
            </a:r>
            <a:r>
              <a:rPr lang="en">
                <a:solidFill>
                  <a:schemeClr val="accent5"/>
                </a:solidFill>
              </a:rPr>
              <a:t> = (Cycles / Clock speed) = (5 + (1 x 2)  + (1 x 3)) x 109 / (2 x 109)	= 5s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Time for A</a:t>
            </a:r>
            <a:r>
              <a:rPr baseline="-25000" lang="en">
                <a:solidFill>
                  <a:schemeClr val="accent5"/>
                </a:solidFill>
              </a:rPr>
              <a:t>2</a:t>
            </a:r>
            <a:r>
              <a:rPr lang="en">
                <a:solidFill>
                  <a:schemeClr val="accent5"/>
                </a:solidFill>
              </a:rPr>
              <a:t> = (Cycles / Clock speed) = (10 + (1 x 2)  + (1 x 3)) x 109 / (2 x 109)	= 7.5s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What is the MIPS for each program?</a:t>
            </a:r>
            <a:endParaRPr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MIPS for A</a:t>
            </a:r>
            <a:r>
              <a:rPr baseline="-25000" lang="en">
                <a:solidFill>
                  <a:schemeClr val="accent5"/>
                </a:solidFill>
              </a:rPr>
              <a:t>1</a:t>
            </a:r>
            <a:r>
              <a:rPr lang="en">
                <a:solidFill>
                  <a:schemeClr val="accent5"/>
                </a:solidFill>
              </a:rPr>
              <a:t> = (MillionInstrs / Time)     = ((5 + 1 + 1) x 10</a:t>
            </a:r>
            <a:r>
              <a:rPr baseline="30000" lang="en">
                <a:solidFill>
                  <a:schemeClr val="accent5"/>
                </a:solidFill>
              </a:rPr>
              <a:t>9</a:t>
            </a:r>
            <a:r>
              <a:rPr lang="en">
                <a:solidFill>
                  <a:schemeClr val="accent5"/>
                </a:solidFill>
              </a:rPr>
              <a:t> / 106) / 5		= 1400 MIPS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MIPS for A</a:t>
            </a:r>
            <a:r>
              <a:rPr baseline="-25000" lang="en">
                <a:solidFill>
                  <a:schemeClr val="accent5"/>
                </a:solidFill>
              </a:rPr>
              <a:t>2</a:t>
            </a:r>
            <a:r>
              <a:rPr lang="en">
                <a:solidFill>
                  <a:schemeClr val="accent5"/>
                </a:solidFill>
              </a:rPr>
              <a:t> = (MillionInstrs / Time)     = ((10 + 1 + 1) x 10</a:t>
            </a:r>
            <a:r>
              <a:rPr baseline="30000" lang="en">
                <a:solidFill>
                  <a:schemeClr val="accent5"/>
                </a:solidFill>
              </a:rPr>
              <a:t>9</a:t>
            </a:r>
            <a:r>
              <a:rPr lang="en">
                <a:solidFill>
                  <a:schemeClr val="accent5"/>
                </a:solidFill>
              </a:rPr>
              <a:t> / 106) / 7.5		= 1600 MIPS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What can we conclude?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356" name="Google Shape;35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250" y="3864505"/>
            <a:ext cx="4844752" cy="11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>
            <p:ph idx="1" type="body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“MIPS is like a real estate agent determining </a:t>
            </a:r>
            <a:r>
              <a:rPr b="1" lang="en" sz="2200">
                <a:solidFill>
                  <a:srgbClr val="000000"/>
                </a:solidFill>
              </a:rPr>
              <a:t>how much a building is worth</a:t>
            </a:r>
            <a:r>
              <a:rPr lang="en" sz="2200">
                <a:solidFill>
                  <a:srgbClr val="000000"/>
                </a:solidFill>
              </a:rPr>
              <a:t> by measuring the </a:t>
            </a:r>
            <a:r>
              <a:rPr b="1" lang="en" sz="2200">
                <a:solidFill>
                  <a:srgbClr val="000000"/>
                </a:solidFill>
              </a:rPr>
              <a:t>weight of a rubber chicken.</a:t>
            </a:r>
            <a:r>
              <a:rPr lang="en" sz="2200">
                <a:solidFill>
                  <a:srgbClr val="000000"/>
                </a:solidFill>
              </a:rPr>
              <a:t>”</a:t>
            </a:r>
            <a:br>
              <a:rPr lang="en" sz="2200">
                <a:solidFill>
                  <a:srgbClr val="000000"/>
                </a:solidFill>
              </a:rPr>
            </a:br>
            <a:r>
              <a:rPr lang="en" sz="22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(Brendan, StackOverflow)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this question matter?</a:t>
            </a:r>
            <a:endParaRPr/>
          </a:p>
        </p:txBody>
      </p:sp>
      <p:sp>
        <p:nvSpPr>
          <p:cNvPr id="367" name="Google Shape;367;p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Char char="●"/>
            </a:pPr>
            <a:r>
              <a:rPr b="1" lang="en">
                <a:solidFill>
                  <a:srgbClr val="990000"/>
                </a:solidFill>
              </a:rPr>
              <a:t>Don't be fooled by marketing!</a:t>
            </a:r>
            <a:endParaRPr b="1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are now educated in parallel computing performance :)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billion</a:t>
            </a:r>
            <a:r>
              <a:rPr lang="en"/>
              <a:t> Instructions?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perf stat -e fp_arith_inst_retired.scalar_single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./mm-seq 1000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Why did we see the number of instructions we saw?</a:t>
            </a:r>
            <a:endParaRPr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for (i = 0; i &lt; size; i++)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	for (j = 0; j &lt; size; j++)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	for (k = 0; k &lt; size; k++)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	result.element[i][j] += a.element[i][k] * b.element[k][j];</a:t>
            </a:r>
            <a:endParaRPr sz="16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4: Speedup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4: Speedup</a:t>
            </a:r>
            <a:endParaRPr/>
          </a:p>
        </p:txBody>
      </p:sp>
      <p:sp>
        <p:nvSpPr>
          <p:cNvPr id="378" name="Google Shape;378;p5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these questions: we </a:t>
            </a:r>
            <a:r>
              <a:rPr i="1" lang="en"/>
              <a:t>could</a:t>
            </a:r>
            <a:r>
              <a:rPr lang="en"/>
              <a:t> use the laws directly</a:t>
            </a:r>
            <a:br>
              <a:rPr lang="en"/>
            </a:br>
            <a:r>
              <a:rPr lang="en"/>
              <a:t>(feel free in the exam, faster)</a:t>
            </a:r>
            <a:endParaRPr/>
          </a:p>
          <a:p>
            <a:pPr indent="-342900" lvl="0" marL="457200" rtl="0" algn="l">
              <a:spcBef>
                <a:spcPts val="2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in this tutorial: let's</a:t>
            </a:r>
            <a:r>
              <a:rPr b="1" lang="en"/>
              <a:t> understand what we're doing from first principles!</a:t>
            </a:r>
            <a:endParaRPr b="1"/>
          </a:p>
        </p:txBody>
      </p:sp>
      <p:pic>
        <p:nvPicPr>
          <p:cNvPr id="379" name="Google Shape;379;p53"/>
          <p:cNvPicPr preferRelativeResize="0"/>
          <p:nvPr/>
        </p:nvPicPr>
        <p:blipFill rotWithShape="1">
          <a:blip r:embed="rId3">
            <a:alphaModFix/>
          </a:blip>
          <a:srcRect b="20245" l="0" r="1078" t="20245"/>
          <a:stretch/>
        </p:blipFill>
        <p:spPr>
          <a:xfrm>
            <a:off x="1297787" y="4224700"/>
            <a:ext cx="6548426" cy="50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3"/>
          <p:cNvSpPr txBox="1"/>
          <p:nvPr/>
        </p:nvSpPr>
        <p:spPr>
          <a:xfrm>
            <a:off x="1435900" y="4652975"/>
            <a:ext cx="595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Each instruction takes 2 cycles on a 1 GHz processor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4: Speedup</a:t>
            </a:r>
            <a:endParaRPr/>
          </a:p>
        </p:txBody>
      </p:sp>
      <p:sp>
        <p:nvSpPr>
          <p:cNvPr id="386" name="Google Shape;386;p54"/>
          <p:cNvSpPr txBox="1"/>
          <p:nvPr>
            <p:ph idx="1" type="body"/>
          </p:nvPr>
        </p:nvSpPr>
        <p:spPr>
          <a:xfrm>
            <a:off x="207000" y="1266400"/>
            <a:ext cx="8730000" cy="29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N = 100, what is the speedup for 10 and 100 processors?</a:t>
            </a:r>
            <a:endParaRPr/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Strategy (using basic logic)</a:t>
            </a:r>
            <a:r>
              <a:rPr lang="en"/>
              <a:t>: find sequential time, find parallel times</a:t>
            </a:r>
            <a:endParaRPr/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b="1" lang="en">
                <a:solidFill>
                  <a:schemeClr val="accent5"/>
                </a:solidFill>
              </a:rPr>
              <a:t>Sequential time:</a:t>
            </a:r>
            <a:r>
              <a:rPr lang="en">
                <a:solidFill>
                  <a:schemeClr val="accent5"/>
                </a:solidFill>
              </a:rPr>
              <a:t>	((100 + 100</a:t>
            </a:r>
            <a:r>
              <a:rPr baseline="30000" lang="en">
                <a:solidFill>
                  <a:schemeClr val="accent5"/>
                </a:solidFill>
              </a:rPr>
              <a:t>2</a:t>
            </a:r>
            <a:r>
              <a:rPr lang="en">
                <a:solidFill>
                  <a:schemeClr val="accent5"/>
                </a:solidFill>
              </a:rPr>
              <a:t>) x 2) / </a:t>
            </a:r>
            <a:r>
              <a:rPr lang="en">
                <a:solidFill>
                  <a:schemeClr val="accent5"/>
                </a:solidFill>
              </a:rPr>
              <a:t>10</a:t>
            </a:r>
            <a:r>
              <a:rPr baseline="30000" lang="en">
                <a:solidFill>
                  <a:schemeClr val="accent5"/>
                </a:solidFill>
              </a:rPr>
              <a:t>9</a:t>
            </a:r>
            <a:r>
              <a:rPr lang="en">
                <a:solidFill>
                  <a:schemeClr val="accent5"/>
                </a:solidFill>
              </a:rPr>
              <a:t>		</a:t>
            </a:r>
            <a:r>
              <a:rPr lang="en">
                <a:solidFill>
                  <a:schemeClr val="accent5"/>
                </a:solidFill>
              </a:rPr>
              <a:t>= 20200 ns</a:t>
            </a:r>
            <a:endParaRPr>
              <a:solidFill>
                <a:schemeClr val="accent5"/>
              </a:solidFill>
            </a:endParaRPr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b="1" lang="en">
                <a:solidFill>
                  <a:schemeClr val="accent5"/>
                </a:solidFill>
              </a:rPr>
              <a:t>Par time (p=10):</a:t>
            </a:r>
            <a:r>
              <a:rPr lang="en">
                <a:solidFill>
                  <a:schemeClr val="accent5"/>
                </a:solidFill>
              </a:rPr>
              <a:t>	((100 + 100</a:t>
            </a:r>
            <a:r>
              <a:rPr baseline="30000" lang="en">
                <a:solidFill>
                  <a:schemeClr val="accent5"/>
                </a:solidFill>
              </a:rPr>
              <a:t>2</a:t>
            </a:r>
            <a:r>
              <a:rPr lang="en">
                <a:solidFill>
                  <a:schemeClr val="accent5"/>
                </a:solidFill>
              </a:rPr>
              <a:t>/10) x 2) / 10</a:t>
            </a:r>
            <a:r>
              <a:rPr baseline="30000" lang="en">
                <a:solidFill>
                  <a:schemeClr val="accent5"/>
                </a:solidFill>
              </a:rPr>
              <a:t>9</a:t>
            </a:r>
            <a:r>
              <a:rPr lang="en">
                <a:solidFill>
                  <a:schemeClr val="accent5"/>
                </a:solidFill>
              </a:rPr>
              <a:t>		= 2200 ns (9.18x speedup)</a:t>
            </a:r>
            <a:endParaRPr>
              <a:solidFill>
                <a:schemeClr val="accent5"/>
              </a:solidFill>
            </a:endParaRPr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b="1" lang="en">
                <a:solidFill>
                  <a:schemeClr val="accent5"/>
                </a:solidFill>
              </a:rPr>
              <a:t>Par time (p=100):	</a:t>
            </a:r>
            <a:r>
              <a:rPr lang="en">
                <a:solidFill>
                  <a:schemeClr val="accent5"/>
                </a:solidFill>
              </a:rPr>
              <a:t>((100 + 100</a:t>
            </a:r>
            <a:r>
              <a:rPr baseline="30000" lang="en">
                <a:solidFill>
                  <a:schemeClr val="accent5"/>
                </a:solidFill>
              </a:rPr>
              <a:t>2</a:t>
            </a:r>
            <a:r>
              <a:rPr lang="en">
                <a:solidFill>
                  <a:schemeClr val="accent5"/>
                </a:solidFill>
              </a:rPr>
              <a:t>/100) x 2) / 10</a:t>
            </a:r>
            <a:r>
              <a:rPr baseline="30000" lang="en">
                <a:solidFill>
                  <a:schemeClr val="accent5"/>
                </a:solidFill>
              </a:rPr>
              <a:t>9</a:t>
            </a:r>
            <a:r>
              <a:rPr lang="en">
                <a:solidFill>
                  <a:schemeClr val="accent5"/>
                </a:solidFill>
              </a:rPr>
              <a:t> 	= 400 ns (50.6x speedup)</a:t>
            </a:r>
            <a:endParaRPr>
              <a:solidFill>
                <a:schemeClr val="accent5"/>
              </a:solidFill>
            </a:endParaRPr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If we have infinite resources, the parallel section can be approximated to 0 instructions running serially</a:t>
            </a:r>
            <a:endParaRPr>
              <a:solidFill>
                <a:schemeClr val="accent5"/>
              </a:solidFill>
            </a:endParaRPr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Par time (p=∞):     ((100 + 0) x 2) / 10</a:t>
            </a:r>
            <a:r>
              <a:rPr baseline="30000" lang="en">
                <a:solidFill>
                  <a:schemeClr val="accent5"/>
                </a:solidFill>
              </a:rPr>
              <a:t>9</a:t>
            </a:r>
            <a:r>
              <a:rPr lang="en">
                <a:solidFill>
                  <a:schemeClr val="accent5"/>
                </a:solidFill>
              </a:rPr>
              <a:t>    	 = 200 ns (101x speedup)</a:t>
            </a:r>
            <a:r>
              <a:rPr lang="en">
                <a:solidFill>
                  <a:schemeClr val="accent5"/>
                </a:solidFill>
              </a:rPr>
              <a:t>   	 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387" name="Google Shape;387;p54"/>
          <p:cNvPicPr preferRelativeResize="0"/>
          <p:nvPr/>
        </p:nvPicPr>
        <p:blipFill rotWithShape="1">
          <a:blip r:embed="rId3">
            <a:alphaModFix/>
          </a:blip>
          <a:srcRect b="20245" l="0" r="1078" t="20245"/>
          <a:stretch/>
        </p:blipFill>
        <p:spPr>
          <a:xfrm>
            <a:off x="1297787" y="4224700"/>
            <a:ext cx="6548426" cy="50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4"/>
          <p:cNvSpPr txBox="1"/>
          <p:nvPr/>
        </p:nvSpPr>
        <p:spPr>
          <a:xfrm>
            <a:off x="1435900" y="4652975"/>
            <a:ext cx="595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Each instruction takes 2 cycles on a 1 GHz processor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55"/>
          <p:cNvPicPr preferRelativeResize="0"/>
          <p:nvPr/>
        </p:nvPicPr>
        <p:blipFill rotWithShape="1">
          <a:blip r:embed="rId3">
            <a:alphaModFix/>
          </a:blip>
          <a:srcRect b="0" l="0" r="0" t="17600"/>
          <a:stretch/>
        </p:blipFill>
        <p:spPr>
          <a:xfrm>
            <a:off x="444950" y="1901350"/>
            <a:ext cx="4696351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4: Speedup</a:t>
            </a:r>
            <a:endParaRPr/>
          </a:p>
        </p:txBody>
      </p:sp>
      <p:sp>
        <p:nvSpPr>
          <p:cNvPr id="395" name="Google Shape;395;p55"/>
          <p:cNvSpPr txBox="1"/>
          <p:nvPr>
            <p:ph idx="1" type="body"/>
          </p:nvPr>
        </p:nvSpPr>
        <p:spPr>
          <a:xfrm>
            <a:off x="311700" y="1266325"/>
            <a:ext cx="85206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Note: This is identical from direct application of Amhdal's law, but the basics are simpler to understand for now!</a:t>
            </a:r>
            <a:endParaRPr/>
          </a:p>
        </p:txBody>
      </p:sp>
      <p:pic>
        <p:nvPicPr>
          <p:cNvPr id="396" name="Google Shape;396;p55"/>
          <p:cNvPicPr preferRelativeResize="0"/>
          <p:nvPr/>
        </p:nvPicPr>
        <p:blipFill rotWithShape="1">
          <a:blip r:embed="rId4">
            <a:alphaModFix/>
          </a:blip>
          <a:srcRect b="20245" l="0" r="1078" t="20245"/>
          <a:stretch/>
        </p:blipFill>
        <p:spPr>
          <a:xfrm>
            <a:off x="1297787" y="4224700"/>
            <a:ext cx="6548426" cy="50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5"/>
          <p:cNvSpPr txBox="1"/>
          <p:nvPr/>
        </p:nvSpPr>
        <p:spPr>
          <a:xfrm>
            <a:off x="1435900" y="4652975"/>
            <a:ext cx="595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Each instruction takes 2 cycles on a 1 GHz processor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8" name="Google Shape;398;p55"/>
          <p:cNvSpPr txBox="1"/>
          <p:nvPr/>
        </p:nvSpPr>
        <p:spPr>
          <a:xfrm>
            <a:off x="4932075" y="2331875"/>
            <a:ext cx="3994800" cy="10467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Recap: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 = ratio of sequential execution time to total execution time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baseline="-25000" lang="en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Speedup achievable with 10 processors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4: Speedup</a:t>
            </a:r>
            <a:endParaRPr/>
          </a:p>
        </p:txBody>
      </p:sp>
      <p:sp>
        <p:nvSpPr>
          <p:cNvPr id="404" name="Google Shape;404;p5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time: N that can be solved with 10/100 processors?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Sequential time (p=1):     ((100 + 100</a:t>
            </a:r>
            <a:r>
              <a:rPr baseline="30000" lang="en">
                <a:solidFill>
                  <a:schemeClr val="accent5"/>
                </a:solidFill>
              </a:rPr>
              <a:t>2</a:t>
            </a:r>
            <a:r>
              <a:rPr lang="en">
                <a:solidFill>
                  <a:schemeClr val="accent5"/>
                </a:solidFill>
              </a:rPr>
              <a:t>) x 2) / 109    	  = 20200 ns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For </a:t>
            </a:r>
            <a:r>
              <a:rPr b="1" lang="en" u="sng">
                <a:solidFill>
                  <a:schemeClr val="accent5"/>
                </a:solidFill>
              </a:rPr>
              <a:t>10</a:t>
            </a:r>
            <a:r>
              <a:rPr lang="en">
                <a:solidFill>
                  <a:schemeClr val="accent5"/>
                </a:solidFill>
              </a:rPr>
              <a:t> processors, find N:</a:t>
            </a:r>
            <a:endParaRPr>
              <a:solidFill>
                <a:schemeClr val="accent5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○"/>
            </a:pPr>
            <a:r>
              <a:rPr lang="en" sz="1600">
                <a:solidFill>
                  <a:schemeClr val="accent5"/>
                </a:solidFill>
              </a:rPr>
              <a:t>((N + N</a:t>
            </a:r>
            <a:r>
              <a:rPr baseline="30000" lang="en" sz="1600">
                <a:solidFill>
                  <a:schemeClr val="accent5"/>
                </a:solidFill>
              </a:rPr>
              <a:t>2</a:t>
            </a:r>
            <a:r>
              <a:rPr lang="en" sz="1600">
                <a:solidFill>
                  <a:schemeClr val="accent5"/>
                </a:solidFill>
              </a:rPr>
              <a:t>/10) x 2) / 10</a:t>
            </a:r>
            <a:r>
              <a:rPr baseline="30000" lang="en" sz="1600">
                <a:solidFill>
                  <a:schemeClr val="accent5"/>
                </a:solidFill>
              </a:rPr>
              <a:t>9</a:t>
            </a:r>
            <a:r>
              <a:rPr lang="en" sz="1600">
                <a:solidFill>
                  <a:schemeClr val="accent5"/>
                </a:solidFill>
              </a:rPr>
              <a:t>  = 20200 ns		⇒ N = 312</a:t>
            </a:r>
            <a:endParaRPr sz="1600">
              <a:solidFill>
                <a:schemeClr val="accent5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○"/>
            </a:pPr>
            <a:r>
              <a:rPr lang="en" sz="1600">
                <a:solidFill>
                  <a:schemeClr val="accent5"/>
                </a:solidFill>
              </a:rPr>
              <a:t>“Gustafson speedup”: (Sequential time for N = 312 / Parallel time for N = 312)</a:t>
            </a:r>
            <a:endParaRPr sz="16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For </a:t>
            </a:r>
            <a:r>
              <a:rPr b="1" lang="en" u="sng">
                <a:solidFill>
                  <a:schemeClr val="accent5"/>
                </a:solidFill>
              </a:rPr>
              <a:t>100</a:t>
            </a:r>
            <a:r>
              <a:rPr lang="en">
                <a:solidFill>
                  <a:schemeClr val="accent5"/>
                </a:solidFill>
              </a:rPr>
              <a:t> processors, find N:</a:t>
            </a:r>
            <a:endParaRPr>
              <a:solidFill>
                <a:schemeClr val="accent5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○"/>
            </a:pPr>
            <a:r>
              <a:rPr lang="en" sz="1600">
                <a:solidFill>
                  <a:schemeClr val="accent5"/>
                </a:solidFill>
              </a:rPr>
              <a:t>((N + N</a:t>
            </a:r>
            <a:r>
              <a:rPr baseline="30000" lang="en" sz="1600">
                <a:solidFill>
                  <a:schemeClr val="accent5"/>
                </a:solidFill>
              </a:rPr>
              <a:t>2</a:t>
            </a:r>
            <a:r>
              <a:rPr lang="en" sz="1600">
                <a:solidFill>
                  <a:schemeClr val="accent5"/>
                </a:solidFill>
              </a:rPr>
              <a:t>/100) x 2) / 10</a:t>
            </a:r>
            <a:r>
              <a:rPr baseline="30000" lang="en" sz="1600">
                <a:solidFill>
                  <a:schemeClr val="accent5"/>
                </a:solidFill>
              </a:rPr>
              <a:t>9</a:t>
            </a:r>
            <a:r>
              <a:rPr lang="en" sz="1600">
                <a:solidFill>
                  <a:schemeClr val="accent5"/>
                </a:solidFill>
              </a:rPr>
              <a:t>  = 20200 ns		⇒ N = 956</a:t>
            </a:r>
            <a:endParaRPr sz="16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You don’t need to “stick to the law” to solve these problems!</a:t>
            </a:r>
            <a:endParaRPr b="1"/>
          </a:p>
        </p:txBody>
      </p:sp>
      <p:pic>
        <p:nvPicPr>
          <p:cNvPr id="405" name="Google Shape;405;p56"/>
          <p:cNvPicPr preferRelativeResize="0"/>
          <p:nvPr/>
        </p:nvPicPr>
        <p:blipFill rotWithShape="1">
          <a:blip r:embed="rId3">
            <a:alphaModFix/>
          </a:blip>
          <a:srcRect b="20245" l="0" r="1078" t="20245"/>
          <a:stretch/>
        </p:blipFill>
        <p:spPr>
          <a:xfrm>
            <a:off x="1297787" y="4224700"/>
            <a:ext cx="6548426" cy="50447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6"/>
          <p:cNvSpPr txBox="1"/>
          <p:nvPr/>
        </p:nvSpPr>
        <p:spPr>
          <a:xfrm>
            <a:off x="1435900" y="4652975"/>
            <a:ext cx="595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Each instruction takes 2 cycles on a 1 GHz processor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this question matter?</a:t>
            </a:r>
            <a:endParaRPr/>
          </a:p>
        </p:txBody>
      </p:sp>
      <p:sp>
        <p:nvSpPr>
          <p:cNvPr id="412" name="Google Shape;412;p5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have a fixed-sized problem to solve OR you have a constant sequential fraction with increasing problem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Amdahl’s law applies</a:t>
            </a:r>
            <a:r>
              <a:rPr lang="en"/>
              <a:t>: speedup limited by the sequential fraction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have a problem size that can be varied AND your sequential fraction does not scale as much with the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Gustafson’s law applies</a:t>
            </a:r>
            <a:r>
              <a:rPr lang="en"/>
              <a:t>: you can solve larger problems with more speedup!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see this in action…</a:t>
            </a:r>
            <a:endParaRPr/>
          </a:p>
        </p:txBody>
      </p:sp>
      <p:pic>
        <p:nvPicPr>
          <p:cNvPr id="413" name="Google Shape;41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825" y="3317500"/>
            <a:ext cx="4693600" cy="16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Amdahl’s law vs Gustafson’s Law</a:t>
            </a:r>
            <a:endParaRPr/>
          </a:p>
        </p:txBody>
      </p:sp>
      <p:sp>
        <p:nvSpPr>
          <p:cNvPr id="419" name="Google Shape;419;p5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problem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vim performance.c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time OMP_NUM_THREADS=1 ./performance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time OMP_NUM_THREADS=10 ./performance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time OMP_NUM_THREADS=1000 ./performance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2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already seen this in Lab 2 Ex7…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5: Parallel Programming Models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5: Parallel Programming Models</a:t>
            </a:r>
            <a:endParaRPr/>
          </a:p>
        </p:txBody>
      </p:sp>
      <p:sp>
        <p:nvSpPr>
          <p:cNvPr id="430" name="Google Shape;430;p6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</a:rPr>
              <a:t>Data or task parallelism?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431" name="Google Shape;43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4199" y="1310574"/>
            <a:ext cx="3819550" cy="20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5: Parallel Programming Models</a:t>
            </a:r>
            <a:endParaRPr/>
          </a:p>
        </p:txBody>
      </p:sp>
      <p:sp>
        <p:nvSpPr>
          <p:cNvPr id="437" name="Google Shape;437;p61"/>
          <p:cNvSpPr txBox="1"/>
          <p:nvPr>
            <p:ph idx="1" type="body"/>
          </p:nvPr>
        </p:nvSpPr>
        <p:spPr>
          <a:xfrm>
            <a:off x="311700" y="1266325"/>
            <a:ext cx="4673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Parallelism</a:t>
            </a:r>
            <a:endParaRPr/>
          </a:p>
          <a:p>
            <a:pPr indent="-342900" lvl="0" marL="457200" rtl="0" algn="l">
              <a:spcBef>
                <a:spcPts val="2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use SIMD (Flynn's Taxonomy) for this!</a:t>
            </a:r>
            <a:endParaRPr/>
          </a:p>
          <a:p>
            <a:pPr indent="-317500" lvl="1" marL="914400" rtl="0" algn="l">
              <a:spcBef>
                <a:spcPts val="2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Yes, MIMD is superset of SIMD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Teaching point here is the idea of SIMD instructions</a:t>
            </a:r>
            <a:endParaRPr/>
          </a:p>
          <a:p>
            <a:pPr indent="-342900" lvl="0" marL="457200" rtl="0" algn="l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see what this looks like in real code…</a:t>
            </a:r>
            <a:endParaRPr/>
          </a:p>
        </p:txBody>
      </p:sp>
      <p:pic>
        <p:nvPicPr>
          <p:cNvPr id="438" name="Google Shape;43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458" y="1007801"/>
            <a:ext cx="2922842" cy="154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6150" y="2022934"/>
            <a:ext cx="3384150" cy="2966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billion </a:t>
            </a:r>
            <a:r>
              <a:rPr lang="en"/>
              <a:t>Instructions?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perf stat -e fp_arith_inst_retired.scalar_single ./mm-seq 1000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Why did we see the number of instructions we saw?</a:t>
            </a:r>
            <a:endParaRPr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for (i = 0; i &lt; size; i++)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	for (j = 0; j &lt; size; j++)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	for (k = 0; k &lt; size; k++)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	result.element[i][j] += a.element[i][k] * b.element[k][j];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One </a:t>
            </a:r>
            <a:r>
              <a:rPr b="1" lang="en"/>
              <a:t>sum</a:t>
            </a:r>
            <a:r>
              <a:rPr lang="en"/>
              <a:t> and one </a:t>
            </a:r>
            <a:r>
              <a:rPr b="1" lang="en"/>
              <a:t>mul</a:t>
            </a:r>
            <a:r>
              <a:rPr lang="en"/>
              <a:t> per result over </a:t>
            </a:r>
            <a:r>
              <a:rPr b="1" lang="en"/>
              <a:t>1000x1000</a:t>
            </a:r>
            <a:r>
              <a:rPr lang="en"/>
              <a:t> result elements </a:t>
            </a:r>
            <a:r>
              <a:rPr b="1" lang="en"/>
              <a:t>(2 billion fp ops)</a:t>
            </a:r>
            <a:r>
              <a:rPr lang="en"/>
              <a:t>. </a:t>
            </a:r>
            <a:r>
              <a:rPr lang="en">
                <a:solidFill>
                  <a:srgbClr val="0B5394"/>
                </a:solidFill>
              </a:rPr>
              <a:t>So why are there </a:t>
            </a:r>
            <a:r>
              <a:rPr b="1" lang="en">
                <a:solidFill>
                  <a:srgbClr val="0B5394"/>
                </a:solidFill>
              </a:rPr>
              <a:t>2 billion +1</a:t>
            </a:r>
            <a:r>
              <a:rPr lang="en">
                <a:solidFill>
                  <a:srgbClr val="0B5394"/>
                </a:solidFill>
              </a:rPr>
              <a:t> instructions?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Q5: Real SIMD code</a:t>
            </a:r>
            <a:endParaRPr/>
          </a:p>
        </p:txBody>
      </p:sp>
      <p:sp>
        <p:nvSpPr>
          <p:cNvPr id="445" name="Google Shape;445;p6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vim simd.cpp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Don't worry, I can't write code that uses AVX instructions.</a:t>
            </a:r>
            <a:br>
              <a:rPr lang="en"/>
            </a:br>
            <a:r>
              <a:rPr lang="en"/>
              <a:t>(You don't have to learn how to write this too.)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compile with AVX support: </a:t>
            </a: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g++ -mavx2 simd.cpp -o simd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./simd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46" name="Google Shape;44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826" y="2684400"/>
            <a:ext cx="5388349" cy="23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5: Parallel Programming Models</a:t>
            </a:r>
            <a:endParaRPr/>
          </a:p>
        </p:txBody>
      </p:sp>
      <p:sp>
        <p:nvSpPr>
          <p:cNvPr id="452" name="Google Shape;452;p63"/>
          <p:cNvSpPr txBox="1"/>
          <p:nvPr>
            <p:ph idx="1" type="body"/>
          </p:nvPr>
        </p:nvSpPr>
        <p:spPr>
          <a:xfrm>
            <a:off x="311700" y="1266325"/>
            <a:ext cx="480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What kind of parallel programming pattern (disregarding SIMD) would be best for this?</a:t>
            </a:r>
            <a:endParaRPr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Fork-join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Parbegin-parend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Master-worker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Task pool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Pipelining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/>
              <a:t>Producer-consumer</a:t>
            </a:r>
            <a:endParaRPr b="1"/>
          </a:p>
        </p:txBody>
      </p:sp>
      <p:pic>
        <p:nvPicPr>
          <p:cNvPr id="453" name="Google Shape;45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458" y="1007801"/>
            <a:ext cx="2922842" cy="154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6150" y="2022934"/>
            <a:ext cx="3384150" cy="2966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5: Parallel Programming Models</a:t>
            </a:r>
            <a:endParaRPr/>
          </a:p>
        </p:txBody>
      </p:sp>
      <p:sp>
        <p:nvSpPr>
          <p:cNvPr id="460" name="Google Shape;460;p64"/>
          <p:cNvSpPr txBox="1"/>
          <p:nvPr>
            <p:ph idx="1" type="body"/>
          </p:nvPr>
        </p:nvSpPr>
        <p:spPr>
          <a:xfrm>
            <a:off x="258000" y="1275600"/>
            <a:ext cx="8628000" cy="3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kind of parallel programming pattern would be best for this?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Fork-join / Parbegin-parend</a:t>
            </a:r>
            <a:endParaRPr b="1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00"/>
              <a:buChar char="○"/>
            </a:pPr>
            <a:r>
              <a:rPr lang="en" sz="1500">
                <a:solidFill>
                  <a:srgbClr val="CC0000"/>
                </a:solidFill>
              </a:rPr>
              <a:t>We don’t need the complexity of fork-join - leads to very spaghetti code</a:t>
            </a:r>
            <a:endParaRPr sz="1500">
              <a:solidFill>
                <a:srgbClr val="CC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○"/>
            </a:pPr>
            <a:r>
              <a:rPr lang="en" sz="1500">
                <a:solidFill>
                  <a:schemeClr val="accent5"/>
                </a:solidFill>
              </a:rPr>
              <a:t>Parbegin/end is arguable since that is literally OpenMP</a:t>
            </a:r>
            <a:endParaRPr sz="15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Master-worker</a:t>
            </a:r>
            <a:endParaRPr b="1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○"/>
            </a:pPr>
            <a:r>
              <a:rPr lang="en" sz="1500">
                <a:solidFill>
                  <a:schemeClr val="accent5"/>
                </a:solidFill>
              </a:rPr>
              <a:t>Best here: we want relatively simple and homogeneous (same amount of work) worker threads, and a master thread to organize them</a:t>
            </a:r>
            <a:endParaRPr sz="15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Task pool</a:t>
            </a:r>
            <a:endParaRPr b="1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00"/>
              <a:buChar char="○"/>
            </a:pPr>
            <a:r>
              <a:rPr lang="en" sz="1500">
                <a:solidFill>
                  <a:srgbClr val="E69138"/>
                </a:solidFill>
              </a:rPr>
              <a:t>Not as good as master-worker here: tasks are usually for </a:t>
            </a:r>
            <a:r>
              <a:rPr lang="en" sz="1500">
                <a:solidFill>
                  <a:srgbClr val="E69138"/>
                </a:solidFill>
              </a:rPr>
              <a:t>heterogeneous</a:t>
            </a:r>
            <a:r>
              <a:rPr lang="en" sz="1500">
                <a:solidFill>
                  <a:srgbClr val="E69138"/>
                </a:solidFill>
              </a:rPr>
              <a:t> tasks or those that finish at very different times</a:t>
            </a:r>
            <a:endParaRPr sz="1500">
              <a:solidFill>
                <a:srgbClr val="E6913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Pipelining:</a:t>
            </a:r>
            <a:r>
              <a:rPr lang="en"/>
              <a:t> </a:t>
            </a:r>
            <a:r>
              <a:rPr lang="en">
                <a:solidFill>
                  <a:srgbClr val="CC0000"/>
                </a:solidFill>
              </a:rPr>
              <a:t>better for task parallelism, this is data parallel, single task type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Producer-consumer:</a:t>
            </a:r>
            <a:r>
              <a:rPr lang="en"/>
              <a:t> </a:t>
            </a:r>
            <a:r>
              <a:rPr lang="en">
                <a:solidFill>
                  <a:srgbClr val="CC0000"/>
                </a:solidFill>
              </a:rPr>
              <a:t>does not fit into this model as nothing is “produced”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this question matter?</a:t>
            </a:r>
            <a:endParaRPr/>
          </a:p>
        </p:txBody>
      </p:sp>
      <p:sp>
        <p:nvSpPr>
          <p:cNvPr id="466" name="Google Shape;466;p6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Thinking of the right pattern allows you to use the </a:t>
            </a:r>
            <a:r>
              <a:rPr b="1" lang="en"/>
              <a:t>right tools</a:t>
            </a:r>
            <a:endParaRPr b="1"/>
          </a:p>
          <a:p>
            <a:pPr indent="-342900" lvl="0" marL="457200" rtl="0" algn="l">
              <a:spcBef>
                <a:spcPts val="28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Non-data-parallel-like problem:</a:t>
            </a:r>
            <a:r>
              <a:rPr lang="en"/>
              <a:t> Don't use GPGPU computation</a:t>
            </a:r>
            <a:endParaRPr/>
          </a:p>
          <a:p>
            <a:pPr indent="-342900" lvl="0" marL="457200" rtl="0" algn="l">
              <a:spcBef>
                <a:spcPts val="28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Parbegin/end:</a:t>
            </a:r>
            <a:r>
              <a:rPr lang="en"/>
              <a:t> good for OpenMP</a:t>
            </a:r>
            <a:endParaRPr/>
          </a:p>
          <a:p>
            <a:pPr indent="-342900" lvl="0" marL="457200" rtl="0" algn="l">
              <a:spcBef>
                <a:spcPts val="2800"/>
              </a:spcBef>
              <a:spcAft>
                <a:spcPts val="2800"/>
              </a:spcAft>
              <a:buSzPts val="1800"/>
              <a:buChar char="●"/>
            </a:pPr>
            <a:r>
              <a:rPr lang="en"/>
              <a:t>Many more!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6: 2020 Midterms Q1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6: 2020 Midterms Q1</a:t>
            </a:r>
            <a:endParaRPr/>
          </a:p>
        </p:txBody>
      </p:sp>
      <p:sp>
        <p:nvSpPr>
          <p:cNvPr id="477" name="Google Shape;477;p6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are parallelizing a backend web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runs on a </a:t>
            </a:r>
            <a:r>
              <a:rPr lang="en" u="sng"/>
              <a:t>shared memory</a:t>
            </a:r>
            <a:r>
              <a:rPr lang="en"/>
              <a:t> machine</a:t>
            </a:r>
            <a:endParaRPr/>
          </a:p>
          <a:p>
            <a:pPr indent="-342900" lvl="0" marL="457200" rtl="0" algn="l">
              <a:spcBef>
                <a:spcPts val="28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Discuss about</a:t>
            </a:r>
            <a:endParaRPr b="1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task vs data parallelism</a:t>
            </a:r>
            <a:endParaRPr b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what pattern to use</a:t>
            </a:r>
            <a:endParaRPr sz="1500"/>
          </a:p>
          <a:p>
            <a:pPr indent="-342900" lvl="0" marL="457200" rtl="0" algn="l">
              <a:spcBef>
                <a:spcPts val="28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Request for each client run in this order</a:t>
            </a:r>
            <a:endParaRPr/>
          </a:p>
        </p:txBody>
      </p:sp>
      <p:sp>
        <p:nvSpPr>
          <p:cNvPr id="478" name="Google Shape;478;p67"/>
          <p:cNvSpPr/>
          <p:nvPr/>
        </p:nvSpPr>
        <p:spPr>
          <a:xfrm>
            <a:off x="1101375" y="4156500"/>
            <a:ext cx="807300" cy="42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socket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9" name="Google Shape;479;p67"/>
          <p:cNvCxnSpPr>
            <a:stCxn id="478" idx="3"/>
            <a:endCxn id="480" idx="1"/>
          </p:cNvCxnSpPr>
          <p:nvPr/>
        </p:nvCxnSpPr>
        <p:spPr>
          <a:xfrm flipH="1" rot="10800000">
            <a:off x="1908675" y="4156650"/>
            <a:ext cx="650100" cy="214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67"/>
          <p:cNvSpPr/>
          <p:nvPr/>
        </p:nvSpPr>
        <p:spPr>
          <a:xfrm>
            <a:off x="2558775" y="3942150"/>
            <a:ext cx="807300" cy="428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read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1" name="Google Shape;481;p67"/>
          <p:cNvSpPr/>
          <p:nvPr/>
        </p:nvSpPr>
        <p:spPr>
          <a:xfrm>
            <a:off x="3889900" y="4156500"/>
            <a:ext cx="895800" cy="4287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82" name="Google Shape;482;p67"/>
          <p:cNvCxnSpPr>
            <a:stCxn id="480" idx="3"/>
            <a:endCxn id="481" idx="1"/>
          </p:cNvCxnSpPr>
          <p:nvPr/>
        </p:nvCxnSpPr>
        <p:spPr>
          <a:xfrm>
            <a:off x="3366075" y="4156500"/>
            <a:ext cx="523800" cy="21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3" name="Google Shape;483;p67"/>
          <p:cNvSpPr/>
          <p:nvPr/>
        </p:nvSpPr>
        <p:spPr>
          <a:xfrm>
            <a:off x="2558775" y="4585200"/>
            <a:ext cx="807300" cy="4287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write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84" name="Google Shape;484;p67"/>
          <p:cNvCxnSpPr>
            <a:stCxn id="481" idx="1"/>
            <a:endCxn id="483" idx="3"/>
          </p:cNvCxnSpPr>
          <p:nvPr/>
        </p:nvCxnSpPr>
        <p:spPr>
          <a:xfrm flipH="1">
            <a:off x="3366100" y="4370850"/>
            <a:ext cx="523800" cy="428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67"/>
          <p:cNvCxnSpPr>
            <a:stCxn id="483" idx="1"/>
            <a:endCxn id="478" idx="3"/>
          </p:cNvCxnSpPr>
          <p:nvPr/>
        </p:nvCxnSpPr>
        <p:spPr>
          <a:xfrm rot="10800000">
            <a:off x="1908675" y="4370850"/>
            <a:ext cx="650100" cy="428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86" name="Google Shape;486;p67"/>
          <p:cNvPicPr preferRelativeResize="0"/>
          <p:nvPr/>
        </p:nvPicPr>
        <p:blipFill rotWithShape="1">
          <a:blip r:embed="rId3">
            <a:alphaModFix/>
          </a:blip>
          <a:srcRect b="2704" l="0" r="0" t="0"/>
          <a:stretch/>
        </p:blipFill>
        <p:spPr>
          <a:xfrm>
            <a:off x="6239850" y="859025"/>
            <a:ext cx="2355450" cy="39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6: 2020 Midterms Q1</a:t>
            </a:r>
            <a:endParaRPr/>
          </a:p>
        </p:txBody>
      </p:sp>
      <p:sp>
        <p:nvSpPr>
          <p:cNvPr id="492" name="Google Shape;492;p68"/>
          <p:cNvSpPr txBox="1"/>
          <p:nvPr>
            <p:ph idx="1" type="body"/>
          </p:nvPr>
        </p:nvSpPr>
        <p:spPr>
          <a:xfrm>
            <a:off x="311700" y="1266325"/>
            <a:ext cx="499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</a:rPr>
              <a:t>What kind of parallelism? </a:t>
            </a:r>
            <a:br>
              <a:rPr lang="en">
                <a:solidFill>
                  <a:srgbClr val="0B5394"/>
                </a:solidFill>
              </a:rPr>
            </a:br>
            <a:r>
              <a:rPr b="1" lang="en">
                <a:solidFill>
                  <a:srgbClr val="0B5394"/>
                </a:solidFill>
              </a:rPr>
              <a:t>[Task/Data parallelism]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493" name="Google Shape;493;p68"/>
          <p:cNvSpPr txBox="1"/>
          <p:nvPr/>
        </p:nvSpPr>
        <p:spPr>
          <a:xfrm>
            <a:off x="5148150" y="2729000"/>
            <a:ext cx="39957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Assume that read/write/process time is </a:t>
            </a:r>
            <a:r>
              <a:rPr b="1" i="1"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all very similar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4" name="Google Shape;494;p68"/>
          <p:cNvSpPr/>
          <p:nvPr/>
        </p:nvSpPr>
        <p:spPr>
          <a:xfrm>
            <a:off x="5303838" y="1714350"/>
            <a:ext cx="807300" cy="42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socket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95" name="Google Shape;495;p68"/>
          <p:cNvCxnSpPr>
            <a:stCxn id="494" idx="3"/>
            <a:endCxn id="496" idx="1"/>
          </p:cNvCxnSpPr>
          <p:nvPr/>
        </p:nvCxnSpPr>
        <p:spPr>
          <a:xfrm flipH="1" rot="10800000">
            <a:off x="6111138" y="1714500"/>
            <a:ext cx="650100" cy="214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6" name="Google Shape;496;p68"/>
          <p:cNvSpPr/>
          <p:nvPr/>
        </p:nvSpPr>
        <p:spPr>
          <a:xfrm>
            <a:off x="6761238" y="1500000"/>
            <a:ext cx="807300" cy="428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read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7" name="Google Shape;497;p68"/>
          <p:cNvSpPr/>
          <p:nvPr/>
        </p:nvSpPr>
        <p:spPr>
          <a:xfrm>
            <a:off x="8092363" y="1714350"/>
            <a:ext cx="895800" cy="4287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98" name="Google Shape;498;p68"/>
          <p:cNvCxnSpPr>
            <a:stCxn id="496" idx="3"/>
            <a:endCxn id="497" idx="1"/>
          </p:cNvCxnSpPr>
          <p:nvPr/>
        </p:nvCxnSpPr>
        <p:spPr>
          <a:xfrm>
            <a:off x="7568538" y="1714350"/>
            <a:ext cx="523800" cy="21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9" name="Google Shape;499;p68"/>
          <p:cNvSpPr/>
          <p:nvPr/>
        </p:nvSpPr>
        <p:spPr>
          <a:xfrm>
            <a:off x="6761238" y="2143050"/>
            <a:ext cx="807300" cy="4287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write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00" name="Google Shape;500;p68"/>
          <p:cNvCxnSpPr>
            <a:stCxn id="497" idx="1"/>
            <a:endCxn id="499" idx="3"/>
          </p:cNvCxnSpPr>
          <p:nvPr/>
        </p:nvCxnSpPr>
        <p:spPr>
          <a:xfrm flipH="1">
            <a:off x="7568563" y="1928700"/>
            <a:ext cx="523800" cy="428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1" name="Google Shape;501;p68"/>
          <p:cNvCxnSpPr>
            <a:stCxn id="499" idx="1"/>
            <a:endCxn id="494" idx="3"/>
          </p:cNvCxnSpPr>
          <p:nvPr/>
        </p:nvCxnSpPr>
        <p:spPr>
          <a:xfrm rot="10800000">
            <a:off x="6111138" y="1928700"/>
            <a:ext cx="650100" cy="428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6: 2020 Midterms Q1</a:t>
            </a:r>
            <a:endParaRPr/>
          </a:p>
        </p:txBody>
      </p:sp>
      <p:sp>
        <p:nvSpPr>
          <p:cNvPr id="507" name="Google Shape;507;p69"/>
          <p:cNvSpPr txBox="1"/>
          <p:nvPr>
            <p:ph idx="1" type="body"/>
          </p:nvPr>
        </p:nvSpPr>
        <p:spPr>
          <a:xfrm>
            <a:off x="311700" y="1266325"/>
            <a:ext cx="499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What kind of parallelism?</a:t>
            </a:r>
            <a:endParaRPr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b="1" lang="en">
                <a:solidFill>
                  <a:schemeClr val="accent5"/>
                </a:solidFill>
              </a:rPr>
              <a:t>Task parallelism: each stage is a task</a:t>
            </a:r>
            <a:endParaRPr b="1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Data parallelism may be accepted if request = task AND requests assumed to arrive at same time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</a:rPr>
              <a:t>What pattern to use?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508" name="Google Shape;508;p69"/>
          <p:cNvSpPr txBox="1"/>
          <p:nvPr/>
        </p:nvSpPr>
        <p:spPr>
          <a:xfrm>
            <a:off x="5148150" y="2729000"/>
            <a:ext cx="39957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Assume that read/write/process time is </a:t>
            </a:r>
            <a:r>
              <a:rPr b="1" i="1"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all very similar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9" name="Google Shape;509;p69"/>
          <p:cNvSpPr/>
          <p:nvPr/>
        </p:nvSpPr>
        <p:spPr>
          <a:xfrm>
            <a:off x="5303838" y="1714350"/>
            <a:ext cx="807300" cy="42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socket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10" name="Google Shape;510;p69"/>
          <p:cNvCxnSpPr>
            <a:stCxn id="509" idx="3"/>
            <a:endCxn id="511" idx="1"/>
          </p:cNvCxnSpPr>
          <p:nvPr/>
        </p:nvCxnSpPr>
        <p:spPr>
          <a:xfrm flipH="1" rot="10800000">
            <a:off x="6111138" y="1714500"/>
            <a:ext cx="650100" cy="214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69"/>
          <p:cNvSpPr/>
          <p:nvPr/>
        </p:nvSpPr>
        <p:spPr>
          <a:xfrm>
            <a:off x="6761238" y="1500000"/>
            <a:ext cx="807300" cy="428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read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2" name="Google Shape;512;p69"/>
          <p:cNvSpPr/>
          <p:nvPr/>
        </p:nvSpPr>
        <p:spPr>
          <a:xfrm>
            <a:off x="8092363" y="1714350"/>
            <a:ext cx="895800" cy="4287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13" name="Google Shape;513;p69"/>
          <p:cNvCxnSpPr>
            <a:stCxn id="511" idx="3"/>
            <a:endCxn id="512" idx="1"/>
          </p:cNvCxnSpPr>
          <p:nvPr/>
        </p:nvCxnSpPr>
        <p:spPr>
          <a:xfrm>
            <a:off x="7568538" y="1714350"/>
            <a:ext cx="523800" cy="21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4" name="Google Shape;514;p69"/>
          <p:cNvSpPr/>
          <p:nvPr/>
        </p:nvSpPr>
        <p:spPr>
          <a:xfrm>
            <a:off x="6761238" y="2143050"/>
            <a:ext cx="807300" cy="4287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write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15" name="Google Shape;515;p69"/>
          <p:cNvCxnSpPr>
            <a:stCxn id="512" idx="1"/>
            <a:endCxn id="514" idx="3"/>
          </p:cNvCxnSpPr>
          <p:nvPr/>
        </p:nvCxnSpPr>
        <p:spPr>
          <a:xfrm flipH="1">
            <a:off x="7568563" y="1928700"/>
            <a:ext cx="523800" cy="428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69"/>
          <p:cNvCxnSpPr>
            <a:stCxn id="514" idx="1"/>
            <a:endCxn id="509" idx="3"/>
          </p:cNvCxnSpPr>
          <p:nvPr/>
        </p:nvCxnSpPr>
        <p:spPr>
          <a:xfrm rot="10800000">
            <a:off x="6111138" y="1928700"/>
            <a:ext cx="650100" cy="428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6: 2020 Midterms Q1</a:t>
            </a:r>
            <a:endParaRPr/>
          </a:p>
        </p:txBody>
      </p:sp>
      <p:sp>
        <p:nvSpPr>
          <p:cNvPr id="522" name="Google Shape;522;p70"/>
          <p:cNvSpPr txBox="1"/>
          <p:nvPr>
            <p:ph idx="1" type="body"/>
          </p:nvPr>
        </p:nvSpPr>
        <p:spPr>
          <a:xfrm>
            <a:off x="311700" y="1266325"/>
            <a:ext cx="499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What kind of parallelism?</a:t>
            </a:r>
            <a:endParaRPr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b="1" lang="en">
                <a:solidFill>
                  <a:schemeClr val="accent5"/>
                </a:solidFill>
              </a:rPr>
              <a:t>Task parallelism: each stage is a task</a:t>
            </a:r>
            <a:endParaRPr b="1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Data parallelism may be accepted if request = task AND requests assumed to arrive at same time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What pattern to use?</a:t>
            </a:r>
            <a:endParaRPr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b="1" lang="en">
                <a:solidFill>
                  <a:schemeClr val="accent5"/>
                </a:solidFill>
              </a:rPr>
              <a:t>Best:</a:t>
            </a:r>
            <a:r>
              <a:rPr lang="en">
                <a:solidFill>
                  <a:schemeClr val="accent5"/>
                </a:solidFill>
              </a:rPr>
              <a:t> pipelining - best in cases where </a:t>
            </a:r>
            <a:r>
              <a:rPr b="1" lang="en">
                <a:solidFill>
                  <a:schemeClr val="accent5"/>
                </a:solidFill>
              </a:rPr>
              <a:t>each stage</a:t>
            </a:r>
            <a:r>
              <a:rPr lang="en">
                <a:solidFill>
                  <a:schemeClr val="accent5"/>
                </a:solidFill>
              </a:rPr>
              <a:t> takes </a:t>
            </a:r>
            <a:r>
              <a:rPr b="1" lang="en">
                <a:solidFill>
                  <a:schemeClr val="accent5"/>
                </a:solidFill>
              </a:rPr>
              <a:t>similar time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523" name="Google Shape;523;p70"/>
          <p:cNvSpPr txBox="1"/>
          <p:nvPr/>
        </p:nvSpPr>
        <p:spPr>
          <a:xfrm>
            <a:off x="5148150" y="2729000"/>
            <a:ext cx="39957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Assume that read/write/process time is </a:t>
            </a:r>
            <a:r>
              <a:rPr b="1" i="1"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all very similar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4" name="Google Shape;524;p70"/>
          <p:cNvSpPr/>
          <p:nvPr/>
        </p:nvSpPr>
        <p:spPr>
          <a:xfrm>
            <a:off x="5303838" y="1714350"/>
            <a:ext cx="807300" cy="42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socket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25" name="Google Shape;525;p70"/>
          <p:cNvCxnSpPr>
            <a:stCxn id="524" idx="3"/>
            <a:endCxn id="526" idx="1"/>
          </p:cNvCxnSpPr>
          <p:nvPr/>
        </p:nvCxnSpPr>
        <p:spPr>
          <a:xfrm flipH="1" rot="10800000">
            <a:off x="6111138" y="1714500"/>
            <a:ext cx="650100" cy="214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6" name="Google Shape;526;p70"/>
          <p:cNvSpPr/>
          <p:nvPr/>
        </p:nvSpPr>
        <p:spPr>
          <a:xfrm>
            <a:off x="6761238" y="1500000"/>
            <a:ext cx="807300" cy="428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read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7" name="Google Shape;527;p70"/>
          <p:cNvSpPr/>
          <p:nvPr/>
        </p:nvSpPr>
        <p:spPr>
          <a:xfrm>
            <a:off x="8092363" y="1714350"/>
            <a:ext cx="895800" cy="4287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28" name="Google Shape;528;p70"/>
          <p:cNvCxnSpPr>
            <a:stCxn id="526" idx="3"/>
            <a:endCxn id="527" idx="1"/>
          </p:cNvCxnSpPr>
          <p:nvPr/>
        </p:nvCxnSpPr>
        <p:spPr>
          <a:xfrm>
            <a:off x="7568538" y="1714350"/>
            <a:ext cx="523800" cy="21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9" name="Google Shape;529;p70"/>
          <p:cNvSpPr/>
          <p:nvPr/>
        </p:nvSpPr>
        <p:spPr>
          <a:xfrm>
            <a:off x="6761238" y="2143050"/>
            <a:ext cx="807300" cy="4287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write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30" name="Google Shape;530;p70"/>
          <p:cNvCxnSpPr>
            <a:stCxn id="527" idx="1"/>
            <a:endCxn id="529" idx="3"/>
          </p:cNvCxnSpPr>
          <p:nvPr/>
        </p:nvCxnSpPr>
        <p:spPr>
          <a:xfrm flipH="1">
            <a:off x="7568563" y="1928700"/>
            <a:ext cx="523800" cy="428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70"/>
          <p:cNvCxnSpPr>
            <a:stCxn id="529" idx="1"/>
            <a:endCxn id="524" idx="3"/>
          </p:cNvCxnSpPr>
          <p:nvPr/>
        </p:nvCxnSpPr>
        <p:spPr>
          <a:xfrm rot="10800000">
            <a:off x="6111138" y="1928700"/>
            <a:ext cx="650100" cy="428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6: 2020 Midterms Q1</a:t>
            </a:r>
            <a:endParaRPr/>
          </a:p>
        </p:txBody>
      </p:sp>
      <p:sp>
        <p:nvSpPr>
          <p:cNvPr id="537" name="Google Shape;537;p71"/>
          <p:cNvSpPr txBox="1"/>
          <p:nvPr>
            <p:ph idx="1" type="body"/>
          </p:nvPr>
        </p:nvSpPr>
        <p:spPr>
          <a:xfrm>
            <a:off x="311700" y="1266325"/>
            <a:ext cx="499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</a:rPr>
              <a:t>What kind of parallelism?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538" name="Google Shape;538;p71"/>
          <p:cNvSpPr txBox="1"/>
          <p:nvPr/>
        </p:nvSpPr>
        <p:spPr>
          <a:xfrm>
            <a:off x="5148150" y="2729000"/>
            <a:ext cx="39957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Assume that </a:t>
            </a: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read/write &gt;&gt; compute time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9" name="Google Shape;539;p71"/>
          <p:cNvSpPr/>
          <p:nvPr/>
        </p:nvSpPr>
        <p:spPr>
          <a:xfrm>
            <a:off x="5303838" y="1714350"/>
            <a:ext cx="807300" cy="42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socket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40" name="Google Shape;540;p71"/>
          <p:cNvCxnSpPr>
            <a:stCxn id="539" idx="3"/>
            <a:endCxn id="541" idx="1"/>
          </p:cNvCxnSpPr>
          <p:nvPr/>
        </p:nvCxnSpPr>
        <p:spPr>
          <a:xfrm flipH="1" rot="10800000">
            <a:off x="6111138" y="1714500"/>
            <a:ext cx="650100" cy="214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71"/>
          <p:cNvSpPr/>
          <p:nvPr/>
        </p:nvSpPr>
        <p:spPr>
          <a:xfrm>
            <a:off x="6761238" y="1500000"/>
            <a:ext cx="807300" cy="428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Open Sans"/>
                <a:ea typeface="Open Sans"/>
                <a:cs typeface="Open Sans"/>
                <a:sym typeface="Open Sans"/>
              </a:rPr>
              <a:t>read</a:t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2" name="Google Shape;542;p71"/>
          <p:cNvSpPr/>
          <p:nvPr/>
        </p:nvSpPr>
        <p:spPr>
          <a:xfrm>
            <a:off x="8092363" y="1714350"/>
            <a:ext cx="895800" cy="4287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43" name="Google Shape;543;p71"/>
          <p:cNvCxnSpPr>
            <a:stCxn id="541" idx="3"/>
            <a:endCxn id="542" idx="1"/>
          </p:cNvCxnSpPr>
          <p:nvPr/>
        </p:nvCxnSpPr>
        <p:spPr>
          <a:xfrm>
            <a:off x="7568538" y="1714350"/>
            <a:ext cx="523800" cy="21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4" name="Google Shape;544;p71"/>
          <p:cNvSpPr/>
          <p:nvPr/>
        </p:nvSpPr>
        <p:spPr>
          <a:xfrm>
            <a:off x="6717002" y="2114575"/>
            <a:ext cx="895800" cy="4287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Open Sans"/>
                <a:ea typeface="Open Sans"/>
                <a:cs typeface="Open Sans"/>
                <a:sym typeface="Open Sans"/>
              </a:rPr>
              <a:t>write</a:t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45" name="Google Shape;545;p71"/>
          <p:cNvCxnSpPr>
            <a:stCxn id="542" idx="1"/>
            <a:endCxn id="544" idx="3"/>
          </p:cNvCxnSpPr>
          <p:nvPr/>
        </p:nvCxnSpPr>
        <p:spPr>
          <a:xfrm flipH="1">
            <a:off x="7612663" y="1928700"/>
            <a:ext cx="479700" cy="400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71"/>
          <p:cNvCxnSpPr>
            <a:stCxn id="544" idx="1"/>
            <a:endCxn id="539" idx="3"/>
          </p:cNvCxnSpPr>
          <p:nvPr/>
        </p:nvCxnSpPr>
        <p:spPr>
          <a:xfrm rot="10800000">
            <a:off x="6111002" y="1928725"/>
            <a:ext cx="606000" cy="400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billion Instructions?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So why are there </a:t>
            </a:r>
            <a:r>
              <a:rPr b="1" lang="en">
                <a:solidFill>
                  <a:srgbClr val="0B5394"/>
                </a:solidFill>
              </a:rPr>
              <a:t>2 billion +1</a:t>
            </a:r>
            <a:r>
              <a:rPr lang="en">
                <a:solidFill>
                  <a:srgbClr val="0B5394"/>
                </a:solidFill>
              </a:rPr>
              <a:t> instructions?</a:t>
            </a:r>
            <a:endParaRPr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fprintf(stderr, "Matrix multiplication took %1.2f seconds\n",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	((float)</a:t>
            </a: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(after - before)) / 1000000000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Perf</a:t>
            </a:r>
            <a:r>
              <a:rPr lang="en"/>
              <a:t> is reliable and consistent*!! :)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*provided that perf does not subsample and your program does not have indeterministic branching</a:t>
            </a:r>
            <a:endParaRPr i="1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6: 2020 Midterms Q1</a:t>
            </a:r>
            <a:endParaRPr/>
          </a:p>
        </p:txBody>
      </p:sp>
      <p:sp>
        <p:nvSpPr>
          <p:cNvPr id="552" name="Google Shape;552;p72"/>
          <p:cNvSpPr txBox="1"/>
          <p:nvPr>
            <p:ph idx="1" type="body"/>
          </p:nvPr>
        </p:nvSpPr>
        <p:spPr>
          <a:xfrm>
            <a:off x="311700" y="1266325"/>
            <a:ext cx="499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What kind of parallelism?</a:t>
            </a:r>
            <a:endParaRPr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b="1" lang="en">
                <a:solidFill>
                  <a:schemeClr val="accent5"/>
                </a:solidFill>
              </a:rPr>
              <a:t>Task parallelism: each stage is a task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What pattern to use?</a:t>
            </a:r>
            <a:endParaRPr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b="1" lang="en">
                <a:solidFill>
                  <a:schemeClr val="accent5"/>
                </a:solidFill>
              </a:rPr>
              <a:t>Producer-consumer:</a:t>
            </a:r>
            <a:r>
              <a:rPr lang="en">
                <a:solidFill>
                  <a:srgbClr val="0B5394"/>
                </a:solidFill>
              </a:rPr>
              <a:t> </a:t>
            </a:r>
            <a:r>
              <a:rPr lang="en">
                <a:solidFill>
                  <a:schemeClr val="accent5"/>
                </a:solidFill>
              </a:rPr>
              <a:t>producer </a:t>
            </a:r>
            <a:r>
              <a:rPr b="1" lang="en">
                <a:solidFill>
                  <a:schemeClr val="accent5"/>
                </a:solidFill>
              </a:rPr>
              <a:t>reads</a:t>
            </a:r>
            <a:r>
              <a:rPr lang="en">
                <a:solidFill>
                  <a:schemeClr val="accent5"/>
                </a:solidFill>
              </a:rPr>
              <a:t> from socket and </a:t>
            </a:r>
            <a:r>
              <a:rPr b="1" lang="en">
                <a:solidFill>
                  <a:schemeClr val="accent5"/>
                </a:solidFill>
              </a:rPr>
              <a:t>processes</a:t>
            </a:r>
            <a:r>
              <a:rPr lang="en">
                <a:solidFill>
                  <a:schemeClr val="accent5"/>
                </a:solidFill>
              </a:rPr>
              <a:t>, consumer </a:t>
            </a:r>
            <a:r>
              <a:rPr b="1" lang="en">
                <a:solidFill>
                  <a:schemeClr val="accent5"/>
                </a:solidFill>
              </a:rPr>
              <a:t>writes back</a:t>
            </a:r>
            <a:r>
              <a:rPr lang="en">
                <a:solidFill>
                  <a:schemeClr val="accent5"/>
                </a:solidFill>
              </a:rPr>
              <a:t> to the socket,</a:t>
            </a:r>
            <a:br>
              <a:rPr lang="en">
                <a:solidFill>
                  <a:schemeClr val="accent5"/>
                </a:solidFill>
              </a:rPr>
            </a:br>
            <a:r>
              <a:rPr b="1" lang="en">
                <a:solidFill>
                  <a:schemeClr val="accent5"/>
                </a:solidFill>
              </a:rPr>
              <a:t>#producers == #consumers</a:t>
            </a:r>
            <a:endParaRPr b="1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b="1" lang="en">
                <a:solidFill>
                  <a:srgbClr val="CC0000"/>
                </a:solidFill>
              </a:rPr>
              <a:t>No pipelining: the stages are uneven!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553" name="Google Shape;553;p72"/>
          <p:cNvSpPr txBox="1"/>
          <p:nvPr/>
        </p:nvSpPr>
        <p:spPr>
          <a:xfrm>
            <a:off x="5148150" y="2729000"/>
            <a:ext cx="39957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Assume that </a:t>
            </a: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read/write &gt;&gt; compute time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4" name="Google Shape;554;p72"/>
          <p:cNvSpPr/>
          <p:nvPr/>
        </p:nvSpPr>
        <p:spPr>
          <a:xfrm>
            <a:off x="5303838" y="1714350"/>
            <a:ext cx="807300" cy="42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socket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55" name="Google Shape;555;p72"/>
          <p:cNvCxnSpPr>
            <a:stCxn id="554" idx="3"/>
            <a:endCxn id="556" idx="1"/>
          </p:cNvCxnSpPr>
          <p:nvPr/>
        </p:nvCxnSpPr>
        <p:spPr>
          <a:xfrm flipH="1" rot="10800000">
            <a:off x="6111138" y="1714500"/>
            <a:ext cx="650100" cy="214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6" name="Google Shape;556;p72"/>
          <p:cNvSpPr/>
          <p:nvPr/>
        </p:nvSpPr>
        <p:spPr>
          <a:xfrm>
            <a:off x="6761238" y="1500000"/>
            <a:ext cx="807300" cy="428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Open Sans"/>
                <a:ea typeface="Open Sans"/>
                <a:cs typeface="Open Sans"/>
                <a:sym typeface="Open Sans"/>
              </a:rPr>
              <a:t>read</a:t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7" name="Google Shape;557;p72"/>
          <p:cNvSpPr/>
          <p:nvPr/>
        </p:nvSpPr>
        <p:spPr>
          <a:xfrm>
            <a:off x="8092363" y="1714350"/>
            <a:ext cx="895800" cy="4287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58" name="Google Shape;558;p72"/>
          <p:cNvCxnSpPr>
            <a:stCxn id="556" idx="3"/>
            <a:endCxn id="557" idx="1"/>
          </p:cNvCxnSpPr>
          <p:nvPr/>
        </p:nvCxnSpPr>
        <p:spPr>
          <a:xfrm>
            <a:off x="7568538" y="1714350"/>
            <a:ext cx="523800" cy="21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9" name="Google Shape;559;p72"/>
          <p:cNvSpPr/>
          <p:nvPr/>
        </p:nvSpPr>
        <p:spPr>
          <a:xfrm>
            <a:off x="6717002" y="2114575"/>
            <a:ext cx="895800" cy="4287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Open Sans"/>
                <a:ea typeface="Open Sans"/>
                <a:cs typeface="Open Sans"/>
                <a:sym typeface="Open Sans"/>
              </a:rPr>
              <a:t>write</a:t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60" name="Google Shape;560;p72"/>
          <p:cNvCxnSpPr>
            <a:stCxn id="557" idx="1"/>
            <a:endCxn id="559" idx="3"/>
          </p:cNvCxnSpPr>
          <p:nvPr/>
        </p:nvCxnSpPr>
        <p:spPr>
          <a:xfrm flipH="1">
            <a:off x="7612663" y="1928700"/>
            <a:ext cx="479700" cy="400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72"/>
          <p:cNvCxnSpPr>
            <a:stCxn id="559" idx="1"/>
            <a:endCxn id="554" idx="3"/>
          </p:cNvCxnSpPr>
          <p:nvPr/>
        </p:nvCxnSpPr>
        <p:spPr>
          <a:xfrm rot="10800000">
            <a:off x="6111002" y="1928725"/>
            <a:ext cx="606000" cy="400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6: 2020 Midterms Q1</a:t>
            </a:r>
            <a:endParaRPr/>
          </a:p>
        </p:txBody>
      </p:sp>
      <p:sp>
        <p:nvSpPr>
          <p:cNvPr id="567" name="Google Shape;567;p73"/>
          <p:cNvSpPr txBox="1"/>
          <p:nvPr>
            <p:ph idx="1" type="body"/>
          </p:nvPr>
        </p:nvSpPr>
        <p:spPr>
          <a:xfrm>
            <a:off x="311700" y="1266325"/>
            <a:ext cx="499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</a:rPr>
              <a:t>Similar to previous part: except for producer/consumer, we need </a:t>
            </a:r>
            <a:r>
              <a:rPr b="1" lang="en">
                <a:solidFill>
                  <a:srgbClr val="0B5394"/>
                </a:solidFill>
              </a:rPr>
              <a:t>more producers than consumers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568" name="Google Shape;568;p73"/>
          <p:cNvSpPr txBox="1"/>
          <p:nvPr/>
        </p:nvSpPr>
        <p:spPr>
          <a:xfrm>
            <a:off x="5148150" y="2729000"/>
            <a:ext cx="39957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Assume that </a:t>
            </a: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compute time &gt;&gt; read/write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9" name="Google Shape;569;p73"/>
          <p:cNvSpPr/>
          <p:nvPr/>
        </p:nvSpPr>
        <p:spPr>
          <a:xfrm>
            <a:off x="5386363" y="1726363"/>
            <a:ext cx="807300" cy="42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socket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70" name="Google Shape;570;p73"/>
          <p:cNvCxnSpPr>
            <a:stCxn id="569" idx="3"/>
            <a:endCxn id="571" idx="1"/>
          </p:cNvCxnSpPr>
          <p:nvPr/>
        </p:nvCxnSpPr>
        <p:spPr>
          <a:xfrm flipH="1" rot="10800000">
            <a:off x="6193663" y="1714213"/>
            <a:ext cx="567600" cy="226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1" name="Google Shape;571;p73"/>
          <p:cNvSpPr/>
          <p:nvPr/>
        </p:nvSpPr>
        <p:spPr>
          <a:xfrm>
            <a:off x="6761238" y="1500000"/>
            <a:ext cx="807300" cy="428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read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2" name="Google Shape;572;p73"/>
          <p:cNvSpPr/>
          <p:nvPr/>
        </p:nvSpPr>
        <p:spPr>
          <a:xfrm>
            <a:off x="7921300" y="1714350"/>
            <a:ext cx="1066800" cy="4287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process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73" name="Google Shape;573;p73"/>
          <p:cNvCxnSpPr>
            <a:stCxn id="571" idx="3"/>
            <a:endCxn id="572" idx="1"/>
          </p:cNvCxnSpPr>
          <p:nvPr/>
        </p:nvCxnSpPr>
        <p:spPr>
          <a:xfrm>
            <a:off x="7568538" y="1714350"/>
            <a:ext cx="352800" cy="21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4" name="Google Shape;574;p73"/>
          <p:cNvSpPr/>
          <p:nvPr/>
        </p:nvSpPr>
        <p:spPr>
          <a:xfrm>
            <a:off x="6782850" y="2114500"/>
            <a:ext cx="764100" cy="4287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write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75" name="Google Shape;575;p73"/>
          <p:cNvCxnSpPr>
            <a:stCxn id="572" idx="1"/>
            <a:endCxn id="574" idx="3"/>
          </p:cNvCxnSpPr>
          <p:nvPr/>
        </p:nvCxnSpPr>
        <p:spPr>
          <a:xfrm flipH="1">
            <a:off x="7546900" y="1928700"/>
            <a:ext cx="374400" cy="400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6" name="Google Shape;576;p73"/>
          <p:cNvCxnSpPr>
            <a:stCxn id="574" idx="1"/>
            <a:endCxn id="569" idx="3"/>
          </p:cNvCxnSpPr>
          <p:nvPr/>
        </p:nvCxnSpPr>
        <p:spPr>
          <a:xfrm rot="10800000">
            <a:off x="6193650" y="1940650"/>
            <a:ext cx="589200" cy="388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6: 2020 Midterms Q1</a:t>
            </a:r>
            <a:endParaRPr/>
          </a:p>
        </p:txBody>
      </p:sp>
      <p:sp>
        <p:nvSpPr>
          <p:cNvPr id="582" name="Google Shape;582;p74"/>
          <p:cNvSpPr txBox="1"/>
          <p:nvPr>
            <p:ph idx="1" type="body"/>
          </p:nvPr>
        </p:nvSpPr>
        <p:spPr>
          <a:xfrm>
            <a:off x="311700" y="1266325"/>
            <a:ext cx="499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Assume task parallelism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What pattern do we use?</a:t>
            </a:r>
            <a:endParaRPr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b="1" lang="en">
                <a:solidFill>
                  <a:schemeClr val="accent5"/>
                </a:solidFill>
              </a:rPr>
              <a:t>Task pool is perfect here:</a:t>
            </a:r>
            <a:r>
              <a:rPr lang="en">
                <a:solidFill>
                  <a:schemeClr val="accent5"/>
                </a:solidFill>
              </a:rPr>
              <a:t> pool of tasks are ready for jobs and are assigned as necessary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b="1" lang="en">
                <a:solidFill>
                  <a:schemeClr val="accent5"/>
                </a:solidFill>
              </a:rPr>
              <a:t>If distributed memory:</a:t>
            </a:r>
            <a:r>
              <a:rPr lang="en">
                <a:solidFill>
                  <a:schemeClr val="accent5"/>
                </a:solidFill>
              </a:rPr>
              <a:t> same answers, but need explicit communication.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83" name="Google Shape;583;p74"/>
          <p:cNvSpPr txBox="1"/>
          <p:nvPr/>
        </p:nvSpPr>
        <p:spPr>
          <a:xfrm>
            <a:off x="5148150" y="2729000"/>
            <a:ext cx="39957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What if we don’t know how long anything takes? Or heavily varies?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4" name="Google Shape;584;p74"/>
          <p:cNvSpPr/>
          <p:nvPr/>
        </p:nvSpPr>
        <p:spPr>
          <a:xfrm>
            <a:off x="5386363" y="1726363"/>
            <a:ext cx="807300" cy="42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socket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85" name="Google Shape;585;p74"/>
          <p:cNvCxnSpPr>
            <a:stCxn id="584" idx="3"/>
            <a:endCxn id="586" idx="1"/>
          </p:cNvCxnSpPr>
          <p:nvPr/>
        </p:nvCxnSpPr>
        <p:spPr>
          <a:xfrm flipH="1" rot="10800000">
            <a:off x="6193663" y="1751413"/>
            <a:ext cx="456900" cy="18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6" name="Google Shape;586;p74"/>
          <p:cNvSpPr/>
          <p:nvPr/>
        </p:nvSpPr>
        <p:spPr>
          <a:xfrm rot="-1048329">
            <a:off x="6631799" y="1415941"/>
            <a:ext cx="807349" cy="428676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rEaD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7" name="Google Shape;587;p74"/>
          <p:cNvSpPr/>
          <p:nvPr/>
        </p:nvSpPr>
        <p:spPr>
          <a:xfrm rot="-1274815">
            <a:off x="7798143" y="1631706"/>
            <a:ext cx="990100" cy="428753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88" name="Google Shape;588;p74"/>
          <p:cNvCxnSpPr>
            <a:stCxn id="586" idx="3"/>
            <a:endCxn id="587" idx="1"/>
          </p:cNvCxnSpPr>
          <p:nvPr/>
        </p:nvCxnSpPr>
        <p:spPr>
          <a:xfrm>
            <a:off x="7420524" y="1509079"/>
            <a:ext cx="411300" cy="516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9" name="Google Shape;589;p74"/>
          <p:cNvSpPr/>
          <p:nvPr/>
        </p:nvSpPr>
        <p:spPr>
          <a:xfrm rot="854940">
            <a:off x="6637296" y="2086226"/>
            <a:ext cx="764211" cy="428709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wRiTe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90" name="Google Shape;590;p74"/>
          <p:cNvCxnSpPr>
            <a:stCxn id="587" idx="1"/>
            <a:endCxn id="589" idx="3"/>
          </p:cNvCxnSpPr>
          <p:nvPr/>
        </p:nvCxnSpPr>
        <p:spPr>
          <a:xfrm flipH="1">
            <a:off x="7389892" y="2025483"/>
            <a:ext cx="441900" cy="369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74"/>
          <p:cNvCxnSpPr>
            <a:stCxn id="589" idx="1"/>
            <a:endCxn id="584" idx="3"/>
          </p:cNvCxnSpPr>
          <p:nvPr/>
        </p:nvCxnSpPr>
        <p:spPr>
          <a:xfrm rot="10800000">
            <a:off x="6193652" y="1940730"/>
            <a:ext cx="455400" cy="265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6: 2020 Midterms Q1</a:t>
            </a:r>
            <a:endParaRPr/>
          </a:p>
        </p:txBody>
      </p:sp>
      <p:sp>
        <p:nvSpPr>
          <p:cNvPr id="597" name="Google Shape;597;p75"/>
          <p:cNvSpPr txBox="1"/>
          <p:nvPr>
            <p:ph idx="1" type="body"/>
          </p:nvPr>
        </p:nvSpPr>
        <p:spPr>
          <a:xfrm>
            <a:off x="311700" y="1266325"/>
            <a:ext cx="499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Distributed memory architecture?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Same answers, but need explicit communication.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Pipelining not feasible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98" name="Google Shape;598;p75"/>
          <p:cNvSpPr txBox="1"/>
          <p:nvPr/>
        </p:nvSpPr>
        <p:spPr>
          <a:xfrm>
            <a:off x="5148150" y="2729000"/>
            <a:ext cx="39957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What if we don’t know how long anything takes? Or heavily varies?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9" name="Google Shape;599;p75"/>
          <p:cNvSpPr/>
          <p:nvPr/>
        </p:nvSpPr>
        <p:spPr>
          <a:xfrm>
            <a:off x="5386363" y="1726363"/>
            <a:ext cx="807300" cy="42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socket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00" name="Google Shape;600;p75"/>
          <p:cNvCxnSpPr>
            <a:stCxn id="599" idx="3"/>
            <a:endCxn id="601" idx="1"/>
          </p:cNvCxnSpPr>
          <p:nvPr/>
        </p:nvCxnSpPr>
        <p:spPr>
          <a:xfrm flipH="1" rot="10800000">
            <a:off x="6193663" y="1751413"/>
            <a:ext cx="456900" cy="18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1" name="Google Shape;601;p75"/>
          <p:cNvSpPr/>
          <p:nvPr/>
        </p:nvSpPr>
        <p:spPr>
          <a:xfrm rot="-1048329">
            <a:off x="6631799" y="1415941"/>
            <a:ext cx="807349" cy="428676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rEaD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2" name="Google Shape;602;p75"/>
          <p:cNvSpPr/>
          <p:nvPr/>
        </p:nvSpPr>
        <p:spPr>
          <a:xfrm rot="-1274815">
            <a:off x="7798143" y="1631706"/>
            <a:ext cx="990100" cy="428753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03" name="Google Shape;603;p75"/>
          <p:cNvCxnSpPr>
            <a:stCxn id="601" idx="3"/>
            <a:endCxn id="602" idx="1"/>
          </p:cNvCxnSpPr>
          <p:nvPr/>
        </p:nvCxnSpPr>
        <p:spPr>
          <a:xfrm>
            <a:off x="7420524" y="1509079"/>
            <a:ext cx="411300" cy="516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4" name="Google Shape;604;p75"/>
          <p:cNvSpPr/>
          <p:nvPr/>
        </p:nvSpPr>
        <p:spPr>
          <a:xfrm rot="854940">
            <a:off x="6637296" y="2086226"/>
            <a:ext cx="764211" cy="428709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wRiTe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05" name="Google Shape;605;p75"/>
          <p:cNvCxnSpPr>
            <a:stCxn id="602" idx="1"/>
            <a:endCxn id="604" idx="3"/>
          </p:cNvCxnSpPr>
          <p:nvPr/>
        </p:nvCxnSpPr>
        <p:spPr>
          <a:xfrm flipH="1">
            <a:off x="7389892" y="2025483"/>
            <a:ext cx="441900" cy="369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6" name="Google Shape;606;p75"/>
          <p:cNvCxnSpPr>
            <a:stCxn id="604" idx="1"/>
            <a:endCxn id="599" idx="3"/>
          </p:cNvCxnSpPr>
          <p:nvPr/>
        </p:nvCxnSpPr>
        <p:spPr>
          <a:xfrm rot="10800000">
            <a:off x="6193652" y="1940730"/>
            <a:ext cx="455400" cy="265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this question matter?</a:t>
            </a:r>
            <a:endParaRPr/>
          </a:p>
        </p:txBody>
      </p:sp>
      <p:sp>
        <p:nvSpPr>
          <p:cNvPr id="612" name="Google Shape;612;p7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Affects your entire system architecture and downstream programming patterns!</a:t>
            </a:r>
            <a:endParaRPr/>
          </a:p>
        </p:txBody>
      </p:sp>
      <p:pic>
        <p:nvPicPr>
          <p:cNvPr id="613" name="Google Shape;61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959" y="2046722"/>
            <a:ext cx="4483925" cy="25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13" y="1974500"/>
            <a:ext cx="4266399" cy="28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Tut 2</a:t>
            </a:r>
            <a:endParaRPr/>
          </a:p>
        </p:txBody>
      </p:sp>
      <p:sp>
        <p:nvSpPr>
          <p:cNvPr id="620" name="Google Shape;620;p77"/>
          <p:cNvSpPr txBox="1"/>
          <p:nvPr>
            <p:ph idx="1" type="body"/>
          </p:nvPr>
        </p:nvSpPr>
        <p:spPr>
          <a:xfrm>
            <a:off x="311700" y="1266325"/>
            <a:ext cx="37545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50"/>
              <a:t>Slides are uploaded here after every session</a:t>
            </a:r>
            <a:br>
              <a:rPr b="1" lang="en" sz="1750"/>
            </a:br>
            <a:r>
              <a:rPr b="1" lang="en" sz="1750"/>
              <a:t>GDrive: </a:t>
            </a:r>
            <a:r>
              <a:rPr lang="en" sz="175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drive.zhiheng.dev</a:t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50"/>
              <a:t>Anonymous Feedback:</a:t>
            </a:r>
            <a:r>
              <a:rPr lang="en" sz="1750"/>
              <a:t> </a:t>
            </a:r>
            <a:r>
              <a:rPr lang="en" sz="175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feedback.zhiheng.dev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CC0000"/>
                </a:solidFill>
              </a:rPr>
              <a:t>Reminder: Submit your Lab 2 by tomorrow 2pm!</a:t>
            </a:r>
            <a:endParaRPr b="1" sz="1600">
              <a:solidFill>
                <a:srgbClr val="CC0000"/>
              </a:solidFill>
            </a:endParaRPr>
          </a:p>
        </p:txBody>
      </p:sp>
      <p:sp>
        <p:nvSpPr>
          <p:cNvPr id="621" name="Google Shape;621;p77"/>
          <p:cNvSpPr txBox="1"/>
          <p:nvPr/>
        </p:nvSpPr>
        <p:spPr>
          <a:xfrm>
            <a:off x="4940650" y="428287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Attendance</a:t>
            </a:r>
            <a:endParaRPr sz="3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 feedback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Issue 1: Longer critical sections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66325"/>
            <a:ext cx="8520600" cy="3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Do: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	LOCK(m)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		Minimal work…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	UNLOCK(m)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Do not: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CC0000"/>
                </a:solidFill>
              </a:rPr>
              <a:t>	LOCK(m)</a:t>
            </a:r>
            <a:br>
              <a:rPr lang="en">
                <a:solidFill>
                  <a:srgbClr val="CC0000"/>
                </a:solidFill>
              </a:rPr>
            </a:br>
            <a:r>
              <a:rPr lang="en">
                <a:solidFill>
                  <a:srgbClr val="CC0000"/>
                </a:solidFill>
              </a:rPr>
              <a:t>		rand()..</a:t>
            </a:r>
            <a:br>
              <a:rPr lang="en">
                <a:solidFill>
                  <a:srgbClr val="CC0000"/>
                </a:solidFill>
              </a:rPr>
            </a:br>
            <a:r>
              <a:rPr lang="en">
                <a:solidFill>
                  <a:srgbClr val="CC0000"/>
                </a:solidFill>
              </a:rPr>
              <a:t>		other things that costs cycles unnecessarily</a:t>
            </a:r>
            <a:br>
              <a:rPr lang="en">
                <a:solidFill>
                  <a:srgbClr val="CC0000"/>
                </a:solidFill>
              </a:rPr>
            </a:br>
            <a:r>
              <a:rPr lang="en">
                <a:solidFill>
                  <a:srgbClr val="CC0000"/>
                </a:solidFill>
              </a:rPr>
              <a:t>	UNLOCK(m)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Issue 2: Shmget copy paste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Do: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accent5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// I want to store a and b in shared memory    </a:t>
            </a:r>
            <a:br>
              <a:rPr lang="en">
                <a:solidFill>
                  <a:schemeClr val="accent5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5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	struct shm_data { int a; int b; }</a:t>
            </a:r>
            <a:br>
              <a:rPr lang="en">
                <a:solidFill>
                  <a:schemeClr val="accent5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5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accent5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data = shmget… (sizeof(struct shm_data))</a:t>
            </a:r>
            <a:endParaRPr>
              <a:solidFill>
                <a:schemeClr val="accent5"/>
              </a:solidFill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Fewer shm regions, better caching,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CC0000"/>
                </a:solidFill>
              </a:rPr>
              <a:t>Do not:</a:t>
            </a:r>
            <a:br>
              <a:rPr lang="en">
                <a:solidFill>
                  <a:srgbClr val="CC0000"/>
                </a:solidFill>
              </a:rPr>
            </a:br>
            <a:r>
              <a:rPr lang="en">
                <a:solidFill>
                  <a:srgbClr val="CC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	// I want to store a and b    </a:t>
            </a:r>
            <a:br>
              <a:rPr lang="en">
                <a:solidFill>
                  <a:srgbClr val="CC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CC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	int* a = shmget…</a:t>
            </a:r>
            <a:br>
              <a:rPr lang="en">
                <a:solidFill>
                  <a:srgbClr val="CC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CC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	int* b = shmget…</a:t>
            </a:r>
            <a:br>
              <a:rPr lang="en">
                <a:solidFill>
                  <a:srgbClr val="CC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CC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	// or, manually index into shm:</a:t>
            </a:r>
            <a:br>
              <a:rPr lang="en">
                <a:solidFill>
                  <a:srgbClr val="CC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CC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	 shm = shmget…; shm[0] = 5…</a:t>
            </a:r>
            <a:endParaRPr>
              <a:solidFill>
                <a:srgbClr val="CC0000"/>
              </a:solidFill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