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y="5143500" cx="9144000"/>
  <p:notesSz cx="6858000" cy="9144000"/>
  <p:embeddedFontLst>
    <p:embeddedFont>
      <p:font typeface="PT Sans Narrow"/>
      <p:regular r:id="rId69"/>
      <p:bold r:id="rId70"/>
    </p:embeddedFont>
    <p:embeddedFont>
      <p:font typeface="Quattrocento Sans"/>
      <p:regular r:id="rId71"/>
      <p:bold r:id="rId72"/>
      <p:italic r:id="rId73"/>
      <p:boldItalic r:id="rId74"/>
    </p:embeddedFont>
    <p:embeddedFont>
      <p:font typeface="Open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B4EC4D-3A09-41F3-8B0F-EB4E90DE7B76}">
  <a:tblStyle styleId="{41B4EC4D-3A09-41F3-8B0F-EB4E90DE7B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QuattrocentoSans-italic.fntdata"/><Relationship Id="rId72" Type="http://schemas.openxmlformats.org/officeDocument/2006/relationships/font" Target="fonts/QuattrocentoSans-bold.fntdata"/><Relationship Id="rId31" Type="http://schemas.openxmlformats.org/officeDocument/2006/relationships/slide" Target="slides/slide25.xml"/><Relationship Id="rId75" Type="http://schemas.openxmlformats.org/officeDocument/2006/relationships/font" Target="fonts/OpenSans-regular.fntdata"/><Relationship Id="rId30" Type="http://schemas.openxmlformats.org/officeDocument/2006/relationships/slide" Target="slides/slide24.xml"/><Relationship Id="rId74" Type="http://schemas.openxmlformats.org/officeDocument/2006/relationships/font" Target="fonts/QuattrocentoSans-boldItalic.fntdata"/><Relationship Id="rId33" Type="http://schemas.openxmlformats.org/officeDocument/2006/relationships/slide" Target="slides/slide27.xml"/><Relationship Id="rId77" Type="http://schemas.openxmlformats.org/officeDocument/2006/relationships/font" Target="fonts/OpenSans-italic.fntdata"/><Relationship Id="rId32" Type="http://schemas.openxmlformats.org/officeDocument/2006/relationships/slide" Target="slides/slide26.xml"/><Relationship Id="rId76" Type="http://schemas.openxmlformats.org/officeDocument/2006/relationships/font" Target="fonts/OpenSans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OpenSans-boldItalic.fntdata"/><Relationship Id="rId71" Type="http://schemas.openxmlformats.org/officeDocument/2006/relationships/font" Target="fonts/QuattrocentoSans-regular.fntdata"/><Relationship Id="rId70" Type="http://schemas.openxmlformats.org/officeDocument/2006/relationships/font" Target="fonts/PTSansNarrow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TSansNarrow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c6ac1d22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c6ac1d22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c6ac1d2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c6ac1d2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c695f8993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c695f8993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c695f8993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c695f8993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a46962da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a46962da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a46962da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a46962da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8a46962da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8a46962da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c6ac1d22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c6ac1d22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c6ac1d22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4c6ac1d22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c6ac1d2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c6ac1d2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c695f899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c695f899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c695f89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c695f89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4c695f899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4c695f899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4c695f899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4c695f899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c695f899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c695f899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4c695f899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4c695f899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4c695f8993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4c695f8993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c695f899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4c695f899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4c695f899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4c695f899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4c695f899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24c695f899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4c695f899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4c695f899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8fb896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8fb896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c695f899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4c695f899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X=1		while(Y==0);		Z=2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Y=1		while(Z==0);		X=3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A=X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B=X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4c695f899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4c695f899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c695f8993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4c695f899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X=5   	 while(X==0);   	 while(Y==0);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Y=2   	 Y=6   		 Z=5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Y   	 print Z   		 print X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4c695f8993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4c695f8993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X=5   	 while(X==0);   	 while(Y==0);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Y=2   	 Y=6   		 Z=5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Y   	 print Z   		 print X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4c695f8993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4c695f8993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X=5   	 while(X==0);   	 while(Y==0);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Y=2   	 Y=6   		 Z=5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Y   	 print Z   		 print X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4c695f8993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4c695f8993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X=5   	 while(X==0);   	 while(Y==0);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Y=2   	 Y=6   		 Z=5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Y   	 print Z   		 print X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4c695f899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4c695f899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X=5   	 while(X==0);   	 while(Y==0);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Y=2   	 Y=6   		 Z=5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Y   	 print Z   		 print X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8a46962d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8a46962d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X=5   	 while(X==0);   	 while(Y==0);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Y=2   	 Y=6   		 Z=5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Y   	 print Z   		 print X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8a46962da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8a46962d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8a46962da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8a46962d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55b63af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55b63af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8a46962d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8a46962d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8a46962d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8a46962d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8a46962da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8a46962da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8a46962da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8a46962d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8a46962da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8a46962da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8a46962da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8a46962da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8a46962da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8a46962da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8a46962d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8a46962d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8a46962da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8a46962da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8a46962da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8a46962da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c6ac1d2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c6ac1d2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8a46962d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8a46962d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8a46962da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8a46962da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8a46962d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8a46962d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8a46962da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8a46962da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4c695f8993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4c695f899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4c695f8993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4c695f8993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4c695f899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4c695f899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4c695f8993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4c695f8993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4c695f8993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4c695f8993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4c695f8993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4c695f8993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c6ac1d2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c6ac1d2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8a46962da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8a46962da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8a46962da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8a46962da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8ce4f97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8ce4f97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c6ac1d2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c6ac1d2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c6ac1d2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c6ac1d2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c6ac1d22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c6ac1d2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xmartlabs.github.io/cuda-calculator/" TargetMode="External"/><Relationship Id="rId4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gif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://drive.zhiheng.dev" TargetMode="External"/><Relationship Id="rId4" Type="http://schemas.openxmlformats.org/officeDocument/2006/relationships/hyperlink" Target="http://feedback.zhiheng.dev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Tut 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Consistency &amp;</a:t>
            </a:r>
            <a:br>
              <a:rPr lang="en"/>
            </a:br>
            <a:r>
              <a:rPr lang="en"/>
              <a:t>Cuda Programming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from Sriram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+ extra tidbits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this scenario</a:t>
            </a:r>
            <a:endParaRPr/>
          </a:p>
        </p:txBody>
      </p:sp>
      <p:cxnSp>
        <p:nvCxnSpPr>
          <p:cNvPr id="155" name="Google Shape;155;p22"/>
          <p:cNvCxnSpPr>
            <a:stCxn id="156" idx="3"/>
          </p:cNvCxnSpPr>
          <p:nvPr/>
        </p:nvCxnSpPr>
        <p:spPr>
          <a:xfrm>
            <a:off x="2512051" y="1947366"/>
            <a:ext cx="39789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7" name="Google Shape;157;p22"/>
          <p:cNvGrpSpPr/>
          <p:nvPr/>
        </p:nvGrpSpPr>
        <p:grpSpPr>
          <a:xfrm>
            <a:off x="398550" y="1322969"/>
            <a:ext cx="8658825" cy="1248792"/>
            <a:chOff x="398550" y="906473"/>
            <a:chExt cx="8658825" cy="1296503"/>
          </a:xfrm>
        </p:grpSpPr>
        <p:pic>
          <p:nvPicPr>
            <p:cNvPr id="156" name="Google Shape;156;p22"/>
            <p:cNvPicPr preferRelativeResize="0"/>
            <p:nvPr/>
          </p:nvPicPr>
          <p:blipFill rotWithShape="1">
            <a:blip r:embed="rId3">
              <a:alphaModFix/>
            </a:blip>
            <a:srcRect b="22343" l="12705" r="2591" t="25694"/>
            <a:stretch/>
          </p:blipFill>
          <p:spPr>
            <a:xfrm>
              <a:off x="398550" y="906475"/>
              <a:ext cx="2113501" cy="1296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71239" y="906473"/>
              <a:ext cx="2286136" cy="129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22"/>
            <p:cNvSpPr txBox="1"/>
            <p:nvPr/>
          </p:nvSpPr>
          <p:spPr>
            <a:xfrm>
              <a:off x="2845350" y="1634729"/>
              <a:ext cx="32328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Drive </a:t>
              </a:r>
              <a:r>
                <a:rPr b="1"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 hours</a:t>
              </a: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to work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0" name="Google Shape;160;p22"/>
          <p:cNvGrpSpPr/>
          <p:nvPr/>
        </p:nvGrpSpPr>
        <p:grpSpPr>
          <a:xfrm>
            <a:off x="3072000" y="2571753"/>
            <a:ext cx="5985375" cy="1248789"/>
            <a:chOff x="3072000" y="2392623"/>
            <a:chExt cx="5985375" cy="1296500"/>
          </a:xfrm>
        </p:grpSpPr>
        <p:pic>
          <p:nvPicPr>
            <p:cNvPr id="161" name="Google Shape;16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71239" y="2392623"/>
              <a:ext cx="2286136" cy="1296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2"/>
            <p:cNvSpPr txBox="1"/>
            <p:nvPr/>
          </p:nvSpPr>
          <p:spPr>
            <a:xfrm>
              <a:off x="3072000" y="2963550"/>
              <a:ext cx="30000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38761D"/>
                  </a:solidFill>
                  <a:latin typeface="Open Sans"/>
                  <a:ea typeface="Open Sans"/>
                  <a:cs typeface="Open Sans"/>
                  <a:sym typeface="Open Sans"/>
                </a:rPr>
                <a:t>Work for 5 minutes</a:t>
              </a:r>
              <a:endParaRPr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3" name="Google Shape;163;p22"/>
          <p:cNvGrpSpPr/>
          <p:nvPr/>
        </p:nvGrpSpPr>
        <p:grpSpPr>
          <a:xfrm>
            <a:off x="377626" y="3769687"/>
            <a:ext cx="8679749" cy="1248801"/>
            <a:chOff x="377626" y="3721873"/>
            <a:chExt cx="8679749" cy="1296513"/>
          </a:xfrm>
        </p:grpSpPr>
        <p:pic>
          <p:nvPicPr>
            <p:cNvPr id="164" name="Google Shape;164;p22"/>
            <p:cNvPicPr preferRelativeResize="0"/>
            <p:nvPr/>
          </p:nvPicPr>
          <p:blipFill rotWithShape="1">
            <a:blip r:embed="rId3">
              <a:alphaModFix/>
            </a:blip>
            <a:srcRect b="22343" l="12705" r="2591" t="25694"/>
            <a:stretch/>
          </p:blipFill>
          <p:spPr>
            <a:xfrm flipH="1">
              <a:off x="377626" y="3721899"/>
              <a:ext cx="2134426" cy="12964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71239" y="3721873"/>
              <a:ext cx="2286136" cy="12965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6" name="Google Shape;166;p22"/>
            <p:cNvCxnSpPr/>
            <p:nvPr/>
          </p:nvCxnSpPr>
          <p:spPr>
            <a:xfrm>
              <a:off x="2582551" y="4399913"/>
              <a:ext cx="39789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7" name="Google Shape;167;p22"/>
            <p:cNvSpPr txBox="1"/>
            <p:nvPr/>
          </p:nvSpPr>
          <p:spPr>
            <a:xfrm>
              <a:off x="3001500" y="4399900"/>
              <a:ext cx="3000000" cy="54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Drive </a:t>
              </a:r>
              <a:r>
                <a:rPr b="1"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 hours</a:t>
              </a: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 back!!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case here!!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Imagine x +=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Char char="○"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r1 ← load x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 r, r, 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nsolas"/>
              <a:buChar char="○"/>
            </a:pP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r1 → store x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instruction takes 1 cycle, say </a:t>
            </a:r>
            <a:r>
              <a:rPr b="1" lang="en"/>
              <a:t>0.5 ns</a:t>
            </a:r>
            <a:r>
              <a:rPr lang="en"/>
              <a:t> on 2 GHz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access w/o cache takes </a:t>
            </a:r>
            <a:r>
              <a:rPr b="1" lang="en"/>
              <a:t>100 ns </a:t>
            </a:r>
            <a:r>
              <a:rPr b="1" lang="en">
                <a:solidFill>
                  <a:srgbClr val="FF0000"/>
                </a:solidFill>
              </a:rPr>
              <a:t>(200x slower)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Emphasized previously, </a:t>
            </a:r>
            <a:r>
              <a:rPr lang="en">
                <a:solidFill>
                  <a:srgbClr val="FF0000"/>
                </a:solidFill>
              </a:rPr>
              <a:t>IO operations</a:t>
            </a:r>
            <a:r>
              <a:rPr lang="en"/>
              <a:t> like reading/writing are the </a:t>
            </a:r>
            <a:r>
              <a:rPr b="1" lang="en"/>
              <a:t>main bottleneck</a:t>
            </a:r>
            <a:r>
              <a:rPr lang="en"/>
              <a:t> in many programs!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Models in CS3210</a:t>
            </a:r>
            <a:endParaRPr/>
          </a:p>
        </p:txBody>
      </p:sp>
      <p:graphicFrame>
        <p:nvGraphicFramePr>
          <p:cNvPr id="179" name="Google Shape;179;p24"/>
          <p:cNvGraphicFramePr/>
          <p:nvPr/>
        </p:nvGraphicFramePr>
        <p:xfrm>
          <a:off x="311688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{41B4EC4D-3A09-41F3-8B0F-EB4E90DE7B76}</a:tableStyleId>
              </a:tblPr>
              <a:tblGrid>
                <a:gridCol w="2806400"/>
                <a:gridCol w="1503725"/>
                <a:gridCol w="1320000"/>
                <a:gridCol w="1445250"/>
                <a:gridCol w="1445250"/>
              </a:tblGrid>
              <a:tr h="5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Property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Sequential Consistency (SC)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 Store Ordering (TSO)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Processor Consistency (PC)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Partial Store Ordering (PSO)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Respects data dependencies within the same core</a:t>
                      </a:r>
                      <a:br>
                        <a:rPr lang="en" sz="1200"/>
                      </a:br>
                      <a:r>
                        <a:rPr lang="en" sz="1200"/>
                        <a:t>(e.g. don't reorder x = 5, read x)</a:t>
                      </a:r>
                      <a:endParaRPr sz="12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</a:tr>
              <a:tr h="6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Preserves R → R and R → W order</a:t>
                      </a:r>
                      <a:endParaRPr b="1" sz="12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Preserves W → 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Preserves W → 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6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All processors must be able to see the same value before a read completes (Write Atomicity)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Models in CS3210</a:t>
            </a:r>
            <a:endParaRPr/>
          </a:p>
        </p:txBody>
      </p:sp>
      <p:graphicFrame>
        <p:nvGraphicFramePr>
          <p:cNvPr id="185" name="Google Shape;185;p25"/>
          <p:cNvGraphicFramePr/>
          <p:nvPr/>
        </p:nvGraphicFramePr>
        <p:xfrm>
          <a:off x="311688" y="11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{41B4EC4D-3A09-41F3-8B0F-EB4E90DE7B76}</a:tableStyleId>
              </a:tblPr>
              <a:tblGrid>
                <a:gridCol w="2806400"/>
                <a:gridCol w="1503725"/>
                <a:gridCol w="1320000"/>
                <a:gridCol w="1445250"/>
                <a:gridCol w="1445250"/>
              </a:tblGrid>
              <a:tr h="56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Property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Sequential Consistency (SC)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Total Store Ordering (TSO)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Processor Consistency (PC)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Partial Store Ordering (PSO)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Respects data dependencies within the same core</a:t>
                      </a:r>
                      <a:br>
                        <a:rPr lang="en" sz="1200"/>
                      </a:br>
                      <a:r>
                        <a:rPr lang="en" sz="1200"/>
                        <a:t>(e.g. don't reorder x = 5, read x)</a:t>
                      </a:r>
                      <a:endParaRPr sz="12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</a:tr>
              <a:tr h="6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Preserves R → R and R → W order</a:t>
                      </a:r>
                      <a:endParaRPr b="1" sz="12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Preserves W → 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C0000"/>
                          </a:solidFill>
                        </a:rPr>
                        <a:t>No</a:t>
                      </a:r>
                      <a:endParaRPr b="1"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C0000"/>
                          </a:solidFill>
                        </a:rPr>
                        <a:t>No</a:t>
                      </a:r>
                      <a:endParaRPr b="1"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C0000"/>
                          </a:solidFill>
                        </a:rPr>
                        <a:t>No</a:t>
                      </a:r>
                      <a:endParaRPr b="1"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Preserves W → W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C0000"/>
                          </a:solidFill>
                        </a:rPr>
                        <a:t>No</a:t>
                      </a:r>
                      <a:endParaRPr b="1"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64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All processors must be able to see the same value before a read completes (Write Atomicity)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CC0000"/>
                          </a:solidFill>
                        </a:rPr>
                        <a:t>No</a:t>
                      </a:r>
                      <a:endParaRPr b="1" sz="1200"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Yes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Processor Consistency (PC)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Processor Consistency</a:t>
            </a:r>
            <a:r>
              <a:rPr lang="en"/>
              <a:t> Relaxes W → R 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 read</a:t>
            </a:r>
            <a:r>
              <a:rPr lang="en"/>
              <a:t> can return the value of </a:t>
            </a:r>
            <a:r>
              <a:rPr b="1" lang="en"/>
              <a:t>any write</a:t>
            </a:r>
            <a:r>
              <a:rPr lang="en"/>
              <a:t> before the </a:t>
            </a:r>
            <a:r>
              <a:rPr b="1" lang="en"/>
              <a:t>write is made visible</a:t>
            </a:r>
            <a:r>
              <a:rPr lang="en"/>
              <a:t> to other processors</a:t>
            </a:r>
            <a:endParaRPr/>
          </a:p>
        </p:txBody>
      </p:sp>
      <p:grpSp>
        <p:nvGrpSpPr>
          <p:cNvPr id="192" name="Google Shape;192;p26"/>
          <p:cNvGrpSpPr/>
          <p:nvPr/>
        </p:nvGrpSpPr>
        <p:grpSpPr>
          <a:xfrm>
            <a:off x="1600350" y="2326811"/>
            <a:ext cx="2312925" cy="2651470"/>
            <a:chOff x="1303950" y="2008552"/>
            <a:chExt cx="2312925" cy="2945423"/>
          </a:xfrm>
        </p:grpSpPr>
        <p:sp>
          <p:nvSpPr>
            <p:cNvPr id="193" name="Google Shape;193;p26"/>
            <p:cNvSpPr/>
            <p:nvPr/>
          </p:nvSpPr>
          <p:spPr>
            <a:xfrm>
              <a:off x="1830800" y="2514603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b="1" lang="en" sz="1500">
                  <a:latin typeface="Consolas"/>
                  <a:ea typeface="Consolas"/>
                  <a:cs typeface="Consolas"/>
                  <a:sym typeface="Consolas"/>
                </a:rPr>
                <a:t> = 5</a:t>
              </a:r>
              <a:endParaRPr b="1"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4" name="Google Shape;194;p26"/>
            <p:cNvSpPr txBox="1"/>
            <p:nvPr/>
          </p:nvSpPr>
          <p:spPr>
            <a:xfrm>
              <a:off x="1618575" y="2008552"/>
              <a:ext cx="19983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195" name="Google Shape;195;p26"/>
            <p:cNvCxnSpPr/>
            <p:nvPr/>
          </p:nvCxnSpPr>
          <p:spPr>
            <a:xfrm>
              <a:off x="1539300" y="2867775"/>
              <a:ext cx="0" cy="1504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" name="Google Shape;196;p26"/>
            <p:cNvSpPr txBox="1"/>
            <p:nvPr/>
          </p:nvSpPr>
          <p:spPr>
            <a:xfrm>
              <a:off x="1303950" y="4372575"/>
              <a:ext cx="4707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</p:grpSp>
      <p:grpSp>
        <p:nvGrpSpPr>
          <p:cNvPr id="197" name="Google Shape;197;p26"/>
          <p:cNvGrpSpPr/>
          <p:nvPr/>
        </p:nvGrpSpPr>
        <p:grpSpPr>
          <a:xfrm>
            <a:off x="4026538" y="2326811"/>
            <a:ext cx="1998300" cy="1684706"/>
            <a:chOff x="3730138" y="2008552"/>
            <a:chExt cx="1998300" cy="1871479"/>
          </a:xfrm>
        </p:grpSpPr>
        <p:sp>
          <p:nvSpPr>
            <p:cNvPr id="198" name="Google Shape;198;p26"/>
            <p:cNvSpPr txBox="1"/>
            <p:nvPr/>
          </p:nvSpPr>
          <p:spPr>
            <a:xfrm>
              <a:off x="3730138" y="2008552"/>
              <a:ext cx="19983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932200" y="3228731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 X</a:t>
              </a:r>
              <a:endParaRPr b="1"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932200" y="3586331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Y = 5</a:t>
              </a:r>
              <a:endParaRPr b="1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1" name="Google Shape;201;p26"/>
          <p:cNvGrpSpPr/>
          <p:nvPr/>
        </p:nvGrpSpPr>
        <p:grpSpPr>
          <a:xfrm>
            <a:off x="6138125" y="2326811"/>
            <a:ext cx="2544725" cy="2651471"/>
            <a:chOff x="5841725" y="2008552"/>
            <a:chExt cx="2544725" cy="2945424"/>
          </a:xfrm>
        </p:grpSpPr>
        <p:sp>
          <p:nvSpPr>
            <p:cNvPr id="202" name="Google Shape;202;p26"/>
            <p:cNvSpPr/>
            <p:nvPr/>
          </p:nvSpPr>
          <p:spPr>
            <a:xfrm>
              <a:off x="6033600" y="3933186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while(Y==0);</a:t>
              </a:r>
              <a:endParaRPr b="1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3" name="Google Shape;203;p26"/>
            <p:cNvSpPr txBox="1"/>
            <p:nvPr/>
          </p:nvSpPr>
          <p:spPr>
            <a:xfrm>
              <a:off x="5841725" y="2008552"/>
              <a:ext cx="19983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033600" y="4255061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 X</a:t>
              </a:r>
              <a:endParaRPr b="1"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074550" y="4524676"/>
              <a:ext cx="1311900" cy="429300"/>
            </a:xfrm>
            <a:prstGeom prst="wedgeRectCallout">
              <a:avLst>
                <a:gd fmla="val -29005" name="adj1"/>
                <a:gd fmla="val -70426" name="adj2"/>
              </a:avLst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can print 0</a:t>
              </a:r>
              <a:endParaRPr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6" name="Google Shape;206;p26"/>
          <p:cNvSpPr txBox="1"/>
          <p:nvPr/>
        </p:nvSpPr>
        <p:spPr>
          <a:xfrm>
            <a:off x="141350" y="3213875"/>
            <a:ext cx="1734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Assume that the instructions execute in this order</a:t>
            </a:r>
            <a:endParaRPr b="1" sz="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6330000" y="2782375"/>
            <a:ext cx="1590300" cy="12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Core is doing something else…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8" name="Google Shape;208;p26"/>
          <p:cNvGrpSpPr/>
          <p:nvPr/>
        </p:nvGrpSpPr>
        <p:grpSpPr>
          <a:xfrm>
            <a:off x="2972350" y="2782356"/>
            <a:ext cx="2852450" cy="1198470"/>
            <a:chOff x="2294950" y="2514600"/>
            <a:chExt cx="2852450" cy="1331338"/>
          </a:xfrm>
        </p:grpSpPr>
        <p:sp>
          <p:nvSpPr>
            <p:cNvPr id="209" name="Google Shape;209;p26"/>
            <p:cNvSpPr/>
            <p:nvPr/>
          </p:nvSpPr>
          <p:spPr>
            <a:xfrm>
              <a:off x="3557100" y="2514600"/>
              <a:ext cx="1590300" cy="6714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Core is doing something else…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294950" y="3143038"/>
              <a:ext cx="1054200" cy="702900"/>
            </a:xfrm>
            <a:prstGeom prst="wedgeRectCallout">
              <a:avLst>
                <a:gd fmla="val 82423" name="adj1"/>
                <a:gd fmla="val -13594" name="adj2"/>
              </a:avLst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prints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Processor Consistency (PC)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Processor Consistency</a:t>
            </a:r>
            <a:r>
              <a:rPr lang="en"/>
              <a:t> Relaxes W → R and: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 read</a:t>
            </a:r>
            <a:r>
              <a:rPr lang="en"/>
              <a:t> can return the value of </a:t>
            </a:r>
            <a:r>
              <a:rPr b="1" lang="en"/>
              <a:t>any write</a:t>
            </a:r>
            <a:r>
              <a:rPr lang="en"/>
              <a:t> before the </a:t>
            </a:r>
            <a:r>
              <a:rPr b="1" lang="en"/>
              <a:t>write is made visible</a:t>
            </a:r>
            <a:r>
              <a:rPr lang="en"/>
              <a:t> to other processors</a:t>
            </a:r>
            <a:endParaRPr/>
          </a:p>
        </p:txBody>
      </p:sp>
      <p:grpSp>
        <p:nvGrpSpPr>
          <p:cNvPr id="217" name="Google Shape;217;p27"/>
          <p:cNvGrpSpPr/>
          <p:nvPr/>
        </p:nvGrpSpPr>
        <p:grpSpPr>
          <a:xfrm>
            <a:off x="1600350" y="2326811"/>
            <a:ext cx="2312925" cy="2651470"/>
            <a:chOff x="1303950" y="2008552"/>
            <a:chExt cx="2312925" cy="2945423"/>
          </a:xfrm>
        </p:grpSpPr>
        <p:sp>
          <p:nvSpPr>
            <p:cNvPr id="218" name="Google Shape;218;p27"/>
            <p:cNvSpPr/>
            <p:nvPr/>
          </p:nvSpPr>
          <p:spPr>
            <a:xfrm>
              <a:off x="1830800" y="2514603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b="1" lang="en" sz="1500">
                  <a:latin typeface="Consolas"/>
                  <a:ea typeface="Consolas"/>
                  <a:cs typeface="Consolas"/>
                  <a:sym typeface="Consolas"/>
                </a:rPr>
                <a:t> = 5</a:t>
              </a:r>
              <a:endParaRPr b="1"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1618575" y="2008552"/>
              <a:ext cx="19983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20" name="Google Shape;220;p27"/>
            <p:cNvCxnSpPr/>
            <p:nvPr/>
          </p:nvCxnSpPr>
          <p:spPr>
            <a:xfrm>
              <a:off x="1539300" y="2867775"/>
              <a:ext cx="0" cy="1504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" name="Google Shape;221;p27"/>
            <p:cNvSpPr txBox="1"/>
            <p:nvPr/>
          </p:nvSpPr>
          <p:spPr>
            <a:xfrm>
              <a:off x="1303950" y="4372575"/>
              <a:ext cx="4707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</p:grpSp>
      <p:grpSp>
        <p:nvGrpSpPr>
          <p:cNvPr id="222" name="Google Shape;222;p27"/>
          <p:cNvGrpSpPr/>
          <p:nvPr/>
        </p:nvGrpSpPr>
        <p:grpSpPr>
          <a:xfrm>
            <a:off x="4026538" y="2326811"/>
            <a:ext cx="1998300" cy="1684706"/>
            <a:chOff x="3730138" y="2008552"/>
            <a:chExt cx="1998300" cy="1871479"/>
          </a:xfrm>
        </p:grpSpPr>
        <p:sp>
          <p:nvSpPr>
            <p:cNvPr id="223" name="Google Shape;223;p27"/>
            <p:cNvSpPr txBox="1"/>
            <p:nvPr/>
          </p:nvSpPr>
          <p:spPr>
            <a:xfrm>
              <a:off x="3730138" y="2008552"/>
              <a:ext cx="19983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2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3932200" y="3228731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 X</a:t>
              </a:r>
              <a:endParaRPr b="1"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3932200" y="3586331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X = 7</a:t>
              </a:r>
              <a:endParaRPr b="1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6" name="Google Shape;226;p27"/>
          <p:cNvGrpSpPr/>
          <p:nvPr/>
        </p:nvGrpSpPr>
        <p:grpSpPr>
          <a:xfrm>
            <a:off x="6138125" y="2326811"/>
            <a:ext cx="2544725" cy="2651471"/>
            <a:chOff x="5841725" y="2008552"/>
            <a:chExt cx="2544725" cy="2945424"/>
          </a:xfrm>
        </p:grpSpPr>
        <p:sp>
          <p:nvSpPr>
            <p:cNvPr id="227" name="Google Shape;227;p27"/>
            <p:cNvSpPr/>
            <p:nvPr/>
          </p:nvSpPr>
          <p:spPr>
            <a:xfrm>
              <a:off x="6033600" y="3933186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while(X!=7);</a:t>
              </a:r>
              <a:endParaRPr b="1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5841725" y="2008552"/>
              <a:ext cx="19983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3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6033600" y="4255061"/>
              <a:ext cx="15942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print X</a:t>
              </a:r>
              <a:endParaRPr b="1" sz="15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7074550" y="4524676"/>
              <a:ext cx="1311900" cy="429300"/>
            </a:xfrm>
            <a:prstGeom prst="wedgeRectCallout">
              <a:avLst>
                <a:gd fmla="val -29005" name="adj1"/>
                <a:gd fmla="val -70426" name="adj2"/>
              </a:avLst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Always print 7. Why?</a:t>
              </a:r>
              <a:endParaRPr b="1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1" name="Google Shape;231;p27"/>
          <p:cNvSpPr txBox="1"/>
          <p:nvPr/>
        </p:nvSpPr>
        <p:spPr>
          <a:xfrm>
            <a:off x="141350" y="3213875"/>
            <a:ext cx="17340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Assume that the instructions execute in this order</a:t>
            </a:r>
            <a:endParaRPr b="1" sz="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330000" y="2782375"/>
            <a:ext cx="1590300" cy="12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Core is doing something else…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2972350" y="2782356"/>
            <a:ext cx="2852450" cy="1198470"/>
            <a:chOff x="2294950" y="2514600"/>
            <a:chExt cx="2852450" cy="1331338"/>
          </a:xfrm>
        </p:grpSpPr>
        <p:sp>
          <p:nvSpPr>
            <p:cNvPr id="234" name="Google Shape;234;p27"/>
            <p:cNvSpPr/>
            <p:nvPr/>
          </p:nvSpPr>
          <p:spPr>
            <a:xfrm>
              <a:off x="3557100" y="2514600"/>
              <a:ext cx="1590300" cy="6714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Core is doing something else…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294950" y="3143038"/>
              <a:ext cx="1054200" cy="702900"/>
            </a:xfrm>
            <a:prstGeom prst="wedgeRectCallout">
              <a:avLst>
                <a:gd fmla="val 82423" name="adj1"/>
                <a:gd fmla="val -13594" name="adj2"/>
              </a:avLst>
            </a:prstGeom>
            <a:solidFill>
              <a:srgbClr val="CCCCCC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prints 5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Tutorial: Memory COnsistency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Tutorial: CUDA thought process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(Maybe) go through sum.cu from Lab 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311700" y="3201000"/>
            <a:ext cx="85206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Given </a:t>
            </a:r>
            <a:r>
              <a:rPr b="1" lang="en"/>
              <a:t>sequential consistency</a:t>
            </a:r>
            <a:r>
              <a:rPr lang="en"/>
              <a:t>, what values are </a:t>
            </a:r>
            <a:r>
              <a:rPr b="1" lang="en" u="sng"/>
              <a:t>guaranteed</a:t>
            </a:r>
            <a:r>
              <a:rPr lang="en"/>
              <a:t> to be the same at the end of instructions?</a:t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0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3774900" y="2537152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3774900" y="288853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673502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673502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311700" y="3201000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draw out the </a:t>
            </a:r>
            <a:r>
              <a:rPr b="1" lang="en"/>
              <a:t>write → read dependencies</a:t>
            </a:r>
            <a:r>
              <a:rPr lang="en"/>
              <a:t> (thicker lines = while)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Y = 1 must be true, no other writes to Y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Z = 2 must be true, no other writes to Z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00FF"/>
                </a:solidFill>
              </a:rPr>
              <a:t>A</a:t>
            </a:r>
            <a:r>
              <a:rPr b="1" lang="en"/>
              <a:t>, </a:t>
            </a:r>
            <a:r>
              <a:rPr b="1" lang="en">
                <a:solidFill>
                  <a:srgbClr val="3A81BA"/>
                </a:solidFill>
              </a:rPr>
              <a:t>B</a:t>
            </a:r>
            <a:r>
              <a:rPr b="1" lang="en"/>
              <a:t>, </a:t>
            </a:r>
            <a:r>
              <a:rPr b="1" lang="en">
                <a:solidFill>
                  <a:srgbClr val="38761D"/>
                </a:solidFill>
              </a:rPr>
              <a:t>T</a:t>
            </a:r>
            <a:r>
              <a:rPr b="1" lang="en"/>
              <a:t>, </a:t>
            </a:r>
            <a:r>
              <a:rPr b="1" lang="en">
                <a:solidFill>
                  <a:srgbClr val="FF0000"/>
                </a:solidFill>
              </a:rPr>
              <a:t>X</a:t>
            </a:r>
            <a:r>
              <a:rPr lang="en"/>
              <a:t> </a:t>
            </a:r>
            <a:r>
              <a:rPr lang="en">
                <a:solidFill>
                  <a:schemeClr val="accent5"/>
                </a:solidFill>
              </a:rPr>
              <a:t>are unknowns.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3774900" y="2537152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3774900" y="288853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673502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673502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1" name="Google Shape;291;p31"/>
          <p:cNvCxnSpPr>
            <a:stCxn id="275" idx="3"/>
            <a:endCxn id="281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1"/>
          <p:cNvCxnSpPr>
            <a:stCxn id="275" idx="3"/>
            <a:endCxn id="282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1"/>
          <p:cNvCxnSpPr>
            <a:stCxn id="275" idx="3"/>
            <a:endCxn id="283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1"/>
          <p:cNvCxnSpPr>
            <a:stCxn id="279" idx="1"/>
            <a:endCxn id="276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95" name="Google Shape;295;p31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296" name="Google Shape;296;p31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297" name="Google Shape;297;p31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298" name="Google Shape;298;p31"/>
          <p:cNvCxnSpPr/>
          <p:nvPr/>
        </p:nvCxnSpPr>
        <p:spPr>
          <a:xfrm flipH="1" rot="10800000">
            <a:off x="5369125" y="1629876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9" name="Google Shape;299;p31"/>
          <p:cNvCxnSpPr>
            <a:stCxn id="285" idx="1"/>
            <a:endCxn id="281" idx="3"/>
          </p:cNvCxnSpPr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1"/>
          <p:cNvCxnSpPr>
            <a:stCxn id="285" idx="1"/>
            <a:endCxn id="282" idx="3"/>
          </p:cNvCxnSpPr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1"/>
          <p:cNvCxnSpPr>
            <a:stCxn id="285" idx="1"/>
            <a:endCxn id="283" idx="3"/>
          </p:cNvCxnSpPr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Stuff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Survey on quiz % weightage on overall grade, </a:t>
            </a:r>
            <a:r>
              <a:rPr b="1" lang="en"/>
              <a:t>closing tonight!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 Canvas Announcement for more details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Quiz 2 will be releasing Wednesday, 6 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marking Lab 2, generally not much problems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307" name="Google Shape;307;p32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values can </a:t>
            </a:r>
            <a:r>
              <a:rPr b="1" lang="en">
                <a:solidFill>
                  <a:srgbClr val="FF00FF"/>
                </a:solidFill>
              </a:rPr>
              <a:t>A</a:t>
            </a:r>
            <a:r>
              <a:rPr b="1" lang="en"/>
              <a:t>, </a:t>
            </a:r>
            <a:r>
              <a:rPr b="1" lang="en">
                <a:solidFill>
                  <a:srgbClr val="3A81BA"/>
                </a:solidFill>
              </a:rPr>
              <a:t>B</a:t>
            </a:r>
            <a:r>
              <a:rPr b="1" lang="en"/>
              <a:t>, </a:t>
            </a:r>
            <a:r>
              <a:rPr b="1" lang="en">
                <a:solidFill>
                  <a:srgbClr val="38761D"/>
                </a:solidFill>
              </a:rPr>
              <a:t>T</a:t>
            </a:r>
            <a:r>
              <a:rPr b="1" lang="en"/>
              <a:t>, </a:t>
            </a:r>
            <a:r>
              <a:rPr b="1" lang="en">
                <a:solidFill>
                  <a:srgbClr val="FF0000"/>
                </a:solidFill>
              </a:rPr>
              <a:t>X</a:t>
            </a:r>
            <a:r>
              <a:rPr lang="en"/>
              <a:t> have after all operations are </a:t>
            </a:r>
            <a:r>
              <a:rPr i="1" lang="en"/>
              <a:t>completed</a:t>
            </a:r>
            <a:r>
              <a:rPr lang="en"/>
              <a:t>?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2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3774900" y="2537152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3774900" y="288853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673502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673502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" name="Google Shape;324;p32"/>
          <p:cNvCxnSpPr>
            <a:stCxn id="308" idx="3"/>
            <a:endCxn id="314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2"/>
          <p:cNvCxnSpPr>
            <a:stCxn id="308" idx="3"/>
            <a:endCxn id="315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2"/>
          <p:cNvCxnSpPr>
            <a:stCxn id="308" idx="3"/>
            <a:endCxn id="316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2"/>
          <p:cNvCxnSpPr>
            <a:stCxn id="312" idx="1"/>
            <a:endCxn id="309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328" name="Google Shape;328;p32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329" name="Google Shape;329;p32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30" name="Google Shape;330;p32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331" name="Google Shape;331;p32"/>
          <p:cNvCxnSpPr/>
          <p:nvPr/>
        </p:nvCxnSpPr>
        <p:spPr>
          <a:xfrm flipH="1" rot="10800000">
            <a:off x="5369125" y="1629876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32" name="Google Shape;332;p32"/>
          <p:cNvCxnSpPr/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32"/>
          <p:cNvCxnSpPr/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2"/>
          <p:cNvCxnSpPr/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838200" y="1354895"/>
            <a:ext cx="1594200" cy="258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3798325" y="1973713"/>
            <a:ext cx="1594200" cy="25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3798325" y="2283125"/>
            <a:ext cx="1594200" cy="25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3798325" y="2592540"/>
            <a:ext cx="1594200" cy="25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6823175" y="1287422"/>
            <a:ext cx="1594200" cy="25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1258950" y="923800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4219075" y="923800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P2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7179200" y="923800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P3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8" name="Google Shape;348;p33"/>
          <p:cNvCxnSpPr/>
          <p:nvPr/>
        </p:nvCxnSpPr>
        <p:spPr>
          <a:xfrm>
            <a:off x="646225" y="1637409"/>
            <a:ext cx="8208600" cy="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3"/>
          <p:cNvSpPr txBox="1"/>
          <p:nvPr/>
        </p:nvSpPr>
        <p:spPr>
          <a:xfrm>
            <a:off x="289150" y="1661284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 = 1 already done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0" name="Google Shape;350;p33"/>
          <p:cNvCxnSpPr/>
          <p:nvPr/>
        </p:nvCxnSpPr>
        <p:spPr>
          <a:xfrm rot="10800000">
            <a:off x="5263975" y="1978907"/>
            <a:ext cx="3283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33"/>
          <p:cNvCxnSpPr/>
          <p:nvPr/>
        </p:nvCxnSpPr>
        <p:spPr>
          <a:xfrm rot="10800000">
            <a:off x="5272075" y="2246579"/>
            <a:ext cx="3267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3"/>
          <p:cNvCxnSpPr/>
          <p:nvPr/>
        </p:nvCxnSpPr>
        <p:spPr>
          <a:xfrm flipH="1">
            <a:off x="5272038" y="2538004"/>
            <a:ext cx="3264600" cy="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3"/>
          <p:cNvCxnSpPr/>
          <p:nvPr/>
        </p:nvCxnSpPr>
        <p:spPr>
          <a:xfrm flipH="1">
            <a:off x="5287363" y="2833329"/>
            <a:ext cx="3236700" cy="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33"/>
          <p:cNvCxnSpPr/>
          <p:nvPr/>
        </p:nvCxnSpPr>
        <p:spPr>
          <a:xfrm rot="10800000">
            <a:off x="2278650" y="1291224"/>
            <a:ext cx="4562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11700" y="2994575"/>
            <a:ext cx="8520600" cy="20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can </a:t>
            </a:r>
            <a:r>
              <a:rPr b="1" lang="en">
                <a:solidFill>
                  <a:srgbClr val="FF00FF"/>
                </a:solidFill>
              </a:rPr>
              <a:t>A</a:t>
            </a:r>
            <a:r>
              <a:rPr b="1" lang="en"/>
              <a:t>, </a:t>
            </a:r>
            <a:r>
              <a:rPr b="1" lang="en">
                <a:solidFill>
                  <a:srgbClr val="3A81BA"/>
                </a:solidFill>
              </a:rPr>
              <a:t>B</a:t>
            </a:r>
            <a:r>
              <a:rPr b="1" lang="en"/>
              <a:t>, </a:t>
            </a:r>
            <a:r>
              <a:rPr b="1" lang="en">
                <a:solidFill>
                  <a:srgbClr val="38761D"/>
                </a:solidFill>
              </a:rPr>
              <a:t>T</a:t>
            </a:r>
            <a:r>
              <a:rPr b="1" lang="en"/>
              <a:t>, </a:t>
            </a:r>
            <a:r>
              <a:rPr b="1" lang="en">
                <a:solidFill>
                  <a:srgbClr val="FF0000"/>
                </a:solidFill>
              </a:rPr>
              <a:t>X</a:t>
            </a:r>
            <a:r>
              <a:rPr lang="en"/>
              <a:t> have after all operations have </a:t>
            </a:r>
            <a:r>
              <a:rPr i="1" lang="en"/>
              <a:t>completed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The only relevant interleaving is (T,A,B = X) and (X = 3)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5 possible positions for X = 3</a:t>
            </a:r>
            <a:r>
              <a:rPr lang="en"/>
              <a:t> (note: X=3 can run before X=1)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X = 1 ⇒ {T, A, B} = 1		|| {X, T, A, B} = 3     	|| X = 3, T = 1, {A, B} = 3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X = 3, {T, A} = 1, B = 3		|| X = 3, {T, A, B} = 1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we print </a:t>
            </a:r>
            <a:r>
              <a:rPr b="1" lang="en">
                <a:solidFill>
                  <a:srgbClr val="FF00FF"/>
                </a:solidFill>
              </a:rPr>
              <a:t>A</a:t>
            </a:r>
            <a:r>
              <a:rPr lang="en"/>
              <a:t>, </a:t>
            </a:r>
            <a:r>
              <a:rPr b="1" lang="en">
                <a:solidFill>
                  <a:srgbClr val="3A81BA"/>
                </a:solidFill>
              </a:rPr>
              <a:t>B</a:t>
            </a:r>
            <a:r>
              <a:rPr lang="en"/>
              <a:t> as different values?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3774900" y="2537152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3774900" y="288853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673502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673502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34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8" name="Google Shape;378;p34"/>
          <p:cNvCxnSpPr>
            <a:stCxn id="362" idx="3"/>
            <a:endCxn id="368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4"/>
          <p:cNvCxnSpPr>
            <a:stCxn id="362" idx="3"/>
            <a:endCxn id="369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4"/>
          <p:cNvCxnSpPr>
            <a:stCxn id="362" idx="3"/>
            <a:endCxn id="370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4"/>
          <p:cNvCxnSpPr>
            <a:stCxn id="366" idx="1"/>
            <a:endCxn id="363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382" name="Google Shape;382;p34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383" name="Google Shape;383;p34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84" name="Google Shape;384;p34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385" name="Google Shape;385;p34"/>
          <p:cNvCxnSpPr/>
          <p:nvPr/>
        </p:nvCxnSpPr>
        <p:spPr>
          <a:xfrm flipH="1" rot="10800000">
            <a:off x="5369125" y="1629876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86" name="Google Shape;386;p34"/>
          <p:cNvCxnSpPr/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4"/>
          <p:cNvCxnSpPr/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4"/>
          <p:cNvCxnSpPr/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1b: Sequential Consistency</a:t>
            </a:r>
            <a:endParaRPr/>
          </a:p>
        </p:txBody>
      </p:sp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print </a:t>
            </a:r>
            <a:r>
              <a:rPr b="1" lang="en">
                <a:solidFill>
                  <a:srgbClr val="FF00FF"/>
                </a:solidFill>
              </a:rPr>
              <a:t>A</a:t>
            </a:r>
            <a:r>
              <a:rPr lang="en"/>
              <a:t>, </a:t>
            </a:r>
            <a:r>
              <a:rPr b="1" lang="en">
                <a:solidFill>
                  <a:srgbClr val="3A81BA"/>
                </a:solidFill>
              </a:rPr>
              <a:t>B</a:t>
            </a:r>
            <a:r>
              <a:rPr lang="en"/>
              <a:t> as different values?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X = 1	⇒ … ⇒	A = X</a:t>
            </a:r>
            <a:r>
              <a:rPr b="1" lang="en">
                <a:solidFill>
                  <a:schemeClr val="accent5"/>
                </a:solidFill>
              </a:rPr>
              <a:t> 	</a:t>
            </a:r>
            <a:r>
              <a:rPr b="1" lang="en">
                <a:solidFill>
                  <a:schemeClr val="accent5"/>
                </a:solidFill>
              </a:rPr>
              <a:t>⇒	print A</a:t>
            </a:r>
            <a:r>
              <a:rPr b="1" lang="en">
                <a:solidFill>
                  <a:schemeClr val="accent5"/>
                </a:solidFill>
              </a:rPr>
              <a:t> 	</a:t>
            </a:r>
            <a:r>
              <a:rPr b="1" lang="en">
                <a:solidFill>
                  <a:schemeClr val="accent5"/>
                </a:solidFill>
              </a:rPr>
              <a:t>⇒	 X = 3 	⇒	 B = X 	⇒	 print B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3774900" y="2537152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3774900" y="288853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673502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673502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1" name="Google Shape;411;p35"/>
          <p:cNvCxnSpPr>
            <a:stCxn id="395" idx="3"/>
            <a:endCxn id="401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5"/>
          <p:cNvCxnSpPr>
            <a:stCxn id="395" idx="3"/>
            <a:endCxn id="402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35"/>
          <p:cNvCxnSpPr>
            <a:stCxn id="395" idx="3"/>
            <a:endCxn id="403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5"/>
          <p:cNvCxnSpPr>
            <a:stCxn id="399" idx="1"/>
            <a:endCxn id="396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415" name="Google Shape;415;p35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416" name="Google Shape;416;p35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17" name="Google Shape;417;p35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418" name="Google Shape;418;p35"/>
          <p:cNvCxnSpPr/>
          <p:nvPr/>
        </p:nvCxnSpPr>
        <p:spPr>
          <a:xfrm flipH="1" rot="10800000">
            <a:off x="5369125" y="1629876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9" name="Google Shape;419;p35"/>
          <p:cNvCxnSpPr/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5"/>
          <p:cNvCxnSpPr/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5"/>
          <p:cNvCxnSpPr/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27" name="Google Shape;427;p36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change this to print the same value for</a:t>
            </a:r>
            <a:r>
              <a:rPr lang="en"/>
              <a:t> </a:t>
            </a:r>
            <a:r>
              <a:rPr b="1" lang="en">
                <a:solidFill>
                  <a:srgbClr val="FF00FF"/>
                </a:solidFill>
              </a:rPr>
              <a:t>print </a:t>
            </a:r>
            <a:r>
              <a:rPr b="1" lang="en">
                <a:solidFill>
                  <a:srgbClr val="FF00FF"/>
                </a:solidFill>
              </a:rPr>
              <a:t>A</a:t>
            </a:r>
            <a:r>
              <a:rPr lang="en"/>
              <a:t> &amp; </a:t>
            </a:r>
            <a:r>
              <a:rPr b="1" lang="en">
                <a:solidFill>
                  <a:srgbClr val="3A81BA"/>
                </a:solidFill>
              </a:rPr>
              <a:t>print</a:t>
            </a:r>
            <a:r>
              <a:rPr b="1" lang="en">
                <a:solidFill>
                  <a:srgbClr val="3A81BA"/>
                </a:solidFill>
              </a:rPr>
              <a:t> </a:t>
            </a:r>
            <a:r>
              <a:rPr b="1" lang="en">
                <a:solidFill>
                  <a:srgbClr val="3A81BA"/>
                </a:solidFill>
              </a:rPr>
              <a:t>B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Aside from changing or removing X = 1/X = 3 lines!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Only requires swapping some lines.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774900" y="2537152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3774900" y="288853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73502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673502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6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6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36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4" name="Google Shape;444;p36"/>
          <p:cNvCxnSpPr>
            <a:stCxn id="428" idx="3"/>
            <a:endCxn id="434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6"/>
          <p:cNvCxnSpPr>
            <a:stCxn id="428" idx="3"/>
            <a:endCxn id="435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6"/>
          <p:cNvCxnSpPr>
            <a:stCxn id="428" idx="3"/>
            <a:endCxn id="436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6"/>
          <p:cNvCxnSpPr>
            <a:stCxn id="432" idx="1"/>
            <a:endCxn id="429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448" name="Google Shape;448;p36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449" name="Google Shape;449;p36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50" name="Google Shape;450;p36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451" name="Google Shape;451;p36"/>
          <p:cNvCxnSpPr/>
          <p:nvPr/>
        </p:nvCxnSpPr>
        <p:spPr>
          <a:xfrm flipH="1" rot="10800000">
            <a:off x="5369125" y="1629876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52" name="Google Shape;452;p36"/>
          <p:cNvCxnSpPr/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36"/>
          <p:cNvCxnSpPr/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6"/>
          <p:cNvCxnSpPr/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60" name="Google Shape;460;p37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Swap Z = 2, X = 3 (X = 3 must happen before T, A, B sets to X)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3774900" y="2537152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3774900" y="288853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6735050" y="1828894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6735050" y="1472020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37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4" name="Google Shape;474;p37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7" name="Google Shape;477;p37"/>
          <p:cNvCxnSpPr>
            <a:stCxn id="461" idx="3"/>
            <a:endCxn id="467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8" name="Google Shape;478;p37"/>
          <p:cNvCxnSpPr>
            <a:stCxn id="461" idx="3"/>
            <a:endCxn id="468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9" name="Google Shape;479;p37"/>
          <p:cNvCxnSpPr>
            <a:stCxn id="461" idx="3"/>
            <a:endCxn id="469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37"/>
          <p:cNvCxnSpPr>
            <a:stCxn id="465" idx="1"/>
            <a:endCxn id="462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481" name="Google Shape;481;p37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482" name="Google Shape;482;p37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83" name="Google Shape;483;p37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484" name="Google Shape;484;p37"/>
          <p:cNvCxnSpPr>
            <a:endCxn id="470" idx="1"/>
          </p:cNvCxnSpPr>
          <p:nvPr/>
        </p:nvCxnSpPr>
        <p:spPr>
          <a:xfrm flipH="1" rot="10800000">
            <a:off x="5369150" y="1975744"/>
            <a:ext cx="1365900" cy="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85" name="Google Shape;485;p37"/>
          <p:cNvCxnSpPr/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7"/>
          <p:cNvCxnSpPr/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37"/>
          <p:cNvCxnSpPr/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Swap Z = 2, X = 3 (X = 3 must happen before T, A, B sets to 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Put T = X after setting A, B (set A, B first then release the prints)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Will print either A,B = 1 or A,B = 3!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3774900" y="2888527"/>
            <a:ext cx="1594200" cy="29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3774900" y="2537158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6735050" y="1828894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38"/>
          <p:cNvSpPr/>
          <p:nvPr/>
        </p:nvSpPr>
        <p:spPr>
          <a:xfrm>
            <a:off x="6735050" y="1472020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38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38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0" name="Google Shape;510;p38"/>
          <p:cNvCxnSpPr>
            <a:stCxn id="494" idx="3"/>
            <a:endCxn id="500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8"/>
          <p:cNvCxnSpPr>
            <a:stCxn id="494" idx="3"/>
            <a:endCxn id="501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8"/>
          <p:cNvCxnSpPr>
            <a:stCxn id="494" idx="3"/>
            <a:endCxn id="502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8"/>
          <p:cNvCxnSpPr>
            <a:stCxn id="498" idx="1"/>
            <a:endCxn id="495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514" name="Google Shape;514;p38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515" name="Google Shape;515;p38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16" name="Google Shape;516;p38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517" name="Google Shape;517;p38"/>
          <p:cNvCxnSpPr>
            <a:endCxn id="503" idx="1"/>
          </p:cNvCxnSpPr>
          <p:nvPr/>
        </p:nvCxnSpPr>
        <p:spPr>
          <a:xfrm flipH="1" rot="10800000">
            <a:off x="5369150" y="1975744"/>
            <a:ext cx="1365900" cy="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8" name="Google Shape;518;p38"/>
          <p:cNvCxnSpPr/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38"/>
          <p:cNvCxnSpPr/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38"/>
          <p:cNvCxnSpPr/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26" name="Google Shape;526;p39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Will we still print the same A, B under </a:t>
            </a:r>
            <a:r>
              <a:rPr b="1" lang="en">
                <a:solidFill>
                  <a:srgbClr val="0B5394"/>
                </a:solidFill>
              </a:rPr>
              <a:t>TSO/PC/PSO</a:t>
            </a:r>
            <a:r>
              <a:rPr lang="en">
                <a:solidFill>
                  <a:srgbClr val="0B5394"/>
                </a:solidFill>
              </a:rPr>
              <a:t>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74900" y="2888527"/>
            <a:ext cx="1594200" cy="29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3774900" y="2537158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6735050" y="1828894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6735050" y="1472020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39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2" name="Google Shape;542;p39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3" name="Google Shape;543;p39"/>
          <p:cNvCxnSpPr>
            <a:stCxn id="527" idx="3"/>
            <a:endCxn id="533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9"/>
          <p:cNvCxnSpPr>
            <a:stCxn id="527" idx="3"/>
            <a:endCxn id="534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9"/>
          <p:cNvCxnSpPr>
            <a:stCxn id="527" idx="3"/>
            <a:endCxn id="535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9"/>
          <p:cNvCxnSpPr>
            <a:stCxn id="531" idx="1"/>
            <a:endCxn id="528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547" name="Google Shape;547;p39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548" name="Google Shape;548;p39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49" name="Google Shape;549;p39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550" name="Google Shape;550;p39"/>
          <p:cNvCxnSpPr>
            <a:endCxn id="536" idx="1"/>
          </p:cNvCxnSpPr>
          <p:nvPr/>
        </p:nvCxnSpPr>
        <p:spPr>
          <a:xfrm flipH="1" rot="10800000">
            <a:off x="5369150" y="1975744"/>
            <a:ext cx="1365900" cy="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51" name="Google Shape;551;p39"/>
          <p:cNvCxnSpPr/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39"/>
          <p:cNvCxnSpPr/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39"/>
          <p:cNvCxnSpPr/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59" name="Google Shape;559;p40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Will we still print the same A, B under </a:t>
            </a:r>
            <a:r>
              <a:rPr b="1" lang="en">
                <a:solidFill>
                  <a:srgbClr val="0B5394"/>
                </a:solidFill>
              </a:rPr>
              <a:t>TSO/PC/PSO</a:t>
            </a:r>
            <a:r>
              <a:rPr lang="en">
                <a:solidFill>
                  <a:srgbClr val="0B5394"/>
                </a:solidFill>
              </a:rPr>
              <a:t>?</a:t>
            </a:r>
            <a:br>
              <a:rPr lang="en">
                <a:solidFill>
                  <a:srgbClr val="0B5394"/>
                </a:solidFill>
              </a:rPr>
            </a:br>
            <a:r>
              <a:rPr lang="en">
                <a:solidFill>
                  <a:schemeClr val="accent5"/>
                </a:solidFill>
              </a:rPr>
              <a:t>TSO: Relaxed W → R on same processor if no data dependencies.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Still OK: there are no W → R instructions that can be reordered!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Note: Control/cmp instructions don't count here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5" name="Google Shape;565;p40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3774900" y="2888527"/>
            <a:ext cx="1594200" cy="29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3774900" y="2537158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6735050" y="1828894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40"/>
          <p:cNvSpPr/>
          <p:nvPr/>
        </p:nvSpPr>
        <p:spPr>
          <a:xfrm>
            <a:off x="6735050" y="1472020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p40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p40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40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76" name="Google Shape;576;p40"/>
          <p:cNvCxnSpPr>
            <a:stCxn id="560" idx="3"/>
            <a:endCxn id="566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40"/>
          <p:cNvCxnSpPr>
            <a:stCxn id="560" idx="3"/>
            <a:endCxn id="567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40"/>
          <p:cNvCxnSpPr>
            <a:stCxn id="560" idx="3"/>
            <a:endCxn id="568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40"/>
          <p:cNvCxnSpPr>
            <a:stCxn id="564" idx="1"/>
            <a:endCxn id="561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580" name="Google Shape;580;p40"/>
          <p:cNvGrpSpPr/>
          <p:nvPr/>
        </p:nvGrpSpPr>
        <p:grpSpPr>
          <a:xfrm>
            <a:off x="2408975" y="2346308"/>
            <a:ext cx="4326050" cy="0"/>
            <a:chOff x="2408975" y="1981533"/>
            <a:chExt cx="4326050" cy="0"/>
          </a:xfrm>
        </p:grpSpPr>
        <p:cxnSp>
          <p:nvCxnSpPr>
            <p:cNvPr id="581" name="Google Shape;581;p40"/>
            <p:cNvCxnSpPr/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582" name="Google Shape;582;p40"/>
            <p:cNvCxnSpPr/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583" name="Google Shape;583;p40"/>
          <p:cNvCxnSpPr>
            <a:endCxn id="569" idx="1"/>
          </p:cNvCxnSpPr>
          <p:nvPr/>
        </p:nvCxnSpPr>
        <p:spPr>
          <a:xfrm flipH="1" rot="10800000">
            <a:off x="5369150" y="1975744"/>
            <a:ext cx="1365900" cy="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84" name="Google Shape;584;p40"/>
          <p:cNvCxnSpPr/>
          <p:nvPr/>
        </p:nvCxnSpPr>
        <p:spPr>
          <a:xfrm flipH="1">
            <a:off x="5369125" y="1981257"/>
            <a:ext cx="1365900" cy="351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40"/>
          <p:cNvCxnSpPr/>
          <p:nvPr/>
        </p:nvCxnSpPr>
        <p:spPr>
          <a:xfrm flipH="1">
            <a:off x="5369125" y="1981257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40"/>
          <p:cNvCxnSpPr/>
          <p:nvPr/>
        </p:nvCxnSpPr>
        <p:spPr>
          <a:xfrm flipH="1">
            <a:off x="5369125" y="1981257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92" name="Google Shape;592;p41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Will we still print the same A, B under </a:t>
            </a:r>
            <a:r>
              <a:rPr b="1" lang="en">
                <a:solidFill>
                  <a:srgbClr val="0B5394"/>
                </a:solidFill>
              </a:rPr>
              <a:t>TSO/PC/PSO</a:t>
            </a:r>
            <a:r>
              <a:rPr lang="en">
                <a:solidFill>
                  <a:srgbClr val="0B5394"/>
                </a:solidFill>
              </a:rPr>
              <a:t>?</a:t>
            </a:r>
            <a:br>
              <a:rPr lang="en">
                <a:solidFill>
                  <a:srgbClr val="0B5394"/>
                </a:solidFill>
              </a:rPr>
            </a:br>
            <a:r>
              <a:rPr lang="en">
                <a:solidFill>
                  <a:schemeClr val="accent5"/>
                </a:solidFill>
              </a:rPr>
              <a:t>PC</a:t>
            </a:r>
            <a:r>
              <a:rPr lang="en">
                <a:solidFill>
                  <a:schemeClr val="accent5"/>
                </a:solidFill>
              </a:rPr>
              <a:t>: Relaxed W → R on same processor, processors see writes at different times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Still OK: there are no W → R instructions that can be reordered!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Note: Control/cmp instructions don't count here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41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41"/>
          <p:cNvSpPr/>
          <p:nvPr/>
        </p:nvSpPr>
        <p:spPr>
          <a:xfrm>
            <a:off x="3774900" y="2888527"/>
            <a:ext cx="1594200" cy="29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3774900" y="2537158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6735050" y="1828894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41"/>
          <p:cNvSpPr/>
          <p:nvPr/>
        </p:nvSpPr>
        <p:spPr>
          <a:xfrm>
            <a:off x="6735050" y="1472020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41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9" name="Google Shape;609;p41"/>
          <p:cNvCxnSpPr>
            <a:stCxn id="593" idx="3"/>
            <a:endCxn id="599" idx="1"/>
          </p:cNvCxnSpPr>
          <p:nvPr/>
        </p:nvCxnSpPr>
        <p:spPr>
          <a:xfrm>
            <a:off x="2408975" y="1629881"/>
            <a:ext cx="1365900" cy="1405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41"/>
          <p:cNvCxnSpPr>
            <a:stCxn id="593" idx="3"/>
            <a:endCxn id="600" idx="1"/>
          </p:cNvCxnSpPr>
          <p:nvPr/>
        </p:nvCxnSpPr>
        <p:spPr>
          <a:xfrm>
            <a:off x="2408975" y="1629881"/>
            <a:ext cx="1365900" cy="70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41"/>
          <p:cNvCxnSpPr>
            <a:stCxn id="593" idx="3"/>
            <a:endCxn id="601" idx="1"/>
          </p:cNvCxnSpPr>
          <p:nvPr/>
        </p:nvCxnSpPr>
        <p:spPr>
          <a:xfrm>
            <a:off x="2408975" y="1629881"/>
            <a:ext cx="1365900" cy="10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41"/>
          <p:cNvCxnSpPr>
            <a:stCxn id="597" idx="1"/>
            <a:endCxn id="594" idx="3"/>
          </p:cNvCxnSpPr>
          <p:nvPr/>
        </p:nvCxnSpPr>
        <p:spPr>
          <a:xfrm flipH="1">
            <a:off x="2409000" y="1629875"/>
            <a:ext cx="1365900" cy="3513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613" name="Google Shape;613;p41"/>
          <p:cNvGrpSpPr/>
          <p:nvPr/>
        </p:nvGrpSpPr>
        <p:grpSpPr>
          <a:xfrm>
            <a:off x="2408975" y="2332633"/>
            <a:ext cx="4326050" cy="702900"/>
            <a:chOff x="2408975" y="1278783"/>
            <a:chExt cx="4326050" cy="702900"/>
          </a:xfrm>
        </p:grpSpPr>
        <p:cxnSp>
          <p:nvCxnSpPr>
            <p:cNvPr id="614" name="Google Shape;614;p41"/>
            <p:cNvCxnSpPr>
              <a:stCxn id="595" idx="3"/>
            </p:cNvCxnSpPr>
            <p:nvPr/>
          </p:nvCxnSpPr>
          <p:spPr>
            <a:xfrm>
              <a:off x="2408975" y="1278783"/>
              <a:ext cx="1365900" cy="70290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615" name="Google Shape;615;p41"/>
            <p:cNvCxnSpPr>
              <a:stCxn id="604" idx="1"/>
            </p:cNvCxnSpPr>
            <p:nvPr/>
          </p:nvCxnSpPr>
          <p:spPr>
            <a:xfrm flipH="1">
              <a:off x="5369125" y="1278783"/>
              <a:ext cx="1365900" cy="702900"/>
            </a:xfrm>
            <a:prstGeom prst="straightConnector1">
              <a:avLst/>
            </a:prstGeom>
            <a:noFill/>
            <a:ln cap="flat" cmpd="sng" w="28575">
              <a:solidFill>
                <a:srgbClr val="38761D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</p:grpSp>
      <p:cxnSp>
        <p:nvCxnSpPr>
          <p:cNvPr id="616" name="Google Shape;616;p41"/>
          <p:cNvCxnSpPr>
            <a:endCxn id="602" idx="1"/>
          </p:cNvCxnSpPr>
          <p:nvPr/>
        </p:nvCxnSpPr>
        <p:spPr>
          <a:xfrm flipH="1" rot="10800000">
            <a:off x="5369150" y="1975744"/>
            <a:ext cx="1365900" cy="5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17" name="Google Shape;617;p41"/>
          <p:cNvCxnSpPr>
            <a:stCxn id="603" idx="1"/>
          </p:cNvCxnSpPr>
          <p:nvPr/>
        </p:nvCxnSpPr>
        <p:spPr>
          <a:xfrm flipH="1">
            <a:off x="5369150" y="1618870"/>
            <a:ext cx="1365900" cy="71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41"/>
          <p:cNvCxnSpPr>
            <a:stCxn id="603" idx="1"/>
          </p:cNvCxnSpPr>
          <p:nvPr/>
        </p:nvCxnSpPr>
        <p:spPr>
          <a:xfrm flipH="1">
            <a:off x="5369150" y="1618870"/>
            <a:ext cx="1365900" cy="106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41"/>
          <p:cNvCxnSpPr>
            <a:stCxn id="603" idx="1"/>
          </p:cNvCxnSpPr>
          <p:nvPr/>
        </p:nvCxnSpPr>
        <p:spPr>
          <a:xfrm flipH="1">
            <a:off x="5369150" y="1618870"/>
            <a:ext cx="1365900" cy="141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heads up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week is also a </a:t>
            </a:r>
            <a:r>
              <a:rPr b="1" lang="en"/>
              <a:t>tutorial</a:t>
            </a:r>
            <a:r>
              <a:rPr lang="en"/>
              <a:t> session!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4 is </a:t>
            </a:r>
            <a:r>
              <a:rPr b="1" lang="en" u="sng"/>
              <a:t>Week 10</a:t>
            </a:r>
            <a:endParaRPr b="1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2 will be releasing (...soon!)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Spend the time to go through Lab 3 yourself, </a:t>
            </a:r>
            <a:r>
              <a:rPr lang="en" u="sng"/>
              <a:t>ask me if you need help!</a:t>
            </a:r>
            <a:endParaRPr u="sng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GPU nodes should be up and running now (unlike last week)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"/>
              <a:t>Let us know if you encounter any issues with the GPU compute cluster</a:t>
            </a:r>
            <a:br>
              <a:rPr lang="en"/>
            </a:br>
            <a:r>
              <a:rPr lang="en"/>
              <a:t>(and we'll make more complaints to SoC ☺️).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625" name="Google Shape;625;p42"/>
          <p:cNvSpPr txBox="1"/>
          <p:nvPr>
            <p:ph idx="1" type="body"/>
          </p:nvPr>
        </p:nvSpPr>
        <p:spPr>
          <a:xfrm>
            <a:off x="311700" y="3591275"/>
            <a:ext cx="85206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Will we still print the same A, B under </a:t>
            </a:r>
            <a:r>
              <a:rPr b="1" lang="en">
                <a:solidFill>
                  <a:srgbClr val="0B5394"/>
                </a:solidFill>
              </a:rPr>
              <a:t>TSO/PC/PSO</a:t>
            </a:r>
            <a:r>
              <a:rPr lang="en">
                <a:solidFill>
                  <a:srgbClr val="0B5394"/>
                </a:solidFill>
              </a:rPr>
              <a:t>?</a:t>
            </a:r>
            <a:br>
              <a:rPr lang="en">
                <a:solidFill>
                  <a:srgbClr val="0B5394"/>
                </a:solidFill>
              </a:rPr>
            </a:br>
            <a:r>
              <a:rPr lang="en">
                <a:solidFill>
                  <a:schemeClr val="accent5"/>
                </a:solidFill>
              </a:rPr>
              <a:t>PSO: Relaxed W→R, W→W on same processor if no dependencies</a:t>
            </a:r>
            <a:endParaRPr>
              <a:solidFill>
                <a:schemeClr val="accent5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Fails! We can reconstruct our original failing code by swapping the write orders.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626" name="Google Shape;626;p42"/>
          <p:cNvSpPr/>
          <p:nvPr/>
        </p:nvSpPr>
        <p:spPr>
          <a:xfrm>
            <a:off x="814775" y="148303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42"/>
          <p:cNvSpPr/>
          <p:nvPr/>
        </p:nvSpPr>
        <p:spPr>
          <a:xfrm>
            <a:off x="814775" y="183440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1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81477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81477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print A</a:t>
            </a:r>
            <a:endParaRPr b="1" sz="15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3774900" y="148302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3774900" y="183440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while(Z==0);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3774900" y="2888527"/>
            <a:ext cx="1594200" cy="293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3774900" y="218577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3774900" y="2537158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6735050" y="1828894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6735050" y="1472020"/>
            <a:ext cx="1594200" cy="29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6735025" y="2185783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while(T==0);</a:t>
            </a:r>
            <a:endParaRPr b="1" sz="15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6735025" y="2537159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print B</a:t>
            </a:r>
            <a:endParaRPr b="1" sz="15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123552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4195650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42"/>
          <p:cNvSpPr txBox="1"/>
          <p:nvPr/>
        </p:nvSpPr>
        <p:spPr>
          <a:xfrm>
            <a:off x="7155775" y="10519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42" name="Google Shape;642;p42"/>
          <p:cNvCxnSpPr>
            <a:stCxn id="632" idx="3"/>
          </p:cNvCxnSpPr>
          <p:nvPr/>
        </p:nvCxnSpPr>
        <p:spPr>
          <a:xfrm rot="10800000">
            <a:off x="5362500" y="2161777"/>
            <a:ext cx="6600" cy="873600"/>
          </a:xfrm>
          <a:prstGeom prst="curvedConnector4">
            <a:avLst>
              <a:gd fmla="val -3607955" name="adj1"/>
              <a:gd fmla="val 9037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3" name="Google Shape;643;p42"/>
          <p:cNvCxnSpPr>
            <a:stCxn id="635" idx="3"/>
          </p:cNvCxnSpPr>
          <p:nvPr/>
        </p:nvCxnSpPr>
        <p:spPr>
          <a:xfrm rot="10800000">
            <a:off x="8319050" y="1344544"/>
            <a:ext cx="10200" cy="631200"/>
          </a:xfrm>
          <a:prstGeom prst="curvedConnector4">
            <a:avLst>
              <a:gd fmla="val -2334559" name="adj1"/>
              <a:gd fmla="val 91539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Relaxed Consistency</a:t>
            </a:r>
            <a:endParaRPr/>
          </a:p>
        </p:txBody>
      </p:sp>
      <p:sp>
        <p:nvSpPr>
          <p:cNvPr id="654" name="Google Shape;654;p44"/>
          <p:cNvSpPr txBox="1"/>
          <p:nvPr>
            <p:ph idx="1" type="body"/>
          </p:nvPr>
        </p:nvSpPr>
        <p:spPr>
          <a:xfrm>
            <a:off x="311700" y="2718975"/>
            <a:ext cx="85206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observed prints of </a:t>
            </a:r>
            <a:r>
              <a:rPr b="1" lang="en">
                <a:solidFill>
                  <a:srgbClr val="FF0000"/>
                </a:solidFill>
              </a:rPr>
              <a:t>X = 5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Y = 2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Z = 0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Under which relaxed consistency models is this valid?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55" name="Google Shape;655;p44"/>
          <p:cNvSpPr/>
          <p:nvPr/>
        </p:nvSpPr>
        <p:spPr>
          <a:xfrm>
            <a:off x="591200" y="154578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44"/>
          <p:cNvSpPr/>
          <p:nvPr/>
        </p:nvSpPr>
        <p:spPr>
          <a:xfrm>
            <a:off x="591200" y="189715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44"/>
          <p:cNvSpPr/>
          <p:nvPr/>
        </p:nvSpPr>
        <p:spPr>
          <a:xfrm>
            <a:off x="591200" y="224853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 Y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44"/>
          <p:cNvSpPr/>
          <p:nvPr/>
        </p:nvSpPr>
        <p:spPr>
          <a:xfrm>
            <a:off x="3551325" y="154577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while(X==0);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3551325" y="189715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6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3551325" y="2248527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Z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6511450" y="1897194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6511450" y="1566232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6511450" y="222818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 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4" name="Google Shape;664;p44"/>
          <p:cNvSpPr txBox="1"/>
          <p:nvPr/>
        </p:nvSpPr>
        <p:spPr>
          <a:xfrm>
            <a:off x="101195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p44"/>
          <p:cNvSpPr txBox="1"/>
          <p:nvPr/>
        </p:nvSpPr>
        <p:spPr>
          <a:xfrm>
            <a:off x="3972075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p44"/>
          <p:cNvSpPr txBox="1"/>
          <p:nvPr/>
        </p:nvSpPr>
        <p:spPr>
          <a:xfrm>
            <a:off x="693220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Relaxed Consistency</a:t>
            </a:r>
            <a:endParaRPr/>
          </a:p>
        </p:txBody>
      </p:sp>
      <p:sp>
        <p:nvSpPr>
          <p:cNvPr id="672" name="Google Shape;672;p45"/>
          <p:cNvSpPr txBox="1"/>
          <p:nvPr>
            <p:ph idx="1" type="body"/>
          </p:nvPr>
        </p:nvSpPr>
        <p:spPr>
          <a:xfrm>
            <a:off x="311700" y="2718975"/>
            <a:ext cx="8520600" cy="15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observed prints of </a:t>
            </a:r>
            <a:r>
              <a:rPr b="1" lang="en">
                <a:solidFill>
                  <a:srgbClr val="FF0000"/>
                </a:solidFill>
              </a:rPr>
              <a:t>X = 5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Y = 2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Z = 0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Under which relaxed consistency models is this valid?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Tactic: Try from most strict model first: </a:t>
            </a:r>
            <a:r>
              <a:rPr lang="en" u="sng">
                <a:solidFill>
                  <a:schemeClr val="accent5"/>
                </a:solidFill>
              </a:rPr>
              <a:t>Sequential Consistency</a:t>
            </a:r>
            <a:endParaRPr u="sng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If possible under SC, then possible under other models too!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73" name="Google Shape;673;p45"/>
          <p:cNvSpPr/>
          <p:nvPr/>
        </p:nvSpPr>
        <p:spPr>
          <a:xfrm>
            <a:off x="591200" y="154578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4" name="Google Shape;674;p45"/>
          <p:cNvSpPr/>
          <p:nvPr/>
        </p:nvSpPr>
        <p:spPr>
          <a:xfrm>
            <a:off x="591200" y="189715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45"/>
          <p:cNvSpPr/>
          <p:nvPr/>
        </p:nvSpPr>
        <p:spPr>
          <a:xfrm>
            <a:off x="591200" y="224853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 Y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6" name="Google Shape;676;p45"/>
          <p:cNvSpPr/>
          <p:nvPr/>
        </p:nvSpPr>
        <p:spPr>
          <a:xfrm>
            <a:off x="3551325" y="154577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while(X==0);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45"/>
          <p:cNvSpPr/>
          <p:nvPr/>
        </p:nvSpPr>
        <p:spPr>
          <a:xfrm>
            <a:off x="3551325" y="189715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6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3551325" y="2248527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Z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6511450" y="1897194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6511450" y="1566232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6511450" y="222818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 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45"/>
          <p:cNvSpPr txBox="1"/>
          <p:nvPr/>
        </p:nvSpPr>
        <p:spPr>
          <a:xfrm>
            <a:off x="101195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45"/>
          <p:cNvSpPr txBox="1"/>
          <p:nvPr/>
        </p:nvSpPr>
        <p:spPr>
          <a:xfrm>
            <a:off x="3972075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45"/>
          <p:cNvSpPr txBox="1"/>
          <p:nvPr/>
        </p:nvSpPr>
        <p:spPr>
          <a:xfrm>
            <a:off x="693220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Relaxed Consistency</a:t>
            </a:r>
            <a:endParaRPr/>
          </a:p>
        </p:txBody>
      </p:sp>
      <p:sp>
        <p:nvSpPr>
          <p:cNvPr id="690" name="Google Shape;690;p46"/>
          <p:cNvSpPr txBox="1"/>
          <p:nvPr>
            <p:ph idx="1" type="body"/>
          </p:nvPr>
        </p:nvSpPr>
        <p:spPr>
          <a:xfrm>
            <a:off x="311700" y="2718975"/>
            <a:ext cx="85206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observed prints of </a:t>
            </a:r>
            <a:r>
              <a:rPr b="1" lang="en">
                <a:solidFill>
                  <a:srgbClr val="FF0000"/>
                </a:solidFill>
              </a:rPr>
              <a:t>X = 5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Y = 2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Z = 0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Under which relaxed consistency models is this valid?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Tactic: Try from most strict model first: </a:t>
            </a:r>
            <a:r>
              <a:rPr lang="en" u="sng">
                <a:solidFill>
                  <a:schemeClr val="accent5"/>
                </a:solidFill>
              </a:rPr>
              <a:t>Sequential Consistency</a:t>
            </a:r>
            <a:endParaRPr u="sng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If possible under SC, then possible under other models too!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Possible under SC</a:t>
            </a:r>
            <a:r>
              <a:rPr lang="en">
                <a:solidFill>
                  <a:schemeClr val="accent5"/>
                </a:solidFill>
              </a:rPr>
              <a:t>: P1 runs entirely, then P2, then P3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91" name="Google Shape;691;p46"/>
          <p:cNvSpPr/>
          <p:nvPr/>
        </p:nvSpPr>
        <p:spPr>
          <a:xfrm>
            <a:off x="591200" y="154578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46"/>
          <p:cNvSpPr/>
          <p:nvPr/>
        </p:nvSpPr>
        <p:spPr>
          <a:xfrm>
            <a:off x="591200" y="189715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3" name="Google Shape;693;p46"/>
          <p:cNvSpPr/>
          <p:nvPr/>
        </p:nvSpPr>
        <p:spPr>
          <a:xfrm>
            <a:off x="591200" y="224853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 Y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3551325" y="154577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while(X==0);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3551325" y="189715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6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3551325" y="2248527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Z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6511450" y="1897194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6511450" y="1566232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6511450" y="222818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 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46"/>
          <p:cNvSpPr txBox="1"/>
          <p:nvPr/>
        </p:nvSpPr>
        <p:spPr>
          <a:xfrm>
            <a:off x="101195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46"/>
          <p:cNvSpPr txBox="1"/>
          <p:nvPr/>
        </p:nvSpPr>
        <p:spPr>
          <a:xfrm>
            <a:off x="3972075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46"/>
          <p:cNvSpPr txBox="1"/>
          <p:nvPr/>
        </p:nvSpPr>
        <p:spPr>
          <a:xfrm>
            <a:off x="693220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Relaxed Consistency</a:t>
            </a:r>
            <a:endParaRPr/>
          </a:p>
        </p:txBody>
      </p:sp>
      <p:sp>
        <p:nvSpPr>
          <p:cNvPr id="708" name="Google Shape;708;p47"/>
          <p:cNvSpPr txBox="1"/>
          <p:nvPr>
            <p:ph idx="1" type="body"/>
          </p:nvPr>
        </p:nvSpPr>
        <p:spPr>
          <a:xfrm>
            <a:off x="311700" y="2718975"/>
            <a:ext cx="85206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observed prints of </a:t>
            </a:r>
            <a:r>
              <a:rPr b="1" lang="en">
                <a:solidFill>
                  <a:srgbClr val="FF0000"/>
                </a:solidFill>
              </a:rPr>
              <a:t>X = 0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Y = 2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Z = 5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Under which relaxed consistency models is this valid?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09" name="Google Shape;709;p47"/>
          <p:cNvSpPr/>
          <p:nvPr/>
        </p:nvSpPr>
        <p:spPr>
          <a:xfrm>
            <a:off x="591200" y="154578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0" name="Google Shape;710;p47"/>
          <p:cNvSpPr/>
          <p:nvPr/>
        </p:nvSpPr>
        <p:spPr>
          <a:xfrm>
            <a:off x="591200" y="189715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47"/>
          <p:cNvSpPr/>
          <p:nvPr/>
        </p:nvSpPr>
        <p:spPr>
          <a:xfrm>
            <a:off x="591200" y="224853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 Y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p47"/>
          <p:cNvSpPr/>
          <p:nvPr/>
        </p:nvSpPr>
        <p:spPr>
          <a:xfrm>
            <a:off x="3551325" y="154577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while(X==0);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47"/>
          <p:cNvSpPr/>
          <p:nvPr/>
        </p:nvSpPr>
        <p:spPr>
          <a:xfrm>
            <a:off x="3551325" y="189715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6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47"/>
          <p:cNvSpPr/>
          <p:nvPr/>
        </p:nvSpPr>
        <p:spPr>
          <a:xfrm>
            <a:off x="3551325" y="2248527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Z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47"/>
          <p:cNvSpPr/>
          <p:nvPr/>
        </p:nvSpPr>
        <p:spPr>
          <a:xfrm>
            <a:off x="6511450" y="1897194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6511450" y="1566232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47"/>
          <p:cNvSpPr/>
          <p:nvPr/>
        </p:nvSpPr>
        <p:spPr>
          <a:xfrm>
            <a:off x="6511450" y="222818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 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8" name="Google Shape;718;p47"/>
          <p:cNvSpPr txBox="1"/>
          <p:nvPr/>
        </p:nvSpPr>
        <p:spPr>
          <a:xfrm>
            <a:off x="101195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47"/>
          <p:cNvSpPr txBox="1"/>
          <p:nvPr/>
        </p:nvSpPr>
        <p:spPr>
          <a:xfrm>
            <a:off x="3972075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0" name="Google Shape;720;p47"/>
          <p:cNvSpPr txBox="1"/>
          <p:nvPr/>
        </p:nvSpPr>
        <p:spPr>
          <a:xfrm>
            <a:off x="693220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Relaxed Consistency</a:t>
            </a:r>
            <a:endParaRPr/>
          </a:p>
        </p:txBody>
      </p:sp>
      <p:sp>
        <p:nvSpPr>
          <p:cNvPr id="726" name="Google Shape;726;p48"/>
          <p:cNvSpPr txBox="1"/>
          <p:nvPr>
            <p:ph idx="1" type="body"/>
          </p:nvPr>
        </p:nvSpPr>
        <p:spPr>
          <a:xfrm>
            <a:off x="311700" y="2718975"/>
            <a:ext cx="85206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observed prints of </a:t>
            </a:r>
            <a:r>
              <a:rPr b="1" lang="en">
                <a:solidFill>
                  <a:srgbClr val="FF0000"/>
                </a:solidFill>
              </a:rPr>
              <a:t>X = 0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Y = 2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Z = 5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Under which relaxed consistency models is this valid?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Idea: try to find invariants that must be broken.</a:t>
            </a:r>
            <a:endParaRPr>
              <a:solidFill>
                <a:schemeClr val="accent5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print X = 0 	   ⇒	while(Y == 0) triggered    ⇒	Y != 0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C0000"/>
                </a:solidFill>
              </a:rPr>
              <a:t>Not possible under </a:t>
            </a:r>
            <a:r>
              <a:rPr b="1" lang="en">
                <a:solidFill>
                  <a:srgbClr val="CC0000"/>
                </a:solidFill>
              </a:rPr>
              <a:t>SC</a:t>
            </a:r>
            <a:r>
              <a:rPr lang="en">
                <a:solidFill>
                  <a:srgbClr val="CC0000"/>
                </a:solidFill>
              </a:rPr>
              <a:t>! 	Y != 0	⇒	X != 0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Also not possible under </a:t>
            </a:r>
            <a:r>
              <a:rPr b="1" lang="en">
                <a:solidFill>
                  <a:srgbClr val="CC0000"/>
                </a:solidFill>
              </a:rPr>
              <a:t>TSO</a:t>
            </a:r>
            <a:r>
              <a:rPr lang="en">
                <a:solidFill>
                  <a:srgbClr val="CC0000"/>
                </a:solidFill>
              </a:rPr>
              <a:t>! W → R swapping does not explain this.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727" name="Google Shape;727;p48"/>
          <p:cNvSpPr/>
          <p:nvPr/>
        </p:nvSpPr>
        <p:spPr>
          <a:xfrm>
            <a:off x="591200" y="154578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Google Shape;728;p48"/>
          <p:cNvSpPr/>
          <p:nvPr/>
        </p:nvSpPr>
        <p:spPr>
          <a:xfrm>
            <a:off x="591200" y="189715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p48"/>
          <p:cNvSpPr/>
          <p:nvPr/>
        </p:nvSpPr>
        <p:spPr>
          <a:xfrm>
            <a:off x="591200" y="224853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 Y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p48"/>
          <p:cNvSpPr/>
          <p:nvPr/>
        </p:nvSpPr>
        <p:spPr>
          <a:xfrm>
            <a:off x="3551325" y="154577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while(X==0);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48"/>
          <p:cNvSpPr/>
          <p:nvPr/>
        </p:nvSpPr>
        <p:spPr>
          <a:xfrm>
            <a:off x="3551325" y="189715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6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48"/>
          <p:cNvSpPr/>
          <p:nvPr/>
        </p:nvSpPr>
        <p:spPr>
          <a:xfrm>
            <a:off x="3551325" y="2248527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Z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48"/>
          <p:cNvSpPr/>
          <p:nvPr/>
        </p:nvSpPr>
        <p:spPr>
          <a:xfrm>
            <a:off x="6511450" y="1897194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48"/>
          <p:cNvSpPr/>
          <p:nvPr/>
        </p:nvSpPr>
        <p:spPr>
          <a:xfrm>
            <a:off x="6511450" y="1566232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48"/>
          <p:cNvSpPr/>
          <p:nvPr/>
        </p:nvSpPr>
        <p:spPr>
          <a:xfrm>
            <a:off x="6511450" y="222818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 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48"/>
          <p:cNvSpPr txBox="1"/>
          <p:nvPr/>
        </p:nvSpPr>
        <p:spPr>
          <a:xfrm>
            <a:off x="101195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48"/>
          <p:cNvSpPr txBox="1"/>
          <p:nvPr/>
        </p:nvSpPr>
        <p:spPr>
          <a:xfrm>
            <a:off x="3972075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8" name="Google Shape;738;p48"/>
          <p:cNvSpPr txBox="1"/>
          <p:nvPr/>
        </p:nvSpPr>
        <p:spPr>
          <a:xfrm>
            <a:off x="693220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9" name="Google Shape;739;p48"/>
          <p:cNvCxnSpPr>
            <a:stCxn id="728" idx="3"/>
            <a:endCxn id="734" idx="1"/>
          </p:cNvCxnSpPr>
          <p:nvPr/>
        </p:nvCxnSpPr>
        <p:spPr>
          <a:xfrm flipH="1" rot="10800000">
            <a:off x="2185400" y="1713107"/>
            <a:ext cx="4326000" cy="330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0" name="Google Shape;740;p48"/>
          <p:cNvCxnSpPr>
            <a:stCxn id="731" idx="3"/>
            <a:endCxn id="734" idx="1"/>
          </p:cNvCxnSpPr>
          <p:nvPr/>
        </p:nvCxnSpPr>
        <p:spPr>
          <a:xfrm flipH="1" rot="10800000">
            <a:off x="5145525" y="1713101"/>
            <a:ext cx="1365900" cy="330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1" name="Google Shape;741;p48"/>
          <p:cNvCxnSpPr>
            <a:stCxn id="727" idx="3"/>
            <a:endCxn id="730" idx="1"/>
          </p:cNvCxnSpPr>
          <p:nvPr/>
        </p:nvCxnSpPr>
        <p:spPr>
          <a:xfrm>
            <a:off x="2185400" y="1692631"/>
            <a:ext cx="1365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Relaxed Consistency</a:t>
            </a:r>
            <a:endParaRPr/>
          </a:p>
        </p:txBody>
      </p:sp>
      <p:sp>
        <p:nvSpPr>
          <p:cNvPr id="747" name="Google Shape;747;p49"/>
          <p:cNvSpPr txBox="1"/>
          <p:nvPr>
            <p:ph idx="1" type="body"/>
          </p:nvPr>
        </p:nvSpPr>
        <p:spPr>
          <a:xfrm>
            <a:off x="311700" y="2718975"/>
            <a:ext cx="8520600" cy="20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observed prints of </a:t>
            </a:r>
            <a:r>
              <a:rPr b="1" lang="en">
                <a:solidFill>
                  <a:srgbClr val="FF0000"/>
                </a:solidFill>
              </a:rPr>
              <a:t>X = 0</a:t>
            </a:r>
            <a:r>
              <a:rPr b="1" lang="en"/>
              <a:t>, </a:t>
            </a:r>
            <a:r>
              <a:rPr b="1" lang="en">
                <a:solidFill>
                  <a:srgbClr val="FF9900"/>
                </a:solidFill>
              </a:rPr>
              <a:t>Y = 2</a:t>
            </a:r>
            <a:r>
              <a:rPr b="1" lang="en"/>
              <a:t>, </a:t>
            </a:r>
            <a:r>
              <a:rPr b="1" lang="en">
                <a:solidFill>
                  <a:srgbClr val="0000FF"/>
                </a:solidFill>
              </a:rPr>
              <a:t>Z = 5</a:t>
            </a:r>
            <a:endParaRPr b="1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about PC?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Possible! </a:t>
            </a:r>
            <a:r>
              <a:rPr lang="en">
                <a:solidFill>
                  <a:srgbClr val="FF0000"/>
                </a:solidFill>
              </a:rPr>
              <a:t>X = 5</a:t>
            </a:r>
            <a:r>
              <a:rPr lang="en">
                <a:solidFill>
                  <a:schemeClr val="accent5"/>
                </a:solidFill>
              </a:rPr>
              <a:t> reaches P2 but not P3 yet. </a:t>
            </a:r>
            <a:r>
              <a:rPr lang="en">
                <a:solidFill>
                  <a:srgbClr val="CC0000"/>
                </a:solidFill>
              </a:rPr>
              <a:t>(no write atomicity)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about PSO?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Possible! </a:t>
            </a:r>
            <a:r>
              <a:rPr lang="en">
                <a:solidFill>
                  <a:srgbClr val="FF9900"/>
                </a:solidFill>
              </a:rPr>
              <a:t>Y = 2</a:t>
            </a:r>
            <a:r>
              <a:rPr lang="en">
                <a:solidFill>
                  <a:schemeClr val="accent5"/>
                </a:solidFill>
              </a:rPr>
              <a:t> reordered before </a:t>
            </a:r>
            <a:r>
              <a:rPr lang="en">
                <a:solidFill>
                  <a:srgbClr val="FF0000"/>
                </a:solidFill>
              </a:rPr>
              <a:t>X = 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48" name="Google Shape;748;p49"/>
          <p:cNvSpPr/>
          <p:nvPr/>
        </p:nvSpPr>
        <p:spPr>
          <a:xfrm>
            <a:off x="591200" y="154578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49"/>
          <p:cNvSpPr/>
          <p:nvPr/>
        </p:nvSpPr>
        <p:spPr>
          <a:xfrm>
            <a:off x="591200" y="1897157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= 2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p49"/>
          <p:cNvSpPr/>
          <p:nvPr/>
        </p:nvSpPr>
        <p:spPr>
          <a:xfrm>
            <a:off x="591200" y="224853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print Y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49"/>
          <p:cNvSpPr/>
          <p:nvPr/>
        </p:nvSpPr>
        <p:spPr>
          <a:xfrm>
            <a:off x="3551325" y="1545775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while(X==0);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3551325" y="1897151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b="1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6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49"/>
          <p:cNvSpPr/>
          <p:nvPr/>
        </p:nvSpPr>
        <p:spPr>
          <a:xfrm>
            <a:off x="3551325" y="2248527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Z</a:t>
            </a:r>
            <a:endParaRPr b="1" sz="15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49"/>
          <p:cNvSpPr/>
          <p:nvPr/>
        </p:nvSpPr>
        <p:spPr>
          <a:xfrm>
            <a:off x="6511450" y="1897194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5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49"/>
          <p:cNvSpPr/>
          <p:nvPr/>
        </p:nvSpPr>
        <p:spPr>
          <a:xfrm>
            <a:off x="6511450" y="1566232"/>
            <a:ext cx="15942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while(Y==0);</a:t>
            </a:r>
            <a:endParaRPr b="1" sz="15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49"/>
          <p:cNvSpPr/>
          <p:nvPr/>
        </p:nvSpPr>
        <p:spPr>
          <a:xfrm>
            <a:off x="6511450" y="2228184"/>
            <a:ext cx="1594200" cy="293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 X</a:t>
            </a:r>
            <a:endParaRPr b="1" sz="15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49"/>
          <p:cNvSpPr txBox="1"/>
          <p:nvPr/>
        </p:nvSpPr>
        <p:spPr>
          <a:xfrm>
            <a:off x="101195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49"/>
          <p:cNvSpPr txBox="1"/>
          <p:nvPr/>
        </p:nvSpPr>
        <p:spPr>
          <a:xfrm>
            <a:off x="3972075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49"/>
          <p:cNvSpPr txBox="1"/>
          <p:nvPr/>
        </p:nvSpPr>
        <p:spPr>
          <a:xfrm>
            <a:off x="6932200" y="111467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60" name="Google Shape;760;p49"/>
          <p:cNvCxnSpPr>
            <a:stCxn id="749" idx="3"/>
            <a:endCxn id="755" idx="1"/>
          </p:cNvCxnSpPr>
          <p:nvPr/>
        </p:nvCxnSpPr>
        <p:spPr>
          <a:xfrm flipH="1" rot="10800000">
            <a:off x="2185400" y="1713107"/>
            <a:ext cx="4326000" cy="330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1" name="Google Shape;761;p49"/>
          <p:cNvCxnSpPr>
            <a:stCxn id="752" idx="3"/>
            <a:endCxn id="755" idx="1"/>
          </p:cNvCxnSpPr>
          <p:nvPr/>
        </p:nvCxnSpPr>
        <p:spPr>
          <a:xfrm flipH="1" rot="10800000">
            <a:off x="5145525" y="1713101"/>
            <a:ext cx="1365900" cy="330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2" name="Google Shape;762;p49"/>
          <p:cNvCxnSpPr>
            <a:stCxn id="748" idx="3"/>
            <a:endCxn id="751" idx="1"/>
          </p:cNvCxnSpPr>
          <p:nvPr/>
        </p:nvCxnSpPr>
        <p:spPr>
          <a:xfrm>
            <a:off x="2185400" y="1692631"/>
            <a:ext cx="1365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768" name="Google Shape;768;p50"/>
          <p:cNvSpPr txBox="1"/>
          <p:nvPr>
            <p:ph idx="1" type="body"/>
          </p:nvPr>
        </p:nvSpPr>
        <p:spPr>
          <a:xfrm>
            <a:off x="311700" y="1266325"/>
            <a:ext cx="48363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other courses (e.g. CS2106) assume </a:t>
            </a:r>
            <a:r>
              <a:rPr b="1" lang="en"/>
              <a:t>sequential consistency</a:t>
            </a:r>
            <a:r>
              <a:rPr lang="en"/>
              <a:t> for multithreaded programs.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reality, most architectures (ARM, X86/64 included) </a:t>
            </a:r>
            <a:r>
              <a:rPr b="1" lang="en">
                <a:solidFill>
                  <a:srgbClr val="FF0000"/>
                </a:solidFill>
              </a:rPr>
              <a:t>do not implement sequential consistency.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don't know about consistency models, </a:t>
            </a:r>
            <a:r>
              <a:rPr lang="en">
                <a:solidFill>
                  <a:srgbClr val="CC0000"/>
                </a:solidFill>
              </a:rPr>
              <a:t>low-level code might have issues/be slow and you don't know why.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If you do know about consistency models,</a:t>
            </a:r>
            <a:r>
              <a:rPr b="1" lang="en"/>
              <a:t> </a:t>
            </a:r>
            <a:r>
              <a:rPr b="1" lang="en">
                <a:solidFill>
                  <a:schemeClr val="accent5"/>
                </a:solidFill>
              </a:rPr>
              <a:t>your code can be super-fast and correct.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769" name="Google Shape;7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487" y="120338"/>
            <a:ext cx="3488850" cy="287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0" name="Google Shape;770;p50"/>
          <p:cNvGrpSpPr/>
          <p:nvPr/>
        </p:nvGrpSpPr>
        <p:grpSpPr>
          <a:xfrm>
            <a:off x="5302914" y="3044670"/>
            <a:ext cx="3343590" cy="1978481"/>
            <a:chOff x="4041800" y="916175"/>
            <a:chExt cx="4949800" cy="2803175"/>
          </a:xfrm>
        </p:grpSpPr>
        <p:pic>
          <p:nvPicPr>
            <p:cNvPr id="771" name="Google Shape;771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41800" y="916175"/>
              <a:ext cx="4949799" cy="2608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2" name="Google Shape;772;p50"/>
            <p:cNvSpPr/>
            <p:nvPr/>
          </p:nvSpPr>
          <p:spPr>
            <a:xfrm>
              <a:off x="4041800" y="2487850"/>
              <a:ext cx="941100" cy="123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8050500" y="2571750"/>
              <a:ext cx="941100" cy="107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Cache Coherence &amp; Consistency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</p:txBody>
      </p:sp>
      <p:sp>
        <p:nvSpPr>
          <p:cNvPr id="784" name="Google Shape;784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Is the CUDA memory model </a:t>
            </a:r>
            <a:r>
              <a:rPr b="1" lang="en">
                <a:solidFill>
                  <a:srgbClr val="0B5394"/>
                </a:solidFill>
              </a:rPr>
              <a:t>shared/distributed/both?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</p:txBody>
      </p:sp>
      <p:sp>
        <p:nvSpPr>
          <p:cNvPr id="790" name="Google Shape;790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Is the CUDA memory model </a:t>
            </a:r>
            <a:r>
              <a:rPr b="1" lang="en">
                <a:solidFill>
                  <a:srgbClr val="0B5394"/>
                </a:solidFill>
              </a:rPr>
              <a:t>shared/distributed/both?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Both: Distributed + Shared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"Shared memory" is actually private to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each block and must be explicitly copied.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Also: host vs device memory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791" name="Google Shape;7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6625" y="1691750"/>
            <a:ext cx="3147225" cy="323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recap…</a:t>
            </a:r>
            <a:endParaRPr/>
          </a:p>
        </p:txBody>
      </p:sp>
      <p:sp>
        <p:nvSpPr>
          <p:cNvPr id="797" name="Google Shape;797;p54"/>
          <p:cNvSpPr txBox="1"/>
          <p:nvPr>
            <p:ph idx="1" type="body"/>
          </p:nvPr>
        </p:nvSpPr>
        <p:spPr>
          <a:xfrm>
            <a:off x="311700" y="1266325"/>
            <a:ext cx="448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streaming multiprocessor on the GPU can have multiple blocks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is executed as warps with 32 threads each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Warps execute in lockstep (mostly)</a:t>
            </a:r>
            <a:endParaRPr/>
          </a:p>
        </p:txBody>
      </p:sp>
      <p:pic>
        <p:nvPicPr>
          <p:cNvPr id="798" name="Google Shape;798;p54"/>
          <p:cNvPicPr preferRelativeResize="0"/>
          <p:nvPr/>
        </p:nvPicPr>
        <p:blipFill rotWithShape="1">
          <a:blip r:embed="rId3">
            <a:alphaModFix/>
          </a:blip>
          <a:srcRect b="19942" l="52892" r="0" t="0"/>
          <a:stretch/>
        </p:blipFill>
        <p:spPr>
          <a:xfrm>
            <a:off x="4985275" y="1390150"/>
            <a:ext cx="3827126" cy="30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</p:txBody>
      </p:sp>
      <p:sp>
        <p:nvSpPr>
          <p:cNvPr id="804" name="Google Shape;804;p55"/>
          <p:cNvSpPr txBox="1"/>
          <p:nvPr>
            <p:ph idx="1" type="body"/>
          </p:nvPr>
        </p:nvSpPr>
        <p:spPr>
          <a:xfrm>
            <a:off x="311700" y="1266325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kernel uses </a:t>
            </a:r>
            <a:r>
              <a:rPr b="1" lang="en"/>
              <a:t>64 registers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uses </a:t>
            </a:r>
            <a:r>
              <a:rPr b="1" lang="en"/>
              <a:t>512 threads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device has </a:t>
            </a:r>
            <a:r>
              <a:rPr b="1" lang="en"/>
              <a:t>1024x64 registers</a:t>
            </a:r>
            <a:r>
              <a:rPr lang="en"/>
              <a:t> total (Assuming CC 6.x)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has only </a:t>
            </a:r>
            <a:r>
              <a:rPr b="1" lang="en"/>
              <a:t>1 SM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How many resident blocks / warps on the SM?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</p:txBody>
      </p:sp>
      <p:sp>
        <p:nvSpPr>
          <p:cNvPr id="810" name="Google Shape;810;p56"/>
          <p:cNvSpPr txBox="1"/>
          <p:nvPr>
            <p:ph idx="1" type="body"/>
          </p:nvPr>
        </p:nvSpPr>
        <p:spPr>
          <a:xfrm>
            <a:off x="311700" y="1266325"/>
            <a:ext cx="85206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kernel uses </a:t>
            </a:r>
            <a:r>
              <a:rPr b="1" lang="en"/>
              <a:t>64 registers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uses </a:t>
            </a:r>
            <a:r>
              <a:rPr b="1" lang="en"/>
              <a:t>512 threads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device has </a:t>
            </a:r>
            <a:r>
              <a:rPr b="1" lang="en"/>
              <a:t>1024x64 registers</a:t>
            </a:r>
            <a:r>
              <a:rPr lang="en"/>
              <a:t> total (Assuming CC 6.x)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has only </a:t>
            </a:r>
            <a:r>
              <a:rPr b="1" lang="en"/>
              <a:t>1 SM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How many resident blocks / warps on the SM?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# registers required </a:t>
            </a:r>
            <a:r>
              <a:rPr b="1" lang="en">
                <a:solidFill>
                  <a:schemeClr val="accent5"/>
                </a:solidFill>
              </a:rPr>
              <a:t>per block</a:t>
            </a:r>
            <a:r>
              <a:rPr lang="en"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(512 threads) x (64 registers for each thread to run)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Total number of </a:t>
            </a:r>
            <a:r>
              <a:rPr b="1" lang="en">
                <a:solidFill>
                  <a:schemeClr val="accent5"/>
                </a:solidFill>
              </a:rPr>
              <a:t>resident blocks</a:t>
            </a:r>
            <a:r>
              <a:rPr lang="en"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(1024x64) total no. of registers in SM / (512x64) registers per block</a:t>
            </a:r>
            <a:endParaRPr>
              <a:solidFill>
                <a:schemeClr val="accent5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</a:pPr>
            <a:r>
              <a:rPr lang="en">
                <a:solidFill>
                  <a:schemeClr val="accent5"/>
                </a:solidFill>
              </a:rPr>
              <a:t>2 blocks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2 blocks x (512 / 32 warps per block) = 32 warps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World: CUDA Occupancy Calculator</a:t>
            </a:r>
            <a:endParaRPr/>
          </a:p>
        </p:txBody>
      </p:sp>
      <p:sp>
        <p:nvSpPr>
          <p:cNvPr id="816" name="Google Shape;816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Nvidia used to provide an excel sheet to calculate occupancy, but it's deprecated in favour of their Nsight Compute (ncu)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webpage to calculate occupancy: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Capability 6.x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registers per thread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512 threads per block</a:t>
            </a:r>
            <a:endParaRPr/>
          </a:p>
        </p:txBody>
      </p:sp>
      <p:pic>
        <p:nvPicPr>
          <p:cNvPr id="817" name="Google Shape;81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84745"/>
            <a:ext cx="9144001" cy="142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do we know about register/shared mem usage?</a:t>
            </a:r>
            <a:endParaRPr/>
          </a:p>
        </p:txBody>
      </p:sp>
      <p:sp>
        <p:nvSpPr>
          <p:cNvPr id="823" name="Google Shape;823;p58"/>
          <p:cNvSpPr txBox="1"/>
          <p:nvPr>
            <p:ph idx="1" type="body"/>
          </p:nvPr>
        </p:nvSpPr>
        <p:spPr>
          <a:xfrm>
            <a:off x="311700" y="1266325"/>
            <a:ext cx="5752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a100mig /usr/local/cuda/bin/nvcc --ptxas-options=-v --std=c++17 -arch sm_60 sum_ans.cu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see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#register</a:t>
            </a:r>
            <a:r>
              <a:rPr lang="en"/>
              <a:t> user per kernel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shared memory (smem)</a:t>
            </a:r>
            <a:r>
              <a:rPr lang="en"/>
              <a:t> use per kernel</a:t>
            </a:r>
            <a:endParaRPr/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constant memory (cmem)</a:t>
            </a:r>
            <a:r>
              <a:rPr lang="en"/>
              <a:t> use per kernel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Now we can put that info into the Occupancy Calculator!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Just take note Occupancy is not the only thing that matters for performance (more on that later).</a:t>
            </a:r>
            <a:endParaRPr/>
          </a:p>
        </p:txBody>
      </p:sp>
      <p:pic>
        <p:nvPicPr>
          <p:cNvPr id="824" name="Google Shape;82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625" y="2034800"/>
            <a:ext cx="4204175" cy="14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Implement matrix-vector multiplication in CUDA.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ways to do this!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</p:txBody>
      </p:sp>
      <p:sp>
        <p:nvSpPr>
          <p:cNvPr id="836" name="Google Shape;836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simple version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Each CUDA thread</a:t>
            </a:r>
            <a:r>
              <a:rPr lang="en"/>
              <a:t> handles </a:t>
            </a:r>
            <a:r>
              <a:rPr b="1" lang="en"/>
              <a:t>1 cell</a:t>
            </a:r>
            <a:r>
              <a:rPr lang="en"/>
              <a:t> of the output matrix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threads read from global memory (matrix a, vector b) and write back to global memory (vector 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titanrtx ./simple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Any suggestions for improvement?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7" name="Google Shape;8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00" y="3561250"/>
            <a:ext cx="2188375" cy="13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345" y="3390113"/>
            <a:ext cx="4617025" cy="16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use managed memory and let CUDA figure out how/when to copy the matrices?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titanrtx /usr/local/cuda/bin/nvprof ./simple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titanrtx /usr/local/cuda/bin/nvprof ./managed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5" name="Google Shape;84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675" y="3161245"/>
            <a:ext cx="3815326" cy="14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299" y="2819174"/>
            <a:ext cx="3108100" cy="22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Write Policy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TYPES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Write-through</a:t>
            </a:r>
            <a:r>
              <a:rPr lang="en"/>
              <a:t>: Writes to memory locations are immediately committed to main memory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Write-back</a:t>
            </a:r>
            <a:r>
              <a:rPr lang="en"/>
              <a:t>: Write operations are done in cache, and committed to main memory upon expiry/replacement.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Dirty bit is </a:t>
            </a:r>
            <a:r>
              <a:rPr lang="en" u="sng"/>
              <a:t>in cache only</a:t>
            </a:r>
            <a:r>
              <a:rPr lang="en"/>
              <a:t>, indicates cache line has to be written back to memory.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Dirty bit will not be set for cache lines that are </a:t>
            </a:r>
            <a:r>
              <a:rPr b="1" lang="en"/>
              <a:t>read-only</a:t>
            </a:r>
            <a:r>
              <a:rPr lang="en"/>
              <a:t> (i.e. no writes to them).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275" y="3955695"/>
            <a:ext cx="4209450" cy="8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use managed memory and let CUDA figure out how/when to copy the matrices?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titanrtx /usr/local/cuda/bin/nvprof ./simple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titanrtx /usr/local/cuda/bin/nvprof ./managed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</a:t>
            </a:r>
            <a:r>
              <a:rPr b="1" lang="en"/>
              <a:t>sometimes </a:t>
            </a:r>
            <a:r>
              <a:rPr lang="en"/>
              <a:t>letting CUDA bring out the pages of memory into GPU on-demand can be better! CUDA may overlap memory operations with computation.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(and you write less code too, useful for finals ;) 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</p:txBody>
      </p:sp>
      <p:sp>
        <p:nvSpPr>
          <p:cNvPr id="858" name="Google Shape;858;p63"/>
          <p:cNvSpPr txBox="1"/>
          <p:nvPr>
            <p:ph idx="1" type="body"/>
          </p:nvPr>
        </p:nvSpPr>
        <p:spPr>
          <a:xfrm>
            <a:off x="311700" y="1266325"/>
            <a:ext cx="776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assigning multiple output rows/cells to one thread?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titanrtx /usr/local/cuda/bin/nvprof ./multirow</a:t>
            </a:r>
            <a:endParaRPr b="1">
              <a:highlight>
                <a:srgbClr val="FFF2CC"/>
              </a:highlight>
            </a:endParaRPr>
          </a:p>
        </p:txBody>
      </p:sp>
      <p:pic>
        <p:nvPicPr>
          <p:cNvPr id="859" name="Google Shape;85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38" y="2657471"/>
            <a:ext cx="5002525" cy="2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 Matrix-Vector Mul on GPU (PYP)</a:t>
            </a:r>
            <a:endParaRPr/>
          </a:p>
        </p:txBody>
      </p:sp>
      <p:sp>
        <p:nvSpPr>
          <p:cNvPr id="865" name="Google Shape;865;p64"/>
          <p:cNvSpPr txBox="1"/>
          <p:nvPr>
            <p:ph idx="1" type="body"/>
          </p:nvPr>
        </p:nvSpPr>
        <p:spPr>
          <a:xfrm>
            <a:off x="311700" y="1266325"/>
            <a:ext cx="776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assigning multiple output rows/cells to one thread?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titanrtx /usr/local/cuda/bin/nvprof ./multirow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CC0000"/>
                </a:solidFill>
              </a:rPr>
              <a:t>Bad idea: utilizes fewer threads, complicates things.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66" name="Google Shape;86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538" y="2657471"/>
            <a:ext cx="5002525" cy="2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point I'm trying to make?</a:t>
            </a:r>
            <a:endParaRPr/>
          </a:p>
        </p:txBody>
      </p:sp>
      <p:sp>
        <p:nvSpPr>
          <p:cNvPr id="872" name="Google Shape;872;p6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simple is better (this is especially so for GPGPU computation!)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Must always experiment, profile and test!</a:t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notes about </a:t>
            </a:r>
            <a:r>
              <a:rPr lang="en"/>
              <a:t>CUDA development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 to not use sbatch gpu_job.sh</a:t>
            </a:r>
            <a:endParaRPr/>
          </a:p>
        </p:txBody>
      </p:sp>
      <p:sp>
        <p:nvSpPr>
          <p:cNvPr id="883" name="Google Shape;883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Creates too many log files, need to view them separately @.@</a:t>
            </a:r>
            <a:endParaRPr>
              <a:solidFill>
                <a:srgbClr val="CC0000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ct val="100000"/>
              <a:buChar char="●"/>
            </a:pPr>
            <a:r>
              <a:rPr b="1" lang="en">
                <a:solidFill>
                  <a:srgbClr val="0B5394"/>
                </a:solidFill>
              </a:rPr>
              <a:t>Tip:</a:t>
            </a:r>
            <a:r>
              <a:rPr lang="en">
                <a:solidFill>
                  <a:srgbClr val="0B5394"/>
                </a:solidFill>
              </a:rPr>
              <a:t> Use </a:t>
            </a:r>
            <a:r>
              <a:rPr b="1" lang="en">
                <a:solidFill>
                  <a:srgbClr val="0B5394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</a:t>
            </a:r>
            <a:r>
              <a:rPr lang="en">
                <a:solidFill>
                  <a:srgbClr val="0B5394"/>
                </a:solidFill>
              </a:rPr>
              <a:t> and </a:t>
            </a:r>
            <a:r>
              <a:rPr b="1" lang="en">
                <a:solidFill>
                  <a:srgbClr val="0B5394"/>
                </a:solidFill>
              </a:rPr>
              <a:t>chain commands</a:t>
            </a:r>
            <a:r>
              <a:rPr lang="en">
                <a:solidFill>
                  <a:srgbClr val="0B5394"/>
                </a:solidFill>
              </a:rPr>
              <a:t> so it </a:t>
            </a:r>
            <a:r>
              <a:rPr lang="en" u="sng">
                <a:solidFill>
                  <a:srgbClr val="0B5394"/>
                </a:solidFill>
              </a:rPr>
              <a:t>prints to console</a:t>
            </a:r>
            <a:r>
              <a:rPr lang="en">
                <a:solidFill>
                  <a:srgbClr val="0B5394"/>
                </a:solidFill>
              </a:rPr>
              <a:t> instead of creating log files.</a:t>
            </a:r>
            <a:endParaRPr>
              <a:solidFill>
                <a:srgbClr val="0B5394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Template command:</a:t>
            </a:r>
            <a:br>
              <a:rPr lang="en"/>
            </a:b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a100mig bash -c "/usr/local/cuda/bin/nvcc -arch native hello.cu -o hello; ./hello"</a:t>
            </a:r>
            <a:b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/usr/local/cuda/bin/nvcc -arch native hello.cu -o hello;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Compiles </a:t>
            </a:r>
            <a:r>
              <a:rPr b="1" lang="en"/>
              <a:t>hello.cu</a:t>
            </a:r>
            <a:r>
              <a:rPr lang="en"/>
              <a:t> into </a:t>
            </a:r>
            <a:r>
              <a:rPr b="1" lang="en"/>
              <a:t>hello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onsolas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Runs the program afterwards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update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a100mig</a:t>
            </a:r>
            <a:r>
              <a:rPr lang="en"/>
              <a:t> to any of the gpu names or just "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-G 1</a:t>
            </a:r>
            <a:r>
              <a:rPr lang="en"/>
              <a:t>" to select whatever that is available.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Details: Nvidia profilers</a:t>
            </a:r>
            <a:endParaRPr/>
          </a:p>
        </p:txBody>
      </p:sp>
      <p:sp>
        <p:nvSpPr>
          <p:cNvPr id="889" name="Google Shape;889;p68"/>
          <p:cNvSpPr txBox="1"/>
          <p:nvPr>
            <p:ph idx="1" type="body"/>
          </p:nvPr>
        </p:nvSpPr>
        <p:spPr>
          <a:xfrm>
            <a:off x="311700" y="1266325"/>
            <a:ext cx="40338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way to profile CUDA programs despite being deprecated.</a:t>
            </a:r>
            <a:endParaRPr/>
          </a:p>
          <a:p>
            <a:pPr indent="-231775" lvl="1" marL="5715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work on CC 8.0 and above (i.e. cannot use on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a100</a:t>
            </a:r>
            <a:r>
              <a:rPr lang="en"/>
              <a:t> or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a100mig</a:t>
            </a:r>
            <a:r>
              <a:rPr lang="en"/>
              <a:t>!)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Newer profilers: ncu &amp; nsys</a:t>
            </a:r>
            <a:endParaRPr/>
          </a:p>
          <a:p>
            <a:pPr indent="-231775" lvl="1" marL="5715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Working with SoC to enable access to these profilers in the nodes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But usually nvprof is sufficient to identify bottlenecks.</a:t>
            </a:r>
            <a:endParaRPr/>
          </a:p>
        </p:txBody>
      </p:sp>
      <p:pic>
        <p:nvPicPr>
          <p:cNvPr id="890" name="Google Shape;8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675" y="1755525"/>
            <a:ext cx="4377648" cy="22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nvprof</a:t>
            </a:r>
            <a:endParaRPr/>
          </a:p>
        </p:txBody>
      </p:sp>
      <p:sp>
        <p:nvSpPr>
          <p:cNvPr id="896" name="Google Shape;896;p6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way to profile CUDA programs despite being deprecated.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work on CC 8.0 and above (i.e. cannot use on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a100</a:t>
            </a:r>
            <a:r>
              <a:rPr lang="en"/>
              <a:t> or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a100mig</a:t>
            </a:r>
            <a:r>
              <a:rPr lang="en"/>
              <a:t>!)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titanrtx bash -c "/usr/local/cuda/bin/nvcc -arch native atomic.cu -o atomic; /usr/local/cuda/bin/nvprof ./atomic"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does it show?</a:t>
            </a:r>
            <a:br>
              <a:rPr lang="en"/>
            </a:br>
            <a:r>
              <a:rPr lang="en">
                <a:solidFill>
                  <a:schemeClr val="accent5"/>
                </a:solidFill>
              </a:rPr>
              <a:t>Similarly to regular C++ programs, atomic addition runs slower than regular additions (though regular additions cause race conditions).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nvprof</a:t>
            </a:r>
            <a:endParaRPr/>
          </a:p>
        </p:txBody>
      </p:sp>
      <p:sp>
        <p:nvSpPr>
          <p:cNvPr id="902" name="Google Shape;902;p7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copyalot.cu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1 bash -c "/usr/local/cuda/bin/nvcc -arch native copyalot.cu -o copyalot; /usr/local/cuda/bin/nvprof ./copyalot"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nvprof</a:t>
            </a:r>
            <a:endParaRPr/>
          </a:p>
        </p:txBody>
      </p:sp>
      <p:sp>
        <p:nvSpPr>
          <p:cNvPr id="908" name="Google Shape;908;p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copyalot.cu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1 bash -c "/usr/local/cuda/bin/nvcc -arch native copyalot.cu -o copyalot; /usr/local/cuda/bin/nvprof ./copyalot"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Can see time taken for </a:t>
            </a:r>
            <a:r>
              <a:rPr b="1" lang="en">
                <a:solidFill>
                  <a:srgbClr val="0B5394"/>
                </a:solidFill>
              </a:rPr>
              <a:t>memcpy</a:t>
            </a:r>
            <a:r>
              <a:rPr lang="en">
                <a:solidFill>
                  <a:srgbClr val="0B5394"/>
                </a:solidFill>
              </a:rPr>
              <a:t> and </a:t>
            </a:r>
            <a:r>
              <a:rPr b="1" lang="en">
                <a:solidFill>
                  <a:srgbClr val="0B5394"/>
                </a:solidFill>
              </a:rPr>
              <a:t>GPU computation</a:t>
            </a:r>
            <a:r>
              <a:rPr lang="en">
                <a:solidFill>
                  <a:srgbClr val="0B5394"/>
                </a:solidFill>
              </a:rPr>
              <a:t>!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464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DIFFERENT ISSUES!</a:t>
            </a:r>
            <a:endParaRPr b="1"/>
          </a:p>
          <a:p>
            <a:pPr indent="-342900" lvl="0" marL="457200" rtl="0" algn="l">
              <a:spcBef>
                <a:spcPts val="2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Coherence</a:t>
            </a:r>
            <a:r>
              <a:rPr lang="en"/>
              <a:t>: how cores agree on what is at a </a:t>
            </a:r>
            <a:r>
              <a:rPr b="1" lang="en"/>
              <a:t>single memory location.</a:t>
            </a:r>
            <a:endParaRPr b="1"/>
          </a:p>
          <a:p>
            <a:pPr indent="-342900" lvl="0" marL="457200" rtl="0" algn="l">
              <a:spcBef>
                <a:spcPts val="2000"/>
              </a:spcBef>
              <a:spcAft>
                <a:spcPts val="2000"/>
              </a:spcAft>
              <a:buSzPts val="1800"/>
              <a:buChar char="●"/>
            </a:pPr>
            <a:r>
              <a:rPr b="1" lang="en"/>
              <a:t>Consistency</a:t>
            </a:r>
            <a:r>
              <a:rPr lang="en"/>
              <a:t>: how cores agree on the </a:t>
            </a:r>
            <a:r>
              <a:rPr b="1" lang="en"/>
              <a:t>order of memory operations</a:t>
            </a:r>
            <a:r>
              <a:rPr lang="en"/>
              <a:t> to </a:t>
            </a:r>
            <a:r>
              <a:rPr b="1" lang="en"/>
              <a:t>different memory locations</a:t>
            </a:r>
            <a:endParaRPr b="1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150" y="738676"/>
            <a:ext cx="3696975" cy="39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3: GPU Sum</a:t>
            </a:r>
            <a:endParaRPr/>
          </a:p>
        </p:txBody>
      </p:sp>
      <p:sp>
        <p:nvSpPr>
          <p:cNvPr id="914" name="Google Shape;914;p72"/>
          <p:cNvSpPr txBox="1"/>
          <p:nvPr>
            <p:ph idx="1" type="body"/>
          </p:nvPr>
        </p:nvSpPr>
        <p:spPr>
          <a:xfrm>
            <a:off x="311700" y="1152425"/>
            <a:ext cx="8520600" cy="3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vim sum_ans.cu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a100mig bash -c "/usr/local/cuda/bin/nvcc -arch native</a:t>
            </a:r>
            <a:b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-o sum_ans sum_ans.cu; ./sum_ans"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Atomic add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threads atomically add to a global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Atomic shared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threads add to block-shared variable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then finally to global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Reduce shared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Threads combine values in a block-shared array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step, half the threads from prev step are involved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 last atomic add at the end</a:t>
            </a:r>
            <a:endParaRPr/>
          </a:p>
        </p:txBody>
      </p:sp>
      <p:pic>
        <p:nvPicPr>
          <p:cNvPr descr="cuda Tutorial =&gt; Parallel reduction (e.g. how to sum an array)" id="915" name="Google Shape;91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4925" y="1783650"/>
            <a:ext cx="2957351" cy="25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Summary</a:t>
            </a:r>
            <a:endParaRPr/>
          </a:p>
        </p:txBody>
      </p:sp>
      <p:sp>
        <p:nvSpPr>
          <p:cNvPr id="921" name="Google Shape;921;p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memory consistency models: faster performance at the cost of harder-to-achieve-correctness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behind optimizing CUDA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Profiling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testing optimizations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Getting shared memory / constant memory / #registers from nvcc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CUDA Occupancy Calculator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Tut 3</a:t>
            </a:r>
            <a:endParaRPr/>
          </a:p>
        </p:txBody>
      </p:sp>
      <p:sp>
        <p:nvSpPr>
          <p:cNvPr id="927" name="Google Shape;927;p74"/>
          <p:cNvSpPr txBox="1"/>
          <p:nvPr>
            <p:ph idx="1" type="body"/>
          </p:nvPr>
        </p:nvSpPr>
        <p:spPr>
          <a:xfrm>
            <a:off x="311700" y="1266325"/>
            <a:ext cx="37545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/>
              <a:t>Slides are uploaded here after every session</a:t>
            </a:r>
            <a:br>
              <a:rPr b="1" lang="en" sz="1750"/>
            </a:br>
            <a:r>
              <a:rPr b="1" lang="en" sz="1750"/>
              <a:t>GDrive: </a:t>
            </a:r>
            <a:r>
              <a:rPr lang="en" sz="1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drive.zhiheng.dev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50"/>
              <a:t>Anonymous Feedback:</a:t>
            </a:r>
            <a:r>
              <a:rPr lang="en" sz="1750"/>
              <a:t> </a:t>
            </a:r>
            <a:r>
              <a:rPr lang="en" sz="17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feedback.zhiheng.dev</a:t>
            </a:r>
            <a:endParaRPr b="1" sz="1600">
              <a:solidFill>
                <a:srgbClr val="CC0000"/>
              </a:solidFill>
            </a:endParaRPr>
          </a:p>
        </p:txBody>
      </p:sp>
      <p:sp>
        <p:nvSpPr>
          <p:cNvPr id="928" name="Google Shape;928;p74"/>
          <p:cNvSpPr txBox="1"/>
          <p:nvPr/>
        </p:nvSpPr>
        <p:spPr>
          <a:xfrm>
            <a:off x="4940650" y="42828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Attendance</a:t>
            </a:r>
            <a:endParaRPr sz="3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34325" y="3640025"/>
            <a:ext cx="21159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How to guarantee that Core 3 reads x = 4?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94900" y="1416585"/>
            <a:ext cx="353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pen Sans"/>
                <a:ea typeface="Open Sans"/>
                <a:cs typeface="Open Sans"/>
                <a:sym typeface="Open Sans"/>
              </a:rPr>
              <a:t>Coherence</a:t>
            </a:r>
            <a:endParaRPr b="1" sz="2200" u="sng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278675" y="1941400"/>
            <a:ext cx="470700" cy="2419650"/>
            <a:chOff x="141875" y="1243750"/>
            <a:chExt cx="470700" cy="2419650"/>
          </a:xfrm>
        </p:grpSpPr>
        <p:sp>
          <p:nvSpPr>
            <p:cNvPr id="108" name="Google Shape;108;p19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109" name="Google Shape;109;p19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0" name="Google Shape;110;p19"/>
          <p:cNvSpPr txBox="1"/>
          <p:nvPr/>
        </p:nvSpPr>
        <p:spPr>
          <a:xfrm>
            <a:off x="378350" y="1941400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Core 1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05750" y="2372500"/>
            <a:ext cx="8577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1368950" y="1941400"/>
            <a:ext cx="1312500" cy="1463513"/>
            <a:chOff x="1232150" y="1243750"/>
            <a:chExt cx="1312500" cy="1463513"/>
          </a:xfrm>
        </p:grpSpPr>
        <p:sp>
          <p:nvSpPr>
            <p:cNvPr id="113" name="Google Shape;113;p19"/>
            <p:cNvSpPr txBox="1"/>
            <p:nvPr/>
          </p:nvSpPr>
          <p:spPr>
            <a:xfrm>
              <a:off x="12321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2</a:t>
              </a:r>
              <a:endParaRPr b="1"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361900" y="2033625"/>
              <a:ext cx="10530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read X → </a:t>
              </a:r>
              <a:r>
                <a:rPr b="1" lang="en" sz="10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r1</a:t>
              </a:r>
              <a:endParaRPr b="1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361900" y="2413563"/>
              <a:ext cx="10530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X = </a:t>
              </a:r>
              <a:r>
                <a:rPr b="1" lang="en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r + 1</a:t>
              </a:r>
              <a:endParaRPr b="1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6" name="Google Shape;116;p19"/>
          <p:cNvGrpSpPr/>
          <p:nvPr/>
        </p:nvGrpSpPr>
        <p:grpSpPr>
          <a:xfrm>
            <a:off x="2359550" y="1941400"/>
            <a:ext cx="1312500" cy="1807850"/>
            <a:chOff x="2222750" y="1243750"/>
            <a:chExt cx="1312500" cy="1807850"/>
          </a:xfrm>
        </p:grpSpPr>
        <p:sp>
          <p:nvSpPr>
            <p:cNvPr id="117" name="Google Shape;117;p19"/>
            <p:cNvSpPr txBox="1"/>
            <p:nvPr/>
          </p:nvSpPr>
          <p:spPr>
            <a:xfrm>
              <a:off x="22227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Core 3</a:t>
              </a:r>
              <a:endParaRPr b="1" sz="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2550950" y="2757900"/>
              <a:ext cx="656100" cy="293700"/>
            </a:xfrm>
            <a:prstGeom prst="rect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read X</a:t>
              </a:r>
              <a:endParaRPr b="1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202600" y="4457725"/>
            <a:ext cx="68364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We always assume coherence is preserved! Insanity, otherwise.</a:t>
            </a:r>
            <a:endParaRPr sz="1400">
              <a:solidFill>
                <a:srgbClr val="0000FF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9000" y="722325"/>
            <a:ext cx="3307050" cy="24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614100" y="3218425"/>
            <a:ext cx="552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Usually: hardware has a cache coherence protocol.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Guarantees:</a:t>
            </a:r>
            <a:endParaRPr b="1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Write Propagation: 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changes in one cache are propagated to the rest, eventually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b="1"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Tx Serialization: </a:t>
            </a:r>
            <a:r>
              <a:rPr lang="en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everyone sees changes in the same order</a:t>
            </a:r>
            <a:endParaRPr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255250" y="974285"/>
            <a:ext cx="353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latin typeface="Open Sans"/>
                <a:ea typeface="Open Sans"/>
                <a:cs typeface="Open Sans"/>
                <a:sym typeface="Open Sans"/>
              </a:rPr>
              <a:t>Consistency</a:t>
            </a:r>
            <a:endParaRPr b="1" sz="22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02800" y="3742575"/>
            <a:ext cx="2836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What guarantees does </a:t>
            </a:r>
            <a:r>
              <a:rPr b="1" lang="en" sz="1700" u="sng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hardware</a:t>
            </a:r>
            <a:r>
              <a:rPr b="1" lang="en" sz="17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give us about the result of these assembly instructions?</a:t>
            </a:r>
            <a:endParaRPr b="1"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9" name="Google Shape;129;p20"/>
          <p:cNvGrpSpPr/>
          <p:nvPr/>
        </p:nvGrpSpPr>
        <p:grpSpPr>
          <a:xfrm>
            <a:off x="740750" y="1414925"/>
            <a:ext cx="470700" cy="2419650"/>
            <a:chOff x="141875" y="1243750"/>
            <a:chExt cx="470700" cy="2419650"/>
          </a:xfrm>
        </p:grpSpPr>
        <p:sp>
          <p:nvSpPr>
            <p:cNvPr id="130" name="Google Shape;130;p20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131" name="Google Shape;131;p20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2" name="Google Shape;132;p20"/>
          <p:cNvSpPr txBox="1"/>
          <p:nvPr/>
        </p:nvSpPr>
        <p:spPr>
          <a:xfrm>
            <a:off x="840425" y="141492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Core 1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67825" y="1846025"/>
            <a:ext cx="8577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 = 3</a:t>
            </a:r>
            <a:endParaRPr b="1"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831025" y="141492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Core 2</a:t>
            </a:r>
            <a:endParaRPr b="1"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1960775" y="2473163"/>
            <a:ext cx="10530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Y =</a:t>
            </a:r>
            <a:r>
              <a:rPr b="1"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1067825" y="2794300"/>
            <a:ext cx="8577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 Y</a:t>
            </a:r>
            <a:endParaRPr b="1"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960775" y="2139713"/>
            <a:ext cx="1053000" cy="2937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 X</a:t>
            </a:r>
            <a:endParaRPr b="1"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3938950" y="1171525"/>
            <a:ext cx="4949800" cy="3802400"/>
            <a:chOff x="4041800" y="916175"/>
            <a:chExt cx="4949800" cy="3802400"/>
          </a:xfrm>
        </p:grpSpPr>
        <p:sp>
          <p:nvSpPr>
            <p:cNvPr id="139" name="Google Shape;139;p20"/>
            <p:cNvSpPr txBox="1"/>
            <p:nvPr/>
          </p:nvSpPr>
          <p:spPr>
            <a:xfrm>
              <a:off x="4711250" y="3748975"/>
              <a:ext cx="36108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38761D"/>
                  </a:solidFill>
                  <a:latin typeface="Open Sans"/>
                  <a:ea typeface="Open Sans"/>
                  <a:cs typeface="Open Sans"/>
                  <a:sym typeface="Open Sans"/>
                </a:rPr>
                <a:t>Each ISA (architecture) specifies exactly what we can expect! </a:t>
              </a:r>
              <a:endParaRPr b="1" sz="17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0" name="Google Shape;140;p20"/>
            <p:cNvGrpSpPr/>
            <p:nvPr/>
          </p:nvGrpSpPr>
          <p:grpSpPr>
            <a:xfrm>
              <a:off x="4041800" y="916175"/>
              <a:ext cx="4949800" cy="2803175"/>
              <a:chOff x="4041800" y="916175"/>
              <a:chExt cx="4949800" cy="2803175"/>
            </a:xfrm>
          </p:grpSpPr>
          <p:pic>
            <p:nvPicPr>
              <p:cNvPr id="141" name="Google Shape;141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41800" y="916175"/>
                <a:ext cx="4949799" cy="26086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20"/>
              <p:cNvSpPr/>
              <p:nvPr/>
            </p:nvSpPr>
            <p:spPr>
              <a:xfrm>
                <a:off x="4041800" y="2487850"/>
                <a:ext cx="941100" cy="1231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8050500" y="2571750"/>
                <a:ext cx="941100" cy="1070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all these memory tricks?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 between </a:t>
            </a:r>
            <a:r>
              <a:rPr b="1" lang="en"/>
              <a:t>speedup from caching</a:t>
            </a:r>
            <a:r>
              <a:rPr lang="en"/>
              <a:t> while </a:t>
            </a:r>
            <a:r>
              <a:rPr b="1" lang="en"/>
              <a:t>staying correct.</a:t>
            </a:r>
            <a:endParaRPr b="1"/>
          </a:p>
          <a:p>
            <a:pPr indent="-342900" lvl="0" marL="457200" rtl="0" algn="l">
              <a:spcBef>
                <a:spcPts val="2400"/>
              </a:spcBef>
              <a:spcAft>
                <a:spcPts val="2400"/>
              </a:spcAft>
              <a:buSzPts val="1800"/>
              <a:buChar char="●"/>
            </a:pPr>
            <a:r>
              <a:rPr lang="en"/>
              <a:t>Best optimization developers </a:t>
            </a:r>
            <a:r>
              <a:rPr b="1" lang="en"/>
              <a:t>understand &amp; exploit this</a:t>
            </a:r>
            <a:r>
              <a:rPr lang="en"/>
              <a:t> to write fast programs.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