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5143500" cx="9144000"/>
  <p:notesSz cx="6858000" cy="9144000"/>
  <p:embeddedFontLst>
    <p:embeddedFont>
      <p:font typeface="PT Sans Narrow"/>
      <p:regular r:id="rId55"/>
      <p:bold r:id="rId56"/>
    </p:embeddedFont>
    <p:embeddedFont>
      <p:font typeface="Open Sans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OpenSans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OpenSans-regular.fntdata"/><Relationship Id="rId12" Type="http://schemas.openxmlformats.org/officeDocument/2006/relationships/slide" Target="slides/slide7.xml"/><Relationship Id="rId56" Type="http://schemas.openxmlformats.org/officeDocument/2006/relationships/font" Target="fonts/PTSansNarrow-bold.fntdata"/><Relationship Id="rId15" Type="http://schemas.openxmlformats.org/officeDocument/2006/relationships/slide" Target="slides/slide10.xml"/><Relationship Id="rId59" Type="http://schemas.openxmlformats.org/officeDocument/2006/relationships/font" Target="fonts/OpenSans-italic.fntdata"/><Relationship Id="rId14" Type="http://schemas.openxmlformats.org/officeDocument/2006/relationships/slide" Target="slides/slide9.xml"/><Relationship Id="rId58" Type="http://schemas.openxmlformats.org/officeDocument/2006/relationships/font" Target="fonts/OpenSan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d3360006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8d3360006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d3360006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d3360006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8fffd1af10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8fffd1af10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fffd1af10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8fffd1af10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d3360006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8d3360006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d3360006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d3360006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8d3360006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8d3360006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8d3360006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8d3360006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8d3360006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8d3360006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8d3360006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8d3360006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d336000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d336000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8d3360006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8d3360006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8d3360006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8d3360006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8d3360006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8d3360006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8d3360006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8d3360006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8d3360006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8d3360006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8d3360006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8d3360006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8d3360006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8d3360006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8d3360006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8d3360006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8d3360006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8d3360006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8d33600061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8d3360006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8d336000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8d336000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8d3360006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8d3360006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8d3360006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8d3360006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8fffd1af10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8fffd1af10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8d3360006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8d3360006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8d33600061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8d3360006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8d33600061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8d33600061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8d33600061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8d33600061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8fffd1af1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8fffd1af1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8fffd1af1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8fffd1af1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8fffd1af1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8fffd1af1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d3360006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d3360006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90158107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90158107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8fffd1af10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8fffd1af10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8fffd1af10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8fffd1af10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8fffd1af10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8fffd1af10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8fffd1af10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8fffd1af10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8fffd1af10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8fffd1af10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8fffd1af10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8fffd1af10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8fffd1af10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8fffd1af10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8fffd1af10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8fffd1af10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78ce4f97d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78ce4f97d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d3360006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d3360006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d3360006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d3360006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d3360006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d3360006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d3360006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d3360006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d3360006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8d3360006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1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8.gif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drive.zhiheng.dev" TargetMode="External"/><Relationship Id="rId4" Type="http://schemas.openxmlformats.org/officeDocument/2006/relationships/hyperlink" Target="http://feedback.zhiheng.dev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36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CS3210 Tut 4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6750" y="28412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1 &amp; 2 Review + Some Assignment 2 &amp; CUDA extras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3108600" y="4229100"/>
            <a:ext cx="292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Slides inspired from Sriram</a:t>
            </a:r>
            <a:endParaRPr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+ extra tidbits</a:t>
            </a:r>
            <a:endParaRPr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Skipping ahead: Q13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266325"/>
            <a:ext cx="4006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How to parallelize with OpenMP?</a:t>
            </a:r>
            <a:endParaRPr b="1">
              <a:solidFill>
                <a:srgbClr val="0B5394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Add #pragma omp parallel for above line 18.</a:t>
            </a:r>
            <a:br>
              <a:rPr b="1" lang="en">
                <a:solidFill>
                  <a:schemeClr val="accent5"/>
                </a:solidFill>
              </a:rPr>
            </a:br>
            <a:br>
              <a:rPr b="1" lang="en">
                <a:solidFill>
                  <a:schemeClr val="accent5"/>
                </a:solidFill>
              </a:rPr>
            </a:br>
            <a:br>
              <a:rPr b="1" lang="en">
                <a:solidFill>
                  <a:schemeClr val="accent5"/>
                </a:solidFill>
              </a:rPr>
            </a:br>
            <a:br>
              <a:rPr b="1" lang="en">
                <a:solidFill>
                  <a:schemeClr val="accent5"/>
                </a:solidFill>
              </a:rPr>
            </a:br>
            <a:br>
              <a:rPr b="1" lang="en">
                <a:solidFill>
                  <a:schemeClr val="accent5"/>
                </a:solidFill>
              </a:rPr>
            </a:br>
            <a:br>
              <a:rPr b="1" lang="en">
                <a:solidFill>
                  <a:schemeClr val="accent5"/>
                </a:solidFill>
              </a:rPr>
            </a:br>
            <a:br>
              <a:rPr b="1" lang="en">
                <a:solidFill>
                  <a:schemeClr val="accent5"/>
                </a:solidFill>
              </a:rPr>
            </a:br>
            <a:br>
              <a:rPr b="1" lang="en">
                <a:solidFill>
                  <a:schemeClr val="accent5"/>
                </a:solidFill>
              </a:rPr>
            </a:br>
            <a:endParaRPr b="1">
              <a:solidFill>
                <a:srgbClr val="E69138"/>
              </a:solidFill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700" y="237113"/>
            <a:ext cx="4807376" cy="46692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22"/>
          <p:cNvCxnSpPr/>
          <p:nvPr/>
        </p:nvCxnSpPr>
        <p:spPr>
          <a:xfrm>
            <a:off x="2781500" y="2184175"/>
            <a:ext cx="2280000" cy="8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Skipping ahead: Q13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266325"/>
            <a:ext cx="4006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How to parallelize with OpenMP?</a:t>
            </a:r>
            <a:endParaRPr b="1">
              <a:solidFill>
                <a:srgbClr val="0B5394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Add #pragma omp parallel for above line 18.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b="1" lang="en">
                <a:solidFill>
                  <a:srgbClr val="CC0000"/>
                </a:solidFill>
              </a:rPr>
              <a:t>Common mistake:</a:t>
            </a:r>
            <a:r>
              <a:rPr lang="en">
                <a:solidFill>
                  <a:srgbClr val="CC0000"/>
                </a:solidFill>
              </a:rPr>
              <a:t> Nested #pragma omp for: </a:t>
            </a:r>
            <a:r>
              <a:rPr lang="en" u="sng">
                <a:solidFill>
                  <a:srgbClr val="CC0000"/>
                </a:solidFill>
              </a:rPr>
              <a:t>undefined behaviour</a:t>
            </a:r>
            <a:r>
              <a:rPr lang="en">
                <a:solidFill>
                  <a:srgbClr val="CC0000"/>
                </a:solidFill>
              </a:rPr>
              <a:t>.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1800"/>
              <a:buChar char="●"/>
            </a:pPr>
            <a:r>
              <a:rPr b="1" lang="en">
                <a:solidFill>
                  <a:srgbClr val="E69138"/>
                </a:solidFill>
              </a:rPr>
              <a:t>Common non-mistake:</a:t>
            </a:r>
            <a:r>
              <a:rPr lang="en">
                <a:solidFill>
                  <a:srgbClr val="E69138"/>
                </a:solidFill>
              </a:rPr>
              <a:t> using explicit barriers - OpenMP syncs threads at the end of blocks implicitly (no penalty for this).</a:t>
            </a:r>
            <a:endParaRPr>
              <a:solidFill>
                <a:srgbClr val="E69138"/>
              </a:solidFill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700" y="237113"/>
            <a:ext cx="4807376" cy="466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Skipping ahead: Q13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266325"/>
            <a:ext cx="4029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Adding #pragma omp critical/ atomic to line 28, needed?</a:t>
            </a:r>
            <a:endParaRPr>
              <a:solidFill>
                <a:srgbClr val="E69138"/>
              </a:solidFill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700" y="237113"/>
            <a:ext cx="4807376" cy="466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/>
          <p:nvPr/>
        </p:nvSpPr>
        <p:spPr>
          <a:xfrm>
            <a:off x="5380600" y="4368325"/>
            <a:ext cx="2270700" cy="18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Skipping ahead: Q13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266325"/>
            <a:ext cx="4029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Adding #pragma omp critical/ atomic to line 28, needed?</a:t>
            </a:r>
            <a:endParaRPr b="1">
              <a:solidFill>
                <a:srgbClr val="0B5394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E69138"/>
              </a:buClr>
              <a:buSzPts val="1800"/>
              <a:buChar char="●"/>
            </a:pPr>
            <a:r>
              <a:rPr b="1" lang="en">
                <a:solidFill>
                  <a:srgbClr val="E69138"/>
                </a:solidFill>
              </a:rPr>
              <a:t>Depends!</a:t>
            </a:r>
            <a:r>
              <a:rPr lang="en">
                <a:solidFill>
                  <a:srgbClr val="E69138"/>
                </a:solidFill>
              </a:rPr>
              <a:t> Can assume that the update statement writes to different locations in memory - </a:t>
            </a:r>
            <a:r>
              <a:rPr b="1" lang="en">
                <a:solidFill>
                  <a:srgbClr val="E69138"/>
                </a:solidFill>
              </a:rPr>
              <a:t>no synchronization needed!</a:t>
            </a:r>
            <a:endParaRPr b="1">
              <a:solidFill>
                <a:srgbClr val="E69138"/>
              </a:solidFill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700" y="237113"/>
            <a:ext cx="4807376" cy="466927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/>
          <p:nvPr/>
        </p:nvSpPr>
        <p:spPr>
          <a:xfrm>
            <a:off x="5380600" y="4368325"/>
            <a:ext cx="2270700" cy="18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Q11+Q12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Parallel patterns?</a:t>
            </a:r>
            <a:endParaRPr b="1">
              <a:solidFill>
                <a:srgbClr val="0B5394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Parbegin-parend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Pipeline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pool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Master-worker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SPMD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Producer-consumer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Fork-join</a:t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700" y="237113"/>
            <a:ext cx="4807376" cy="466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266325"/>
            <a:ext cx="3974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Point to think about: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B5394"/>
                </a:solidFill>
              </a:rPr>
              <a:t>Is the number of </a:t>
            </a:r>
            <a:r>
              <a:rPr b="1" lang="en">
                <a:solidFill>
                  <a:srgbClr val="0B5394"/>
                </a:solidFill>
              </a:rPr>
              <a:t>nearby_bodies</a:t>
            </a:r>
            <a:r>
              <a:rPr lang="en">
                <a:solidFill>
                  <a:srgbClr val="0B5394"/>
                </a:solidFill>
              </a:rPr>
              <a:t> the same for every body?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Q11+Q12</a:t>
            </a: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700" y="237113"/>
            <a:ext cx="4807376" cy="466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266325"/>
            <a:ext cx="3974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Point to think about: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Is the number of </a:t>
            </a:r>
            <a:r>
              <a:rPr b="1" lang="en">
                <a:solidFill>
                  <a:srgbClr val="0B5394"/>
                </a:solidFill>
              </a:rPr>
              <a:t>nearby_bodies</a:t>
            </a:r>
            <a:r>
              <a:rPr lang="en">
                <a:solidFill>
                  <a:srgbClr val="0B5394"/>
                </a:solidFill>
              </a:rPr>
              <a:t> the same for every body?</a:t>
            </a:r>
            <a:endParaRPr>
              <a:solidFill>
                <a:srgbClr val="0B539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lang="en">
                <a:solidFill>
                  <a:srgbClr val="CC0000"/>
                </a:solidFill>
              </a:rPr>
              <a:t>No! Splitting all_bodies to execute </a:t>
            </a:r>
            <a:r>
              <a:rPr b="1" lang="en">
                <a:solidFill>
                  <a:srgbClr val="CC0000"/>
                </a:solidFill>
              </a:rPr>
              <a:t>SIMD</a:t>
            </a:r>
            <a:r>
              <a:rPr lang="en">
                <a:solidFill>
                  <a:srgbClr val="CC0000"/>
                </a:solidFill>
              </a:rPr>
              <a:t> cannot work because each body may have different no. of instructions.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Q11+Q12</a:t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700" y="237113"/>
            <a:ext cx="4807376" cy="466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Q11+Q12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311700" y="1266325"/>
            <a:ext cx="3979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Parallel patterns?</a:t>
            </a:r>
            <a:endParaRPr b="1">
              <a:solidFill>
                <a:srgbClr val="0B5394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●"/>
            </a:pPr>
            <a:r>
              <a:rPr b="1" lang="en">
                <a:solidFill>
                  <a:schemeClr val="accent5"/>
                </a:solidFill>
              </a:rPr>
              <a:t>Master-worker</a:t>
            </a:r>
            <a:r>
              <a:rPr lang="en">
                <a:solidFill>
                  <a:schemeClr val="accent5"/>
                </a:solidFill>
              </a:rPr>
              <a:t>: homogeneous work for worker, master can coordinate between steps.</a:t>
            </a:r>
            <a:endParaRPr>
              <a:solidFill>
                <a:schemeClr val="accent5"/>
              </a:solidFill>
            </a:endParaRPr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●"/>
            </a:pPr>
            <a:r>
              <a:rPr b="1" lang="en">
                <a:solidFill>
                  <a:schemeClr val="accent5"/>
                </a:solidFill>
              </a:rPr>
              <a:t>parbegin/end</a:t>
            </a:r>
            <a:r>
              <a:rPr lang="en">
                <a:solidFill>
                  <a:schemeClr val="accent5"/>
                </a:solidFill>
              </a:rPr>
              <a:t>, </a:t>
            </a:r>
            <a:r>
              <a:rPr b="1" lang="en">
                <a:solidFill>
                  <a:schemeClr val="accent5"/>
                </a:solidFill>
              </a:rPr>
              <a:t>fork-join</a:t>
            </a:r>
            <a:r>
              <a:rPr lang="en">
                <a:solidFill>
                  <a:schemeClr val="accent5"/>
                </a:solidFill>
              </a:rPr>
              <a:t>, </a:t>
            </a:r>
            <a:r>
              <a:rPr b="1" lang="en">
                <a:solidFill>
                  <a:schemeClr val="accent5"/>
                </a:solidFill>
              </a:rPr>
              <a:t>SPMD</a:t>
            </a:r>
            <a:r>
              <a:rPr lang="en">
                <a:solidFill>
                  <a:schemeClr val="accent5"/>
                </a:solidFill>
              </a:rPr>
              <a:t>, etc should be OK for similar reasons.</a:t>
            </a:r>
            <a:endParaRPr>
              <a:solidFill>
                <a:schemeClr val="accent5"/>
              </a:solidFill>
            </a:endParaRPr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Clr>
                <a:srgbClr val="E69138"/>
              </a:buClr>
              <a:buSzPct val="100000"/>
              <a:buChar char="●"/>
            </a:pPr>
            <a:r>
              <a:rPr b="1" lang="en">
                <a:solidFill>
                  <a:srgbClr val="E69138"/>
                </a:solidFill>
              </a:rPr>
              <a:t>Task Pool</a:t>
            </a:r>
            <a:r>
              <a:rPr lang="en">
                <a:solidFill>
                  <a:srgbClr val="E69138"/>
                </a:solidFill>
              </a:rPr>
              <a:t>: tasks are fairly homogeneous, task-fetching overhead unnecessary. (½ credit)</a:t>
            </a:r>
            <a:endParaRPr>
              <a:solidFill>
                <a:srgbClr val="E69138"/>
              </a:solidFill>
            </a:endParaRPr>
          </a:p>
          <a:p>
            <a:pPr indent="-325755" lvl="0" marL="457200" rtl="0" algn="l">
              <a:spcBef>
                <a:spcPts val="1000"/>
              </a:spcBef>
              <a:spcAft>
                <a:spcPts val="1000"/>
              </a:spcAft>
              <a:buClr>
                <a:srgbClr val="CC0000"/>
              </a:buClr>
              <a:buSzPct val="100000"/>
              <a:buChar char="●"/>
            </a:pPr>
            <a:r>
              <a:rPr lang="en">
                <a:solidFill>
                  <a:srgbClr val="CC0000"/>
                </a:solidFill>
              </a:rPr>
              <a:t>No </a:t>
            </a:r>
            <a:r>
              <a:rPr b="1" lang="en">
                <a:solidFill>
                  <a:srgbClr val="CC0000"/>
                </a:solidFill>
              </a:rPr>
              <a:t>SIMD</a:t>
            </a:r>
            <a:r>
              <a:rPr lang="en">
                <a:solidFill>
                  <a:srgbClr val="CC0000"/>
                </a:solidFill>
              </a:rPr>
              <a:t>, </a:t>
            </a:r>
            <a:r>
              <a:rPr b="1" lang="en">
                <a:solidFill>
                  <a:srgbClr val="CC0000"/>
                </a:solidFill>
              </a:rPr>
              <a:t>Producer-Consumer</a:t>
            </a:r>
            <a:r>
              <a:rPr lang="en">
                <a:solidFill>
                  <a:srgbClr val="CC0000"/>
                </a:solidFill>
              </a:rPr>
              <a:t>, </a:t>
            </a:r>
            <a:r>
              <a:rPr b="1" lang="en">
                <a:solidFill>
                  <a:srgbClr val="CC0000"/>
                </a:solidFill>
              </a:rPr>
              <a:t>Pipeline</a:t>
            </a:r>
            <a:r>
              <a:rPr lang="en">
                <a:solidFill>
                  <a:srgbClr val="CC0000"/>
                </a:solidFill>
              </a:rPr>
              <a:t>.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700" y="237113"/>
            <a:ext cx="4807376" cy="466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2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Q1+2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Understanding the problem</a:t>
            </a:r>
            <a:endParaRPr b="1"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400" y="602750"/>
            <a:ext cx="4774151" cy="393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Q1+2</a:t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311700" y="1266325"/>
            <a:ext cx="3988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Understanding the problem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threads, both updating values within an array of structs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each struct,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thread changes the position variable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thread changes the state variable</a:t>
            </a:r>
            <a:endParaRPr/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400" y="602750"/>
            <a:ext cx="4774151" cy="393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</a:t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11700" y="1266325"/>
            <a:ext cx="3988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Why don't we get 2x speedup?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400" y="602750"/>
            <a:ext cx="4774151" cy="393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</a:t>
            </a:r>
            <a:endParaRPr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266325"/>
            <a:ext cx="3988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Why don't we get 2x speedup?</a:t>
            </a:r>
            <a:endParaRPr b="1">
              <a:solidFill>
                <a:srgbClr val="0B5394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Classic </a:t>
            </a:r>
            <a:r>
              <a:rPr lang="en" u="sng"/>
              <a:t>false sharing</a:t>
            </a:r>
            <a:endParaRPr u="sng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threads (if running at the same rate) are writing to the </a:t>
            </a:r>
            <a:r>
              <a:rPr b="1" lang="en"/>
              <a:t>same entity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That's OK, but position and state are (likely) part of the </a:t>
            </a:r>
            <a:r>
              <a:rPr b="1" lang="en"/>
              <a:t>same cache line!!</a:t>
            </a:r>
            <a:endParaRPr b="1"/>
          </a:p>
        </p:txBody>
      </p:sp>
      <p:pic>
        <p:nvPicPr>
          <p:cNvPr id="212" name="Google Shape;2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400" y="602750"/>
            <a:ext cx="4774151" cy="393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False Sharing</a:t>
            </a:r>
            <a:endParaRPr/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82048"/>
            <a:ext cx="4904500" cy="2810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5"/>
          <p:cNvPicPr preferRelativeResize="0"/>
          <p:nvPr/>
        </p:nvPicPr>
        <p:blipFill rotWithShape="1">
          <a:blip r:embed="rId4">
            <a:alphaModFix/>
          </a:blip>
          <a:srcRect b="79898" l="0" r="0" t="0"/>
          <a:stretch/>
        </p:blipFill>
        <p:spPr>
          <a:xfrm>
            <a:off x="4827451" y="651337"/>
            <a:ext cx="4228523" cy="700462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266325"/>
            <a:ext cx="4842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cores update different data that happens to be part of the same cache line!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Due to </a:t>
            </a:r>
            <a:r>
              <a:rPr b="1" lang="en"/>
              <a:t>cache coherence</a:t>
            </a:r>
            <a:r>
              <a:rPr lang="en"/>
              <a:t>, the data must be </a:t>
            </a:r>
            <a:r>
              <a:rPr b="1" lang="en"/>
              <a:t>written back to memory</a:t>
            </a:r>
            <a:r>
              <a:rPr lang="en"/>
              <a:t>, and then </a:t>
            </a:r>
            <a:r>
              <a:rPr b="1" lang="en"/>
              <a:t>written to the other core's cache</a:t>
            </a:r>
            <a:r>
              <a:rPr lang="en"/>
              <a:t>, even if not strictly needed!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</a:t>
            </a:r>
            <a:endParaRPr/>
          </a:p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311700" y="1266325"/>
            <a:ext cx="4024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How to solve (at least 3 ideas)?</a:t>
            </a:r>
            <a:br>
              <a:rPr b="1" lang="en">
                <a:solidFill>
                  <a:srgbClr val="0B5394"/>
                </a:solidFill>
              </a:rPr>
            </a:br>
            <a:br>
              <a:rPr b="1" lang="en">
                <a:solidFill>
                  <a:srgbClr val="0B5394"/>
                </a:solidFill>
              </a:rPr>
            </a:br>
            <a:br>
              <a:rPr b="1" lang="en">
                <a:solidFill>
                  <a:srgbClr val="0B5394"/>
                </a:solidFill>
              </a:rPr>
            </a:br>
            <a:br>
              <a:rPr b="1" lang="en">
                <a:solidFill>
                  <a:srgbClr val="0B5394"/>
                </a:solidFill>
              </a:rPr>
            </a:br>
            <a:br>
              <a:rPr b="1" lang="en">
                <a:solidFill>
                  <a:srgbClr val="0B5394"/>
                </a:solidFill>
              </a:rPr>
            </a:br>
            <a:br>
              <a:rPr b="1" lang="en">
                <a:solidFill>
                  <a:srgbClr val="0B5394"/>
                </a:solidFill>
              </a:rPr>
            </a:br>
            <a:br>
              <a:rPr b="1" lang="en">
                <a:solidFill>
                  <a:srgbClr val="0B5394"/>
                </a:solidFill>
              </a:rPr>
            </a:br>
            <a:br>
              <a:rPr b="1" lang="en">
                <a:solidFill>
                  <a:srgbClr val="0B5394"/>
                </a:solidFill>
              </a:rPr>
            </a:br>
            <a:br>
              <a:rPr b="1" lang="en">
                <a:solidFill>
                  <a:srgbClr val="0B5394"/>
                </a:solidFill>
              </a:rPr>
            </a:br>
            <a:br>
              <a:rPr b="1" lang="en">
                <a:solidFill>
                  <a:srgbClr val="0B5394"/>
                </a:solidFill>
              </a:rPr>
            </a:br>
            <a:br>
              <a:rPr b="1" lang="en">
                <a:solidFill>
                  <a:srgbClr val="0B5394"/>
                </a:solidFill>
              </a:rPr>
            </a:br>
            <a:br>
              <a:rPr b="1" lang="en">
                <a:solidFill>
                  <a:srgbClr val="0B5394"/>
                </a:solidFill>
              </a:rPr>
            </a:br>
            <a:br>
              <a:rPr b="1" lang="en">
                <a:solidFill>
                  <a:srgbClr val="0B5394"/>
                </a:solidFill>
              </a:rPr>
            </a:br>
            <a:endParaRPr b="1">
              <a:solidFill>
                <a:srgbClr val="0B5394"/>
              </a:solidFill>
            </a:endParaRPr>
          </a:p>
        </p:txBody>
      </p:sp>
      <p:pic>
        <p:nvPicPr>
          <p:cNvPr id="227" name="Google Shape;2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400" y="602750"/>
            <a:ext cx="4774151" cy="393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</a:t>
            </a:r>
            <a:endParaRPr/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311700" y="1266325"/>
            <a:ext cx="4128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How to solve (at least 3 ideas)?</a:t>
            </a:r>
            <a:endParaRPr b="1">
              <a:solidFill>
                <a:srgbClr val="0B5394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●"/>
            </a:pPr>
            <a:r>
              <a:rPr lang="en">
                <a:solidFill>
                  <a:schemeClr val="accent5"/>
                </a:solidFill>
              </a:rPr>
              <a:t>Have two separate arrays:</a:t>
            </a:r>
            <a:endParaRPr>
              <a:solidFill>
                <a:schemeClr val="accent5"/>
              </a:solidFill>
            </a:endParaRPr>
          </a:p>
          <a:p>
            <a:pPr indent="-304165" lvl="1" marL="91440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onsolas"/>
              <a:buChar char="○"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float position[N]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165" lvl="1" marL="91440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onsolas"/>
              <a:buChar char="○"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float state[N]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br>
              <a:rPr lang="en">
                <a:solidFill>
                  <a:schemeClr val="accent5"/>
                </a:solidFill>
              </a:rPr>
            </a:br>
            <a:br>
              <a:rPr lang="en">
                <a:solidFill>
                  <a:schemeClr val="accent5"/>
                </a:solidFill>
              </a:rPr>
            </a:br>
            <a:br>
              <a:rPr lang="en">
                <a:solidFill>
                  <a:schemeClr val="accent5"/>
                </a:solidFill>
              </a:rPr>
            </a:br>
            <a:br>
              <a:rPr lang="en">
                <a:solidFill>
                  <a:schemeClr val="accent5"/>
                </a:solidFill>
              </a:rPr>
            </a:br>
            <a:br>
              <a:rPr lang="en">
                <a:solidFill>
                  <a:schemeClr val="accent5"/>
                </a:solidFill>
              </a:rPr>
            </a:br>
            <a:br>
              <a:rPr lang="en">
                <a:solidFill>
                  <a:schemeClr val="accent5"/>
                </a:solidFill>
              </a:rPr>
            </a:br>
            <a:br>
              <a:rPr lang="en">
                <a:solidFill>
                  <a:schemeClr val="accent5"/>
                </a:solidFill>
              </a:rPr>
            </a:br>
            <a:endParaRPr b="1">
              <a:solidFill>
                <a:schemeClr val="accent5"/>
              </a:solidFill>
            </a:endParaRPr>
          </a:p>
        </p:txBody>
      </p:sp>
      <p:pic>
        <p:nvPicPr>
          <p:cNvPr id="234" name="Google Shape;23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400" y="602750"/>
            <a:ext cx="4774151" cy="393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</a:t>
            </a:r>
            <a:endParaRPr/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311700" y="1266325"/>
            <a:ext cx="4128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How to solve (at least 3 ideas)?</a:t>
            </a:r>
            <a:endParaRPr b="1">
              <a:solidFill>
                <a:srgbClr val="0B5394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●"/>
            </a:pPr>
            <a:r>
              <a:rPr lang="en">
                <a:solidFill>
                  <a:schemeClr val="accent5"/>
                </a:solidFill>
              </a:rPr>
              <a:t>Have two separate arrays:</a:t>
            </a:r>
            <a:endParaRPr>
              <a:solidFill>
                <a:schemeClr val="accent5"/>
              </a:solidFill>
            </a:endParaRPr>
          </a:p>
          <a:p>
            <a:pPr indent="-304165" lvl="1" marL="91440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onsolas"/>
              <a:buChar char="○"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float position[N]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165" lvl="1" marL="91440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onsolas"/>
              <a:buChar char="○"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float state[N]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onsolas"/>
              <a:buChar char="●"/>
            </a:pPr>
            <a:r>
              <a:rPr lang="en">
                <a:solidFill>
                  <a:schemeClr val="accent5"/>
                </a:solidFill>
              </a:rPr>
              <a:t>Have padding between position and state to put them in diff cache lines</a:t>
            </a:r>
            <a:endParaRPr>
              <a:solidFill>
                <a:schemeClr val="accent5"/>
              </a:solidFill>
            </a:endParaRPr>
          </a:p>
          <a:p>
            <a:pPr indent="-304165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ct val="100000"/>
              <a:buChar char="○"/>
            </a:pPr>
            <a:r>
              <a:rPr lang="en">
                <a:solidFill>
                  <a:schemeClr val="accent5"/>
                </a:solidFill>
              </a:rPr>
              <a:t>e.g. add a field like char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pad[PAD_BYTES]</a:t>
            </a:r>
            <a:b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1">
              <a:solidFill>
                <a:schemeClr val="accent5"/>
              </a:solidFill>
            </a:endParaRPr>
          </a:p>
        </p:txBody>
      </p:sp>
      <p:pic>
        <p:nvPicPr>
          <p:cNvPr id="241" name="Google Shape;24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400" y="602750"/>
            <a:ext cx="4774151" cy="393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</a:t>
            </a:r>
            <a:endParaRPr/>
          </a:p>
        </p:txBody>
      </p:sp>
      <p:sp>
        <p:nvSpPr>
          <p:cNvPr id="247" name="Google Shape;247;p39"/>
          <p:cNvSpPr txBox="1"/>
          <p:nvPr>
            <p:ph idx="1" type="body"/>
          </p:nvPr>
        </p:nvSpPr>
        <p:spPr>
          <a:xfrm>
            <a:off x="311700" y="1266325"/>
            <a:ext cx="4128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How to solve (at least 3 ideas)?</a:t>
            </a:r>
            <a:endParaRPr b="1">
              <a:solidFill>
                <a:srgbClr val="0B5394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●"/>
            </a:pPr>
            <a:r>
              <a:rPr lang="en">
                <a:solidFill>
                  <a:schemeClr val="accent5"/>
                </a:solidFill>
              </a:rPr>
              <a:t>Have two separate arrays:</a:t>
            </a:r>
            <a:endParaRPr>
              <a:solidFill>
                <a:schemeClr val="accent5"/>
              </a:solidFill>
            </a:endParaRPr>
          </a:p>
          <a:p>
            <a:pPr indent="-304165" lvl="1" marL="91440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onsolas"/>
              <a:buChar char="○"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float position[N]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165" lvl="1" marL="91440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onsolas"/>
              <a:buChar char="○"/>
            </a:pP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float state[N]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onsolas"/>
              <a:buChar char="●"/>
            </a:pPr>
            <a:r>
              <a:rPr lang="en">
                <a:solidFill>
                  <a:schemeClr val="accent5"/>
                </a:solidFill>
              </a:rPr>
              <a:t>Have padding between position and state to put them in diff cache lines</a:t>
            </a:r>
            <a:endParaRPr>
              <a:solidFill>
                <a:schemeClr val="accent5"/>
              </a:solidFill>
            </a:endParaRPr>
          </a:p>
          <a:p>
            <a:pPr indent="-304165" lvl="1" marL="91440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ct val="100000"/>
              <a:buChar char="○"/>
            </a:pPr>
            <a:r>
              <a:rPr lang="en">
                <a:solidFill>
                  <a:schemeClr val="accent5"/>
                </a:solidFill>
              </a:rPr>
              <a:t>e.g. add a field like char </a:t>
            </a:r>
            <a:r>
              <a:rPr b="1"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pad[PAD_BYTES]</a:t>
            </a:r>
            <a:endParaRPr b="1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25755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ct val="100000"/>
              <a:buChar char="●"/>
            </a:pPr>
            <a:r>
              <a:rPr lang="en">
                <a:solidFill>
                  <a:schemeClr val="accent5"/>
                </a:solidFill>
              </a:rPr>
              <a:t>Make one thread iterate </a:t>
            </a:r>
            <a:r>
              <a:rPr b="1" lang="en">
                <a:solidFill>
                  <a:schemeClr val="accent5"/>
                </a:solidFill>
              </a:rPr>
              <a:t>0 → N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the other thread iterate</a:t>
            </a:r>
            <a:br>
              <a:rPr lang="en">
                <a:solidFill>
                  <a:schemeClr val="accent5"/>
                </a:solidFill>
              </a:rPr>
            </a:br>
            <a:r>
              <a:rPr b="1" lang="en">
                <a:solidFill>
                  <a:schemeClr val="accent5"/>
                </a:solidFill>
              </a:rPr>
              <a:t>N/2 → wraparound to 0 → N/2-1</a:t>
            </a:r>
            <a:br>
              <a:rPr b="1" lang="en">
                <a:solidFill>
                  <a:schemeClr val="accent5"/>
                </a:solidFill>
              </a:rPr>
            </a:br>
            <a:endParaRPr b="1">
              <a:solidFill>
                <a:schemeClr val="accent5"/>
              </a:solidFill>
            </a:endParaRPr>
          </a:p>
        </p:txBody>
      </p:sp>
      <p:pic>
        <p:nvPicPr>
          <p:cNvPr id="248" name="Google Shape;2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6400" y="602750"/>
            <a:ext cx="4774151" cy="393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Q4</a:t>
            </a:r>
            <a:endParaRPr/>
          </a:p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B5394"/>
                </a:solidFill>
              </a:rPr>
              <a:t>Relaxed consistency models address the concern that software complexity is </a:t>
            </a:r>
            <a:r>
              <a:rPr i="1" lang="en">
                <a:solidFill>
                  <a:srgbClr val="0B5394"/>
                </a:solidFill>
              </a:rPr>
              <a:t>increased</a:t>
            </a:r>
            <a:r>
              <a:rPr lang="en">
                <a:solidFill>
                  <a:srgbClr val="0B5394"/>
                </a:solidFill>
              </a:rPr>
              <a:t> by the </a:t>
            </a:r>
            <a:r>
              <a:rPr b="1" lang="en">
                <a:solidFill>
                  <a:srgbClr val="0B5394"/>
                </a:solidFill>
              </a:rPr>
              <a:t>need for unnecessary synchronization</a:t>
            </a:r>
            <a:r>
              <a:rPr lang="en">
                <a:solidFill>
                  <a:srgbClr val="0B5394"/>
                </a:solidFill>
              </a:rPr>
              <a:t>.</a:t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Q4</a:t>
            </a:r>
            <a:endParaRPr/>
          </a:p>
        </p:txBody>
      </p:sp>
      <p:sp>
        <p:nvSpPr>
          <p:cNvPr id="260" name="Google Shape;260;p4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Relaxed consistency models address the concern that software complexity is </a:t>
            </a:r>
            <a:r>
              <a:rPr i="1" lang="en">
                <a:solidFill>
                  <a:srgbClr val="0B5394"/>
                </a:solidFill>
              </a:rPr>
              <a:t>increased</a:t>
            </a:r>
            <a:r>
              <a:rPr lang="en">
                <a:solidFill>
                  <a:srgbClr val="0B5394"/>
                </a:solidFill>
              </a:rPr>
              <a:t> by the </a:t>
            </a:r>
            <a:r>
              <a:rPr b="1" lang="en">
                <a:solidFill>
                  <a:srgbClr val="0B5394"/>
                </a:solidFill>
              </a:rPr>
              <a:t>need for unnecessary synchronization</a:t>
            </a:r>
            <a:r>
              <a:rPr lang="en">
                <a:solidFill>
                  <a:srgbClr val="0B5394"/>
                </a:solidFill>
              </a:rPr>
              <a:t>.</a:t>
            </a:r>
            <a:endParaRPr>
              <a:solidFill>
                <a:srgbClr val="0B5394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b="1" lang="en">
                <a:solidFill>
                  <a:schemeClr val="accent5"/>
                </a:solidFill>
              </a:rPr>
              <a:t>False:</a:t>
            </a:r>
            <a:r>
              <a:rPr lang="en">
                <a:solidFill>
                  <a:schemeClr val="accent5"/>
                </a:solidFill>
              </a:rPr>
              <a:t> relaxed consistency </a:t>
            </a:r>
            <a:r>
              <a:rPr b="1" lang="en">
                <a:solidFill>
                  <a:schemeClr val="accent5"/>
                </a:solidFill>
              </a:rPr>
              <a:t>does not address software complexity</a:t>
            </a:r>
            <a:endParaRPr b="1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Relaxed consistency exists to increase </a:t>
            </a:r>
            <a:r>
              <a:rPr b="1" lang="en" u="sng">
                <a:solidFill>
                  <a:schemeClr val="accent5"/>
                </a:solidFill>
              </a:rPr>
              <a:t>performance</a:t>
            </a:r>
            <a:r>
              <a:rPr lang="en">
                <a:solidFill>
                  <a:schemeClr val="accent5"/>
                </a:solidFill>
              </a:rPr>
              <a:t> of programs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(i.e. allows programmers to write </a:t>
            </a:r>
            <a:r>
              <a:rPr b="1" lang="en">
                <a:solidFill>
                  <a:schemeClr val="accent5"/>
                </a:solidFill>
              </a:rPr>
              <a:t>faster code</a:t>
            </a:r>
            <a:r>
              <a:rPr lang="en">
                <a:solidFill>
                  <a:schemeClr val="accent5"/>
                </a:solidFill>
              </a:rPr>
              <a:t>)</a:t>
            </a:r>
            <a:endParaRPr>
              <a:solidFill>
                <a:schemeClr val="accent5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</a:rPr>
              <a:t>Doing so can actually </a:t>
            </a:r>
            <a:r>
              <a:rPr i="1" lang="en">
                <a:solidFill>
                  <a:schemeClr val="accent5"/>
                </a:solidFill>
              </a:rPr>
              <a:t>increase the software complexity even further!</a:t>
            </a:r>
            <a:endParaRPr i="1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Q7: SIMD and MIMD problems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332" y="1207050"/>
            <a:ext cx="6841339" cy="2329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0499" y="3447675"/>
            <a:ext cx="6303025" cy="15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Q6</a:t>
            </a:r>
            <a:endParaRPr/>
          </a:p>
        </p:txBody>
      </p:sp>
      <p:sp>
        <p:nvSpPr>
          <p:cNvPr id="266" name="Google Shape;266;p4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B5394"/>
                </a:solidFill>
              </a:rPr>
              <a:t>Cache coherence is the property that multiple caches contain the same set of items. Is this statement true or false?</a:t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Q6</a:t>
            </a:r>
            <a:endParaRPr/>
          </a:p>
        </p:txBody>
      </p:sp>
      <p:sp>
        <p:nvSpPr>
          <p:cNvPr id="272" name="Google Shape;272;p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Cache coherence is the property that multiple caches contain the same set of items. Is this statement true or false?</a:t>
            </a:r>
            <a:endParaRPr>
              <a:solidFill>
                <a:srgbClr val="0B5394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b="1" lang="en">
                <a:solidFill>
                  <a:srgbClr val="CC0000"/>
                </a:solidFill>
              </a:rPr>
              <a:t>False:</a:t>
            </a:r>
            <a:r>
              <a:rPr lang="en">
                <a:solidFill>
                  <a:srgbClr val="CC0000"/>
                </a:solidFill>
              </a:rPr>
              <a:t> Caches do not have to contain the </a:t>
            </a:r>
            <a:r>
              <a:rPr b="1" lang="en">
                <a:solidFill>
                  <a:srgbClr val="CC0000"/>
                </a:solidFill>
              </a:rPr>
              <a:t>same set</a:t>
            </a:r>
            <a:r>
              <a:rPr lang="en">
                <a:solidFill>
                  <a:srgbClr val="CC0000"/>
                </a:solidFill>
              </a:rPr>
              <a:t> of items. 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CC0000"/>
              </a:buClr>
              <a:buSzPts val="1800"/>
              <a:buChar char="●"/>
            </a:pPr>
            <a:r>
              <a:rPr lang="en">
                <a:solidFill>
                  <a:srgbClr val="CC0000"/>
                </a:solidFill>
              </a:rPr>
              <a:t>We just need to make sure that the specific cache lines that is </a:t>
            </a:r>
            <a:r>
              <a:rPr b="1" lang="en">
                <a:solidFill>
                  <a:srgbClr val="CC0000"/>
                </a:solidFill>
              </a:rPr>
              <a:t>being accessed</a:t>
            </a:r>
            <a:r>
              <a:rPr lang="en">
                <a:solidFill>
                  <a:srgbClr val="CC0000"/>
                </a:solidFill>
              </a:rPr>
              <a:t> by multiple processes is in </a:t>
            </a:r>
            <a:r>
              <a:rPr b="1" lang="en">
                <a:solidFill>
                  <a:srgbClr val="CC0000"/>
                </a:solidFill>
              </a:rPr>
              <a:t>sync</a:t>
            </a:r>
            <a:endParaRPr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2 Overview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Overview: Virus Signatures</a:t>
            </a:r>
            <a:endParaRPr/>
          </a:p>
        </p:txBody>
      </p:sp>
      <p:sp>
        <p:nvSpPr>
          <p:cNvPr id="283" name="Google Shape;283;p45"/>
          <p:cNvSpPr txBox="1"/>
          <p:nvPr>
            <p:ph idx="1" type="body"/>
          </p:nvPr>
        </p:nvSpPr>
        <p:spPr>
          <a:xfrm>
            <a:off x="311700" y="3508750"/>
            <a:ext cx="8520600" cy="14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You are going to be matching </a:t>
            </a:r>
            <a:r>
              <a:rPr b="1" lang="en"/>
              <a:t>binary signatures</a:t>
            </a:r>
            <a:r>
              <a:rPr lang="en"/>
              <a:t> (a string of bytes) to a database of </a:t>
            </a:r>
            <a:r>
              <a:rPr b="1" lang="en"/>
              <a:t>known viruses</a:t>
            </a:r>
            <a:r>
              <a:rPr lang="en"/>
              <a:t> (many strings of bytes)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Your job: find viruses</a:t>
            </a:r>
            <a:r>
              <a:rPr lang="en"/>
              <a:t> (essentially: substring matches)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1000"/>
              </a:spcAft>
              <a:buSzPct val="100000"/>
              <a:buChar char="●"/>
            </a:pPr>
            <a:r>
              <a:rPr lang="en"/>
              <a:t>Deadline: </a:t>
            </a:r>
            <a:r>
              <a:rPr b="1" lang="en">
                <a:solidFill>
                  <a:srgbClr val="38761D"/>
                </a:solidFill>
              </a:rPr>
              <a:t>26 October </a:t>
            </a:r>
            <a:r>
              <a:rPr lang="en">
                <a:solidFill>
                  <a:srgbClr val="38761D"/>
                </a:solidFill>
              </a:rPr>
              <a:t>(next week's Thursday)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84" name="Google Shape;284;p45"/>
          <p:cNvSpPr/>
          <p:nvPr/>
        </p:nvSpPr>
        <p:spPr>
          <a:xfrm>
            <a:off x="4573150" y="1644275"/>
            <a:ext cx="1555800" cy="8586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Your program that runs CUDA kernel(s)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5" name="Google Shape;285;p45"/>
          <p:cNvSpPr/>
          <p:nvPr/>
        </p:nvSpPr>
        <p:spPr>
          <a:xfrm>
            <a:off x="213950" y="1152425"/>
            <a:ext cx="4096500" cy="9072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Virus signature database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Linux.ELF-420:7f454c4602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01be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Win.Trojan.Small-4379:606a026a01e8??000000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….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6" name="Google Shape;286;p45"/>
          <p:cNvSpPr/>
          <p:nvPr/>
        </p:nvSpPr>
        <p:spPr>
          <a:xfrm>
            <a:off x="123775" y="2340475"/>
            <a:ext cx="1382400" cy="807900"/>
          </a:xfrm>
          <a:prstGeom prst="rect">
            <a:avLst/>
          </a:prstGeom>
          <a:solidFill>
            <a:srgbClr val="FFF4E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Input file 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&lt;binary data containing 0 - 5 virus signatures, </a:t>
            </a:r>
            <a:br>
              <a:rPr lang="en" sz="1000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parsed for you&gt;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7" name="Google Shape;287;p45"/>
          <p:cNvSpPr/>
          <p:nvPr/>
        </p:nvSpPr>
        <p:spPr>
          <a:xfrm>
            <a:off x="1595425" y="2340475"/>
            <a:ext cx="1382400" cy="807900"/>
          </a:xfrm>
          <a:prstGeom prst="rect">
            <a:avLst/>
          </a:prstGeom>
          <a:solidFill>
            <a:srgbClr val="FFF4E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Input file </a:t>
            </a:r>
            <a:endParaRPr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&lt;binary data containing 0 - 5 virus signatures, </a:t>
            </a:r>
            <a:br>
              <a:rPr lang="en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parsed for you&gt;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8" name="Google Shape;288;p45"/>
          <p:cNvSpPr/>
          <p:nvPr/>
        </p:nvSpPr>
        <p:spPr>
          <a:xfrm>
            <a:off x="3018225" y="2340475"/>
            <a:ext cx="1382400" cy="807900"/>
          </a:xfrm>
          <a:prstGeom prst="rect">
            <a:avLst/>
          </a:prstGeom>
          <a:solidFill>
            <a:srgbClr val="FFF4E0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More input files</a:t>
            </a:r>
            <a:br>
              <a:rPr b="1" lang="en"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….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9" name="Google Shape;289;p45"/>
          <p:cNvSpPr/>
          <p:nvPr/>
        </p:nvSpPr>
        <p:spPr>
          <a:xfrm>
            <a:off x="6569250" y="1038725"/>
            <a:ext cx="2296800" cy="188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stdout: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(one line per virus matched to database)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tests/filename1: virusname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tests/filename1: virusname2</a:t>
            </a:r>
            <a:endParaRPr sz="1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tests/filename2: virusname3</a:t>
            </a:r>
            <a:endParaRPr sz="1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 sz="1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(Order does not matter)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90" name="Google Shape;290;p45"/>
          <p:cNvCxnSpPr>
            <a:stCxn id="286" idx="0"/>
          </p:cNvCxnSpPr>
          <p:nvPr/>
        </p:nvCxnSpPr>
        <p:spPr>
          <a:xfrm rot="-5400000">
            <a:off x="2618125" y="367825"/>
            <a:ext cx="169500" cy="3775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1" name="Google Shape;291;p45"/>
          <p:cNvCxnSpPr>
            <a:stCxn id="287" idx="0"/>
          </p:cNvCxnSpPr>
          <p:nvPr/>
        </p:nvCxnSpPr>
        <p:spPr>
          <a:xfrm rot="-5400000">
            <a:off x="3344575" y="1113025"/>
            <a:ext cx="169500" cy="2285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2" name="Google Shape;292;p45"/>
          <p:cNvCxnSpPr>
            <a:stCxn id="288" idx="0"/>
          </p:cNvCxnSpPr>
          <p:nvPr/>
        </p:nvCxnSpPr>
        <p:spPr>
          <a:xfrm rot="-5400000">
            <a:off x="4065375" y="1815025"/>
            <a:ext cx="169500" cy="881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3" name="Google Shape;293;p45"/>
          <p:cNvCxnSpPr>
            <a:stCxn id="285" idx="3"/>
          </p:cNvCxnSpPr>
          <p:nvPr/>
        </p:nvCxnSpPr>
        <p:spPr>
          <a:xfrm>
            <a:off x="4310450" y="1606025"/>
            <a:ext cx="261600" cy="2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45"/>
          <p:cNvCxnSpPr>
            <a:endCxn id="289" idx="1"/>
          </p:cNvCxnSpPr>
          <p:nvPr/>
        </p:nvCxnSpPr>
        <p:spPr>
          <a:xfrm flipH="1" rot="10800000">
            <a:off x="6128850" y="1983425"/>
            <a:ext cx="440400" cy="7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Viruses (1)</a:t>
            </a:r>
            <a:endParaRPr/>
          </a:p>
        </p:txBody>
      </p:sp>
      <p:sp>
        <p:nvSpPr>
          <p:cNvPr id="300" name="Google Shape;300;p46"/>
          <p:cNvSpPr txBox="1"/>
          <p:nvPr>
            <p:ph idx="1" type="body"/>
          </p:nvPr>
        </p:nvSpPr>
        <p:spPr>
          <a:xfrm>
            <a:off x="311700" y="2544950"/>
            <a:ext cx="8520600" cy="24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First kind of virus-signature match: </a:t>
            </a:r>
            <a:r>
              <a:rPr b="1" lang="en" u="sng"/>
              <a:t>exact</a:t>
            </a:r>
            <a:r>
              <a:rPr b="1" lang="en"/>
              <a:t> match (6 marks)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sequence of bytes in the signature matches a virus in an input file</a:t>
            </a:r>
            <a:endParaRPr/>
          </a:p>
        </p:txBody>
      </p:sp>
      <p:pic>
        <p:nvPicPr>
          <p:cNvPr id="301" name="Google Shape;30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6775"/>
            <a:ext cx="8839201" cy="1458168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6"/>
          <p:cNvSpPr/>
          <p:nvPr/>
        </p:nvSpPr>
        <p:spPr>
          <a:xfrm>
            <a:off x="1544825" y="1149675"/>
            <a:ext cx="3454200" cy="328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6"/>
          <p:cNvSpPr/>
          <p:nvPr/>
        </p:nvSpPr>
        <p:spPr>
          <a:xfrm>
            <a:off x="3236175" y="1568825"/>
            <a:ext cx="3391500" cy="328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Viruses (2)</a:t>
            </a:r>
            <a:endParaRPr/>
          </a:p>
        </p:txBody>
      </p:sp>
      <p:sp>
        <p:nvSpPr>
          <p:cNvPr id="309" name="Google Shape;309;p47"/>
          <p:cNvSpPr txBox="1"/>
          <p:nvPr>
            <p:ph idx="1" type="body"/>
          </p:nvPr>
        </p:nvSpPr>
        <p:spPr>
          <a:xfrm>
            <a:off x="311700" y="2544950"/>
            <a:ext cx="8520600" cy="24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Second</a:t>
            </a:r>
            <a:r>
              <a:rPr b="1" lang="en"/>
              <a:t> kind of virus-signature match: </a:t>
            </a:r>
            <a:r>
              <a:rPr b="1" lang="en" u="sng"/>
              <a:t>wildcard</a:t>
            </a:r>
            <a:r>
              <a:rPr b="1" lang="en"/>
              <a:t> </a:t>
            </a:r>
            <a:r>
              <a:rPr b="1" lang="en"/>
              <a:t>match (2.5 marks)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sequence of bytes in the signature contains ? characters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? can match any nibble (½ a byte, 1 hex character)</a:t>
            </a:r>
            <a:endParaRPr/>
          </a:p>
        </p:txBody>
      </p:sp>
      <p:pic>
        <p:nvPicPr>
          <p:cNvPr id="310" name="Google Shape;31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00" y="1422538"/>
            <a:ext cx="5410200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7"/>
          <p:cNvSpPr/>
          <p:nvPr/>
        </p:nvSpPr>
        <p:spPr>
          <a:xfrm>
            <a:off x="4214275" y="1550575"/>
            <a:ext cx="1866300" cy="328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7"/>
          <p:cNvSpPr/>
          <p:nvPr/>
        </p:nvSpPr>
        <p:spPr>
          <a:xfrm>
            <a:off x="4214275" y="1928700"/>
            <a:ext cx="1866300" cy="328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</a:t>
            </a:r>
            <a:endParaRPr/>
          </a:p>
        </p:txBody>
      </p:sp>
      <p:pic>
        <p:nvPicPr>
          <p:cNvPr id="318" name="Google Shape;318;p48"/>
          <p:cNvPicPr preferRelativeResize="0"/>
          <p:nvPr/>
        </p:nvPicPr>
        <p:blipFill rotWithShape="1">
          <a:blip r:embed="rId3">
            <a:alphaModFix/>
          </a:blip>
          <a:srcRect b="2367" l="0" r="0" t="2548"/>
          <a:stretch/>
        </p:blipFill>
        <p:spPr>
          <a:xfrm>
            <a:off x="311700" y="1105188"/>
            <a:ext cx="8520600" cy="368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</a:t>
            </a:r>
            <a:endParaRPr/>
          </a:p>
        </p:txBody>
      </p:sp>
      <p:sp>
        <p:nvSpPr>
          <p:cNvPr id="324" name="Google Shape;324;p49"/>
          <p:cNvSpPr txBox="1"/>
          <p:nvPr>
            <p:ph idx="1" type="body"/>
          </p:nvPr>
        </p:nvSpPr>
        <p:spPr>
          <a:xfrm>
            <a:off x="311700" y="1037725"/>
            <a:ext cx="8520600" cy="11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Multiple approaches</a:t>
            </a:r>
            <a:endParaRPr b="1"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Brute force algorithm (100% accuracy)</a:t>
            </a:r>
            <a:endParaRPr b="1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Non-exact algorithm: GPUGems, etc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But fancy algorithms may not be interesting to parallelize on the GPU</a:t>
            </a:r>
            <a:endParaRPr/>
          </a:p>
        </p:txBody>
      </p:sp>
      <p:pic>
        <p:nvPicPr>
          <p:cNvPr id="325" name="Google Shape;32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25" y="3165300"/>
            <a:ext cx="8839203" cy="1138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500" y="4187850"/>
            <a:ext cx="8759826" cy="81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9"/>
          <p:cNvSpPr/>
          <p:nvPr/>
        </p:nvSpPr>
        <p:spPr>
          <a:xfrm>
            <a:off x="2120335" y="4220690"/>
            <a:ext cx="1846800" cy="342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3450" y="2105675"/>
            <a:ext cx="4772751" cy="15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Profiling on a100/a100mig</a:t>
            </a:r>
            <a:endParaRPr/>
          </a:p>
        </p:txBody>
      </p:sp>
      <p:sp>
        <p:nvSpPr>
          <p:cNvPr id="334" name="Google Shape;334;p5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Easiest option that we’ve discovered with the new CUDA profilers:</a:t>
            </a:r>
            <a:br>
              <a:rPr lang="en"/>
            </a:br>
            <a:r>
              <a:rPr b="1"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srun -G a100mig nsys nvprof ./executable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Feel free to explore ncu / nsys to profile</a:t>
            </a:r>
            <a:endParaRPr b="1"/>
          </a:p>
        </p:txBody>
      </p:sp>
      <p:pic>
        <p:nvPicPr>
          <p:cNvPr id="335" name="Google Shape;33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212" y="2430375"/>
            <a:ext cx="5851574" cy="259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Lots of starter code</a:t>
            </a:r>
            <a:endParaRPr/>
          </a:p>
        </p:txBody>
      </p:sp>
      <p:sp>
        <p:nvSpPr>
          <p:cNvPr id="341" name="Google Shape;341;p5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Slurm script - immediately works to run and check your code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test cases						(./gen_tests.py)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your implementation vs sequential	(./check.py)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Sequential executable					(./scanner-seq)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existing tests						(tests/)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Q8: SIMD and MIMD problems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2709" l="-2290" r="2289" t="-2710"/>
          <a:stretch/>
        </p:blipFill>
        <p:spPr>
          <a:xfrm>
            <a:off x="316974" y="1545887"/>
            <a:ext cx="8510051" cy="274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</a:t>
            </a:r>
            <a:endParaRPr/>
          </a:p>
        </p:txBody>
      </p:sp>
      <p:sp>
        <p:nvSpPr>
          <p:cNvPr id="347" name="Google Shape;347;p5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(Just blasted out at 1:05pm just now)</a:t>
            </a:r>
            <a:endParaRPr/>
          </a:p>
          <a:p>
            <a:pPr indent="-171450" lvl="0" marL="2286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</a:t>
            </a:r>
            <a:r>
              <a:rPr b="1" lang="en" u="sng"/>
              <a:t>just pushed out an update</a:t>
            </a:r>
            <a:r>
              <a:rPr lang="en"/>
              <a:t> to the GitHub Classroom template code to fix some bugs with the provided sequential implementation executable.</a:t>
            </a:r>
            <a:endParaRPr/>
          </a:p>
          <a:p>
            <a:pPr indent="-17145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have not created your repo on GitHub Classroom yet: No action required. Do start your assignment soon :)</a:t>
            </a:r>
            <a:endParaRPr/>
          </a:p>
          <a:p>
            <a:pPr indent="-171450" lvl="0" marL="2286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b="1" lang="en"/>
              <a:t>If you have created your repo already</a:t>
            </a:r>
            <a:r>
              <a:rPr lang="en"/>
              <a:t>: new code </a:t>
            </a:r>
            <a:r>
              <a:rPr lang="en" sz="1700"/>
              <a:t>"</a:t>
            </a:r>
            <a:r>
              <a:rPr lang="en" sz="1700"/>
              <a:t>cs3210-a2-starter-v2.zip</a:t>
            </a:r>
            <a:r>
              <a:rPr lang="en" sz="1700"/>
              <a:t>"</a:t>
            </a:r>
            <a:r>
              <a:rPr lang="en"/>
              <a:t> should be uploaded to Canvas - update your repo with the new </a:t>
            </a:r>
            <a:r>
              <a:rPr b="1" lang="en"/>
              <a:t>check.py </a:t>
            </a:r>
            <a:r>
              <a:rPr lang="en"/>
              <a:t>and </a:t>
            </a:r>
            <a:r>
              <a:rPr b="1" lang="en"/>
              <a:t>scanner-seq</a:t>
            </a:r>
            <a:r>
              <a:rPr lang="en"/>
              <a:t> files!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(not in the assignment sheet)</a:t>
            </a:r>
            <a:endParaRPr/>
          </a:p>
        </p:txBody>
      </p:sp>
      <p:sp>
        <p:nvSpPr>
          <p:cNvPr id="353" name="Google Shape;353;p5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May run into the following error when executing commands on xlogin:</a:t>
            </a:r>
            <a:br>
              <a:rPr lang="en">
                <a:solidFill>
                  <a:srgbClr val="CC0000"/>
                </a:solidFill>
              </a:rPr>
            </a:br>
            <a:br>
              <a:rPr lang="en">
                <a:solidFill>
                  <a:srgbClr val="CC0000"/>
                </a:solidFill>
              </a:rPr>
            </a:br>
            <a:r>
              <a:rPr b="1"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fatal: client_io_handler_start: pthread_create error Resource temporarily unavailable</a:t>
            </a:r>
            <a:br>
              <a:rPr b="1" lang="en" sz="14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1" sz="14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 limits no. of processes you can run on each login node.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Simply list all the processes you're running with </a:t>
            </a:r>
            <a:r>
              <a:rPr b="1"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ps -u $USER</a:t>
            </a:r>
            <a:endParaRPr b="1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Then kill processes that you don't need with </a:t>
            </a:r>
            <a:r>
              <a:rPr b="1" lang="en">
                <a:highlight>
                  <a:srgbClr val="FFF4E0"/>
                </a:highlight>
                <a:latin typeface="Consolas"/>
                <a:ea typeface="Consolas"/>
                <a:cs typeface="Consolas"/>
                <a:sym typeface="Consolas"/>
              </a:rPr>
              <a:t>pkill</a:t>
            </a:r>
            <a:r>
              <a:rPr lang="en"/>
              <a:t>, </a:t>
            </a:r>
            <a:r>
              <a:rPr b="1" lang="en">
                <a:highlight>
                  <a:srgbClr val="FFF4E0"/>
                </a:highlight>
                <a:latin typeface="Consolas"/>
                <a:ea typeface="Consolas"/>
                <a:cs typeface="Consolas"/>
                <a:sym typeface="Consolas"/>
              </a:rPr>
              <a:t>kill</a:t>
            </a:r>
            <a:r>
              <a:rPr lang="en"/>
              <a:t> or </a:t>
            </a:r>
            <a:r>
              <a:rPr b="1" lang="en">
                <a:highlight>
                  <a:srgbClr val="FFF4E0"/>
                </a:highlight>
                <a:latin typeface="Consolas"/>
                <a:ea typeface="Consolas"/>
                <a:cs typeface="Consolas"/>
                <a:sym typeface="Consolas"/>
              </a:rPr>
              <a:t>killall</a:t>
            </a:r>
            <a:r>
              <a:rPr lang="en"/>
              <a:t>.</a:t>
            </a:r>
            <a:endParaRPr i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Topic: Bitonic Sort in CUDA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Bitonic Sort (PYP question)</a:t>
            </a:r>
            <a:endParaRPr/>
          </a:p>
        </p:txBody>
      </p:sp>
      <p:sp>
        <p:nvSpPr>
          <p:cNvPr id="364" name="Google Shape;364;p55"/>
          <p:cNvSpPr txBox="1"/>
          <p:nvPr>
            <p:ph idx="1" type="body"/>
          </p:nvPr>
        </p:nvSpPr>
        <p:spPr>
          <a:xfrm>
            <a:off x="311700" y="1266325"/>
            <a:ext cx="4318200" cy="3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Great algorithm for massively parallel sorting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Relies on merging bitonic sequences: a series of numbers that 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Increasing for the first half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Decreasing for the second half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O(n log</a:t>
            </a:r>
            <a:r>
              <a:rPr baseline="30000" lang="en"/>
              <a:t>2</a:t>
            </a:r>
            <a:r>
              <a:rPr lang="en"/>
              <a:t> n) ⇒ Slower than the fastest sorts serially, but massively parallel</a:t>
            </a:r>
            <a:endParaRPr/>
          </a:p>
        </p:txBody>
      </p:sp>
      <p:pic>
        <p:nvPicPr>
          <p:cNvPr id="365" name="Google Shape;36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757" y="1006463"/>
            <a:ext cx="4217843" cy="371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CUDA?</a:t>
            </a:r>
            <a:endParaRPr/>
          </a:p>
        </p:txBody>
      </p:sp>
      <p:sp>
        <p:nvSpPr>
          <p:cNvPr id="371" name="Google Shape;371;p5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CC0000"/>
                </a:solidFill>
              </a:rPr>
              <a:t>Why is this parallelizable</a:t>
            </a:r>
            <a:br>
              <a:rPr lang="en">
                <a:solidFill>
                  <a:srgbClr val="CC0000"/>
                </a:solidFill>
              </a:rPr>
            </a:br>
            <a:r>
              <a:rPr lang="en">
                <a:solidFill>
                  <a:srgbClr val="CC0000"/>
                </a:solidFill>
              </a:rPr>
              <a:t>and ideal for CUDA?</a:t>
            </a:r>
            <a:endParaRPr>
              <a:solidFill>
                <a:srgbClr val="CC0000"/>
              </a:solidFill>
            </a:endParaRPr>
          </a:p>
        </p:txBody>
      </p:sp>
      <p:pic>
        <p:nvPicPr>
          <p:cNvPr id="372" name="Google Shape;37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50" y="2238900"/>
            <a:ext cx="3232175" cy="271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9174" y="1621522"/>
            <a:ext cx="4399000" cy="3373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CUDA?</a:t>
            </a:r>
            <a:endParaRPr/>
          </a:p>
        </p:txBody>
      </p:sp>
      <p:sp>
        <p:nvSpPr>
          <p:cNvPr id="379" name="Google Shape;379;p5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5"/>
                </a:solidFill>
              </a:rPr>
              <a:t>Same no. of threads (N/2) doing same</a:t>
            </a:r>
            <a:br>
              <a:rPr lang="en">
                <a:solidFill>
                  <a:schemeClr val="accent5"/>
                </a:solidFill>
              </a:rPr>
            </a:br>
            <a:r>
              <a:rPr lang="en">
                <a:solidFill>
                  <a:schemeClr val="accent5"/>
                </a:solidFill>
              </a:rPr>
              <a:t>no. of comparisons in each step!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380" name="Google Shape;38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50" y="2238900"/>
            <a:ext cx="3232175" cy="271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9174" y="1621522"/>
            <a:ext cx="4399000" cy="3373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intuition</a:t>
            </a:r>
            <a:endParaRPr/>
          </a:p>
        </p:txBody>
      </p:sp>
      <p:sp>
        <p:nvSpPr>
          <p:cNvPr id="387" name="Google Shape;387;p5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Observe: </a:t>
            </a:r>
            <a:r>
              <a:rPr b="1" lang="en"/>
              <a:t>4 comparisons</a:t>
            </a:r>
            <a:r>
              <a:rPr lang="en"/>
              <a:t> in each “step”, </a:t>
            </a:r>
            <a:r>
              <a:rPr b="1" lang="en"/>
              <a:t>N / 2</a:t>
            </a:r>
            <a:r>
              <a:rPr lang="en"/>
              <a:t>, same each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Completely </a:t>
            </a:r>
            <a:r>
              <a:rPr b="1" lang="en"/>
              <a:t>independent data</a:t>
            </a:r>
            <a:r>
              <a:rPr lang="en"/>
              <a:t> in each step</a:t>
            </a:r>
            <a:endParaRPr/>
          </a:p>
        </p:txBody>
      </p:sp>
      <p:pic>
        <p:nvPicPr>
          <p:cNvPr id="388" name="Google Shape;38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200" y="2011298"/>
            <a:ext cx="6727599" cy="296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to MergeSort</a:t>
            </a:r>
            <a:endParaRPr/>
          </a:p>
        </p:txBody>
      </p:sp>
      <p:sp>
        <p:nvSpPr>
          <p:cNvPr id="394" name="Google Shape;394;p5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B5394"/>
                </a:solidFill>
              </a:rPr>
              <a:t>Why might Bitonic sort be </a:t>
            </a:r>
            <a:r>
              <a:rPr lang="en">
                <a:solidFill>
                  <a:srgbClr val="0B5394"/>
                </a:solidFill>
              </a:rPr>
              <a:t>preferred</a:t>
            </a:r>
            <a:r>
              <a:rPr lang="en">
                <a:solidFill>
                  <a:srgbClr val="0B5394"/>
                </a:solidFill>
              </a:rPr>
              <a:t> compared to Mergesort for parallel implementations?</a:t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to MergeSort</a:t>
            </a:r>
            <a:endParaRPr/>
          </a:p>
        </p:txBody>
      </p:sp>
      <p:sp>
        <p:nvSpPr>
          <p:cNvPr id="400" name="Google Shape;400;p6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</a:rPr>
              <a:t>Why might Bitonic sort be preferred compared to Mergesort for parallel implementations?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b="1" lang="en">
                <a:solidFill>
                  <a:srgbClr val="CC0000"/>
                </a:solidFill>
              </a:rPr>
              <a:t>Total task number changes at each state</a:t>
            </a:r>
            <a:endParaRPr b="1"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b="1" lang="en">
                <a:solidFill>
                  <a:srgbClr val="CC0000"/>
                </a:solidFill>
              </a:rPr>
              <a:t>Task granularity changes at each state</a:t>
            </a:r>
            <a:endParaRPr b="1"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b="1" lang="en">
                <a:solidFill>
                  <a:srgbClr val="CC0000"/>
                </a:solidFill>
              </a:rPr>
              <a:t>Merging cannot be parallelized</a:t>
            </a:r>
            <a:endParaRPr b="1"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Char char="●"/>
            </a:pPr>
            <a:r>
              <a:rPr b="1" lang="en">
                <a:solidFill>
                  <a:srgbClr val="CC0000"/>
                </a:solidFill>
              </a:rPr>
              <a:t>Temporary arrays have to be synchronized correctly</a:t>
            </a:r>
            <a:endParaRPr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Tut 4</a:t>
            </a:r>
            <a:endParaRPr/>
          </a:p>
        </p:txBody>
      </p:sp>
      <p:sp>
        <p:nvSpPr>
          <p:cNvPr id="406" name="Google Shape;406;p61"/>
          <p:cNvSpPr txBox="1"/>
          <p:nvPr>
            <p:ph idx="1" type="body"/>
          </p:nvPr>
        </p:nvSpPr>
        <p:spPr>
          <a:xfrm>
            <a:off x="311700" y="1266325"/>
            <a:ext cx="37545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750"/>
              <a:t>Slides are uploaded here after every session</a:t>
            </a:r>
            <a:br>
              <a:rPr b="1" lang="en" sz="1750"/>
            </a:br>
            <a:r>
              <a:rPr b="1" lang="en" sz="1750"/>
              <a:t>GDrive: </a:t>
            </a:r>
            <a:r>
              <a:rPr lang="en" sz="175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drive.zhiheng.dev</a:t>
            </a:r>
            <a:endParaRPr i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50"/>
              <a:t>Anonymous Feedback:</a:t>
            </a:r>
            <a:r>
              <a:rPr lang="en" sz="1750"/>
              <a:t> </a:t>
            </a:r>
            <a:r>
              <a:rPr lang="en" sz="175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feedback.zhiheng.dev</a:t>
            </a:r>
            <a:endParaRPr b="1" sz="16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CC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CC0000"/>
                </a:solidFill>
              </a:rPr>
              <a:t>Time reserved for A2 &amp; GPU questions :)</a:t>
            </a:r>
            <a:endParaRPr b="1" sz="1600">
              <a:solidFill>
                <a:srgbClr val="CC0000"/>
              </a:solidFill>
            </a:endParaRPr>
          </a:p>
        </p:txBody>
      </p:sp>
      <p:sp>
        <p:nvSpPr>
          <p:cNvPr id="407" name="Google Shape;407;p61"/>
          <p:cNvSpPr txBox="1"/>
          <p:nvPr/>
        </p:nvSpPr>
        <p:spPr>
          <a:xfrm>
            <a:off x="4940650" y="4282875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Attendance</a:t>
            </a:r>
            <a:endParaRPr sz="3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Q8: SIMD and MIMD problems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413" y="1862250"/>
            <a:ext cx="8493175" cy="16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Q9-Q13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Understanding the problem</a:t>
            </a:r>
            <a:endParaRPr b="1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700" y="237113"/>
            <a:ext cx="4807376" cy="466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Q9-Q13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3974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Understanding the problem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sim steps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step simulates the forces to apply on each "body" due to gravity (from </a:t>
            </a:r>
            <a:r>
              <a:rPr b="1" lang="en"/>
              <a:t>nearby bodies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Iterate through all bodies to compute forces based on distances from </a:t>
            </a:r>
            <a:r>
              <a:rPr b="1" lang="en"/>
              <a:t>nearby bodies</a:t>
            </a:r>
            <a:r>
              <a:rPr lang="en"/>
              <a:t>.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700" y="237113"/>
            <a:ext cx="4807376" cy="466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Q9 + Q10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266325"/>
            <a:ext cx="3974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Data or Task Parallel?</a:t>
            </a:r>
            <a:endParaRPr b="1">
              <a:solidFill>
                <a:srgbClr val="0B5394"/>
              </a:solidFill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700" y="237113"/>
            <a:ext cx="4807376" cy="466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Q9 + Q10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66325"/>
            <a:ext cx="3974700" cy="3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Data or Task Parallel?</a:t>
            </a:r>
            <a:endParaRPr b="1">
              <a:solidFill>
                <a:srgbClr val="0B539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Data parallelism describes this problem better.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b="1" lang="en">
                <a:solidFill>
                  <a:schemeClr val="accent5"/>
                </a:solidFill>
              </a:rPr>
              <a:t>Same set of instructions </a:t>
            </a:r>
            <a:r>
              <a:rPr lang="en">
                <a:solidFill>
                  <a:schemeClr val="accent5"/>
                </a:solidFill>
              </a:rPr>
              <a:t>applied to </a:t>
            </a:r>
            <a:r>
              <a:rPr b="1" lang="en">
                <a:solidFill>
                  <a:schemeClr val="accent5"/>
                </a:solidFill>
              </a:rPr>
              <a:t>different bodies</a:t>
            </a:r>
            <a:endParaRPr b="1">
              <a:solidFill>
                <a:schemeClr val="accent5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rgbClr val="CC0000"/>
              </a:buClr>
              <a:buSzPts val="1400"/>
              <a:buChar char="○"/>
            </a:pPr>
            <a:r>
              <a:rPr lang="en">
                <a:solidFill>
                  <a:srgbClr val="CC0000"/>
                </a:solidFill>
              </a:rPr>
              <a:t>However, this does not mean it's SIMD!</a:t>
            </a:r>
            <a:endParaRPr>
              <a:solidFill>
                <a:srgbClr val="CC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Within main simulation, there are no heterogeneous tasks that can be executed in parallel.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700" y="237113"/>
            <a:ext cx="4807376" cy="4669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