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6" r:id="rId4"/>
    <p:sldId id="688" r:id="rId5"/>
    <p:sldId id="687" r:id="rId6"/>
    <p:sldId id="675" r:id="rId7"/>
    <p:sldId id="259" r:id="rId8"/>
    <p:sldId id="668" r:id="rId9"/>
    <p:sldId id="664" r:id="rId10"/>
    <p:sldId id="666" r:id="rId11"/>
    <p:sldId id="669" r:id="rId12"/>
    <p:sldId id="667" r:id="rId13"/>
    <p:sldId id="671" r:id="rId14"/>
    <p:sldId id="672" r:id="rId15"/>
    <p:sldId id="677" r:id="rId16"/>
    <p:sldId id="676" r:id="rId17"/>
    <p:sldId id="681" r:id="rId18"/>
    <p:sldId id="678" r:id="rId19"/>
    <p:sldId id="682" r:id="rId20"/>
    <p:sldId id="683" r:id="rId21"/>
    <p:sldId id="686" r:id="rId22"/>
    <p:sldId id="684" r:id="rId23"/>
    <p:sldId id="673" r:id="rId24"/>
    <p:sldId id="670" r:id="rId25"/>
    <p:sldId id="271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C2C"/>
    <a:srgbClr val="D71518"/>
    <a:srgbClr val="E4E4E4"/>
    <a:srgbClr val="B31115"/>
    <a:srgbClr val="FF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/>
    <p:restoredTop sz="86019" autoAdjust="0"/>
  </p:normalViewPr>
  <p:slideViewPr>
    <p:cSldViewPr snapToGrid="0" snapToObjects="1">
      <p:cViewPr varScale="1">
        <p:scale>
          <a:sx n="75" d="100"/>
          <a:sy n="75" d="100"/>
        </p:scale>
        <p:origin x="926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0.xml"/><Relationship Id="rId3" Type="http://schemas.openxmlformats.org/officeDocument/2006/relationships/slide" Target="slides/slide6.xml"/><Relationship Id="rId7" Type="http://schemas.openxmlformats.org/officeDocument/2006/relationships/slide" Target="slides/slide14.xml"/><Relationship Id="rId12" Type="http://schemas.openxmlformats.org/officeDocument/2006/relationships/slide" Target="slides/slide19.xml"/><Relationship Id="rId2" Type="http://schemas.openxmlformats.org/officeDocument/2006/relationships/slide" Target="slides/slide5.xml"/><Relationship Id="rId16" Type="http://schemas.openxmlformats.org/officeDocument/2006/relationships/slide" Target="slides/slide24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11" Type="http://schemas.openxmlformats.org/officeDocument/2006/relationships/slide" Target="slides/slide18.xml"/><Relationship Id="rId5" Type="http://schemas.openxmlformats.org/officeDocument/2006/relationships/slide" Target="slides/slide12.xml"/><Relationship Id="rId15" Type="http://schemas.openxmlformats.org/officeDocument/2006/relationships/slide" Target="slides/slide22.xml"/><Relationship Id="rId10" Type="http://schemas.openxmlformats.org/officeDocument/2006/relationships/slide" Target="slides/slide17.xml"/><Relationship Id="rId4" Type="http://schemas.openxmlformats.org/officeDocument/2006/relationships/slide" Target="slides/slide10.xml"/><Relationship Id="rId9" Type="http://schemas.openxmlformats.org/officeDocument/2006/relationships/slide" Target="slides/slide16.xml"/><Relationship Id="rId14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BDA07-1E6F-5142-9E8F-2D20CE2044E1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3883-95FE-424A-BEFA-BCC776030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89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97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60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60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40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48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67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48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27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65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1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3883-95FE-424A-BEFA-BCC77603018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75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AA6F29AD-3663-4D46-9B1F-FD8471A92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1" y="0"/>
            <a:ext cx="12200082" cy="68595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895977-5226-4BF0-8540-1682C93248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9899" y="296863"/>
            <a:ext cx="639189" cy="4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8E0D9FD-98F4-40F8-AC19-2DEEF01DB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54" t="9088" r="5432" b="27971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323562-6117-4137-82E9-DE7BFCCB15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9899" y="296863"/>
            <a:ext cx="639189" cy="4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内容占位符 3">
            <a:extLst>
              <a:ext uri="{FF2B5EF4-FFF2-40B4-BE49-F238E27FC236}">
                <a16:creationId xmlns:a16="http://schemas.microsoft.com/office/drawing/2014/main" id="{D50B601D-E08A-422A-A166-D4B465BBF5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8"/>
            <a:ext cx="12192434" cy="685958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34675E1-DA7D-4034-B12F-018326734AC9}"/>
              </a:ext>
            </a:extLst>
          </p:cNvPr>
          <p:cNvSpPr/>
          <p:nvPr userDrawn="1"/>
        </p:nvSpPr>
        <p:spPr>
          <a:xfrm>
            <a:off x="0" y="1"/>
            <a:ext cx="12192000" cy="6489700"/>
          </a:xfrm>
          <a:prstGeom prst="rect">
            <a:avLst/>
          </a:prstGeom>
          <a:gradFill>
            <a:gsLst>
              <a:gs pos="67000">
                <a:srgbClr val="FBFAFA">
                  <a:alpha val="80000"/>
                </a:srgbClr>
              </a:gs>
              <a:gs pos="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BA639C-A41D-4A7E-81FE-1EAEDFDA14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9899" y="516506"/>
            <a:ext cx="639189" cy="4164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96E16E-28C4-4F8E-A4E1-4027A701D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8409" y="368299"/>
            <a:ext cx="9934574" cy="594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6627899-853D-45FF-9933-A6AF3D61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8904"/>
            <a:ext cx="2743200" cy="365125"/>
          </a:xfrm>
        </p:spPr>
        <p:txBody>
          <a:bodyPr/>
          <a:lstStyle/>
          <a:p>
            <a:fld id="{FFC10596-4CA3-844B-85A1-00419C0B7C1E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5C4B6CC-D19A-4160-9147-0D77AD4C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904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8A888DD-7FA9-4B00-8224-A5F60F25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904"/>
            <a:ext cx="2743200" cy="365125"/>
          </a:xfrm>
        </p:spPr>
        <p:txBody>
          <a:bodyPr/>
          <a:lstStyle/>
          <a:p>
            <a:fld id="{3242F8A0-C41C-434B-8579-3EA861392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6CC2372-E55E-4880-BDF3-EF02C7DD56A7}"/>
              </a:ext>
            </a:extLst>
          </p:cNvPr>
          <p:cNvGrpSpPr/>
          <p:nvPr userDrawn="1"/>
        </p:nvGrpSpPr>
        <p:grpSpPr>
          <a:xfrm>
            <a:off x="442912" y="516506"/>
            <a:ext cx="447870" cy="298580"/>
            <a:chOff x="305638" y="355794"/>
            <a:chExt cx="447870" cy="29858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735AA52-2DFC-485C-9988-745462E28F39}"/>
                </a:ext>
              </a:extLst>
            </p:cNvPr>
            <p:cNvSpPr/>
            <p:nvPr userDrawn="1"/>
          </p:nvSpPr>
          <p:spPr>
            <a:xfrm>
              <a:off x="305638" y="355794"/>
              <a:ext cx="298580" cy="298580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A73F11B-8043-4084-AA20-27978BBD454A}"/>
                </a:ext>
              </a:extLst>
            </p:cNvPr>
            <p:cNvSpPr/>
            <p:nvPr userDrawn="1"/>
          </p:nvSpPr>
          <p:spPr>
            <a:xfrm>
              <a:off x="454928" y="355794"/>
              <a:ext cx="298580" cy="298580"/>
            </a:xfrm>
            <a:custGeom>
              <a:avLst/>
              <a:gdLst>
                <a:gd name="connsiteX0" fmla="*/ 101969 w 298580"/>
                <a:gd name="connsiteY0" fmla="*/ 289975 h 298580"/>
                <a:gd name="connsiteX1" fmla="*/ 196611 w 298580"/>
                <a:gd name="connsiteY1" fmla="*/ 289975 h 298580"/>
                <a:gd name="connsiteX2" fmla="*/ 183005 w 298580"/>
                <a:gd name="connsiteY2" fmla="*/ 294757 h 298580"/>
                <a:gd name="connsiteX3" fmla="*/ 149290 w 298580"/>
                <a:gd name="connsiteY3" fmla="*/ 298580 h 298580"/>
                <a:gd name="connsiteX4" fmla="*/ 115575 w 298580"/>
                <a:gd name="connsiteY4" fmla="*/ 294757 h 298580"/>
                <a:gd name="connsiteX5" fmla="*/ 42398 w 298580"/>
                <a:gd name="connsiteY5" fmla="*/ 250771 h 298580"/>
                <a:gd name="connsiteX6" fmla="*/ 256182 w 298580"/>
                <a:gd name="connsiteY6" fmla="*/ 250771 h 298580"/>
                <a:gd name="connsiteX7" fmla="*/ 228892 w 298580"/>
                <a:gd name="connsiteY7" fmla="*/ 272184 h 298580"/>
                <a:gd name="connsiteX8" fmla="*/ 69688 w 298580"/>
                <a:gd name="connsiteY8" fmla="*/ 272184 h 298580"/>
                <a:gd name="connsiteX9" fmla="*/ 16120 w 298580"/>
                <a:gd name="connsiteY9" fmla="*/ 214633 h 298580"/>
                <a:gd name="connsiteX10" fmla="*/ 282460 w 298580"/>
                <a:gd name="connsiteY10" fmla="*/ 214633 h 298580"/>
                <a:gd name="connsiteX11" fmla="*/ 271329 w 298580"/>
                <a:gd name="connsiteY11" fmla="*/ 232980 h 298580"/>
                <a:gd name="connsiteX12" fmla="*/ 27251 w 298580"/>
                <a:gd name="connsiteY12" fmla="*/ 232980 h 298580"/>
                <a:gd name="connsiteX13" fmla="*/ 5896 w 298580"/>
                <a:gd name="connsiteY13" fmla="*/ 178494 h 298580"/>
                <a:gd name="connsiteX14" fmla="*/ 292684 w 298580"/>
                <a:gd name="connsiteY14" fmla="*/ 178494 h 298580"/>
                <a:gd name="connsiteX15" fmla="*/ 288980 w 298580"/>
                <a:gd name="connsiteY15" fmla="*/ 196842 h 298580"/>
                <a:gd name="connsiteX16" fmla="*/ 9600 w 298580"/>
                <a:gd name="connsiteY16" fmla="*/ 196842 h 298580"/>
                <a:gd name="connsiteX17" fmla="*/ 1494 w 298580"/>
                <a:gd name="connsiteY17" fmla="*/ 141888 h 298580"/>
                <a:gd name="connsiteX18" fmla="*/ 297086 w 298580"/>
                <a:gd name="connsiteY18" fmla="*/ 141888 h 298580"/>
                <a:gd name="connsiteX19" fmla="*/ 298580 w 298580"/>
                <a:gd name="connsiteY19" fmla="*/ 149290 h 298580"/>
                <a:gd name="connsiteX20" fmla="*/ 296276 w 298580"/>
                <a:gd name="connsiteY20" fmla="*/ 160703 h 298580"/>
                <a:gd name="connsiteX21" fmla="*/ 2304 w 298580"/>
                <a:gd name="connsiteY21" fmla="*/ 160703 h 298580"/>
                <a:gd name="connsiteX22" fmla="*/ 0 w 298580"/>
                <a:gd name="connsiteY22" fmla="*/ 149290 h 298580"/>
                <a:gd name="connsiteX23" fmla="*/ 8790 w 298580"/>
                <a:gd name="connsiteY23" fmla="*/ 105750 h 298580"/>
                <a:gd name="connsiteX24" fmla="*/ 289790 w 298580"/>
                <a:gd name="connsiteY24" fmla="*/ 105750 h 298580"/>
                <a:gd name="connsiteX25" fmla="*/ 293494 w 298580"/>
                <a:gd name="connsiteY25" fmla="*/ 124097 h 298580"/>
                <a:gd name="connsiteX26" fmla="*/ 5086 w 298580"/>
                <a:gd name="connsiteY26" fmla="*/ 124097 h 298580"/>
                <a:gd name="connsiteX27" fmla="*/ 26274 w 298580"/>
                <a:gd name="connsiteY27" fmla="*/ 69611 h 298580"/>
                <a:gd name="connsiteX28" fmla="*/ 272306 w 298580"/>
                <a:gd name="connsiteY28" fmla="*/ 69611 h 298580"/>
                <a:gd name="connsiteX29" fmla="*/ 284677 w 298580"/>
                <a:gd name="connsiteY29" fmla="*/ 87959 h 298580"/>
                <a:gd name="connsiteX30" fmla="*/ 13903 w 298580"/>
                <a:gd name="connsiteY30" fmla="*/ 87959 h 298580"/>
                <a:gd name="connsiteX31" fmla="*/ 58934 w 298580"/>
                <a:gd name="connsiteY31" fmla="*/ 33472 h 298580"/>
                <a:gd name="connsiteX32" fmla="*/ 239646 w 298580"/>
                <a:gd name="connsiteY32" fmla="*/ 33472 h 298580"/>
                <a:gd name="connsiteX33" fmla="*/ 254854 w 298580"/>
                <a:gd name="connsiteY33" fmla="*/ 43726 h 298580"/>
                <a:gd name="connsiteX34" fmla="*/ 260311 w 298580"/>
                <a:gd name="connsiteY34" fmla="*/ 51820 h 298580"/>
                <a:gd name="connsiteX35" fmla="*/ 38269 w 298580"/>
                <a:gd name="connsiteY35" fmla="*/ 51820 h 298580"/>
                <a:gd name="connsiteX36" fmla="*/ 43726 w 298580"/>
                <a:gd name="connsiteY36" fmla="*/ 43726 h 298580"/>
                <a:gd name="connsiteX37" fmla="*/ 149290 w 298580"/>
                <a:gd name="connsiteY37" fmla="*/ 0 h 298580"/>
                <a:gd name="connsiteX38" fmla="*/ 207401 w 298580"/>
                <a:gd name="connsiteY38" fmla="*/ 11732 h 298580"/>
                <a:gd name="connsiteX39" fmla="*/ 213258 w 298580"/>
                <a:gd name="connsiteY39" fmla="*/ 15681 h 298580"/>
                <a:gd name="connsiteX40" fmla="*/ 85322 w 298580"/>
                <a:gd name="connsiteY40" fmla="*/ 15681 h 298580"/>
                <a:gd name="connsiteX41" fmla="*/ 91179 w 298580"/>
                <a:gd name="connsiteY41" fmla="*/ 11732 h 298580"/>
                <a:gd name="connsiteX42" fmla="*/ 149290 w 298580"/>
                <a:gd name="connsiteY42" fmla="*/ 0 h 29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8580" h="298580">
                  <a:moveTo>
                    <a:pt x="101969" y="289975"/>
                  </a:moveTo>
                  <a:lnTo>
                    <a:pt x="196611" y="289975"/>
                  </a:lnTo>
                  <a:lnTo>
                    <a:pt x="183005" y="294757"/>
                  </a:lnTo>
                  <a:cubicBezTo>
                    <a:pt x="172171" y="297258"/>
                    <a:pt x="160885" y="298580"/>
                    <a:pt x="149290" y="298580"/>
                  </a:cubicBezTo>
                  <a:cubicBezTo>
                    <a:pt x="137695" y="298580"/>
                    <a:pt x="126409" y="297258"/>
                    <a:pt x="115575" y="294757"/>
                  </a:cubicBezTo>
                  <a:close/>
                  <a:moveTo>
                    <a:pt x="42398" y="250771"/>
                  </a:moveTo>
                  <a:lnTo>
                    <a:pt x="256182" y="250771"/>
                  </a:lnTo>
                  <a:lnTo>
                    <a:pt x="228892" y="272184"/>
                  </a:lnTo>
                  <a:lnTo>
                    <a:pt x="69688" y="272184"/>
                  </a:lnTo>
                  <a:close/>
                  <a:moveTo>
                    <a:pt x="16120" y="214633"/>
                  </a:moveTo>
                  <a:lnTo>
                    <a:pt x="282460" y="214633"/>
                  </a:lnTo>
                  <a:lnTo>
                    <a:pt x="271329" y="232980"/>
                  </a:lnTo>
                  <a:lnTo>
                    <a:pt x="27251" y="232980"/>
                  </a:lnTo>
                  <a:close/>
                  <a:moveTo>
                    <a:pt x="5896" y="178494"/>
                  </a:moveTo>
                  <a:lnTo>
                    <a:pt x="292684" y="178494"/>
                  </a:lnTo>
                  <a:lnTo>
                    <a:pt x="288980" y="196842"/>
                  </a:lnTo>
                  <a:lnTo>
                    <a:pt x="9600" y="196842"/>
                  </a:lnTo>
                  <a:close/>
                  <a:moveTo>
                    <a:pt x="1494" y="141888"/>
                  </a:moveTo>
                  <a:lnTo>
                    <a:pt x="297086" y="141888"/>
                  </a:lnTo>
                  <a:lnTo>
                    <a:pt x="298580" y="149290"/>
                  </a:lnTo>
                  <a:lnTo>
                    <a:pt x="296276" y="160703"/>
                  </a:lnTo>
                  <a:lnTo>
                    <a:pt x="2304" y="160703"/>
                  </a:lnTo>
                  <a:lnTo>
                    <a:pt x="0" y="149290"/>
                  </a:lnTo>
                  <a:close/>
                  <a:moveTo>
                    <a:pt x="8790" y="105750"/>
                  </a:moveTo>
                  <a:lnTo>
                    <a:pt x="289790" y="105750"/>
                  </a:lnTo>
                  <a:lnTo>
                    <a:pt x="293494" y="124097"/>
                  </a:lnTo>
                  <a:lnTo>
                    <a:pt x="5086" y="124097"/>
                  </a:lnTo>
                  <a:close/>
                  <a:moveTo>
                    <a:pt x="26274" y="69611"/>
                  </a:moveTo>
                  <a:lnTo>
                    <a:pt x="272306" y="69611"/>
                  </a:lnTo>
                  <a:lnTo>
                    <a:pt x="284677" y="87959"/>
                  </a:lnTo>
                  <a:lnTo>
                    <a:pt x="13903" y="87959"/>
                  </a:lnTo>
                  <a:close/>
                  <a:moveTo>
                    <a:pt x="58934" y="33472"/>
                  </a:moveTo>
                  <a:lnTo>
                    <a:pt x="239646" y="33472"/>
                  </a:lnTo>
                  <a:lnTo>
                    <a:pt x="254854" y="43726"/>
                  </a:lnTo>
                  <a:lnTo>
                    <a:pt x="260311" y="51820"/>
                  </a:lnTo>
                  <a:lnTo>
                    <a:pt x="38269" y="51820"/>
                  </a:lnTo>
                  <a:lnTo>
                    <a:pt x="43726" y="43726"/>
                  </a:lnTo>
                  <a:close/>
                  <a:moveTo>
                    <a:pt x="149290" y="0"/>
                  </a:moveTo>
                  <a:cubicBezTo>
                    <a:pt x="169903" y="0"/>
                    <a:pt x="189540" y="4177"/>
                    <a:pt x="207401" y="11732"/>
                  </a:cubicBezTo>
                  <a:lnTo>
                    <a:pt x="213258" y="15681"/>
                  </a:lnTo>
                  <a:lnTo>
                    <a:pt x="85322" y="15681"/>
                  </a:lnTo>
                  <a:lnTo>
                    <a:pt x="91179" y="11732"/>
                  </a:lnTo>
                  <a:cubicBezTo>
                    <a:pt x="109040" y="4177"/>
                    <a:pt x="128677" y="0"/>
                    <a:pt x="149290" y="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0596-4CA3-844B-85A1-00419C0B7C1E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8A0-C41C-434B-8579-3EA8613924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qcloud.yonyou.com/web/#/log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172.20.8.173:8080/web/#/log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0"/>
            <a:ext cx="12197080" cy="685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43227" y="2249627"/>
            <a:ext cx="630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b="1" spc="300" dirty="0">
                <a:solidFill>
                  <a:schemeClr val="bg1"/>
                </a:solidFill>
                <a:cs typeface="+mn-ea"/>
                <a:sym typeface="+mn-lt"/>
              </a:rPr>
              <a:t>分析</a:t>
            </a:r>
            <a:r>
              <a:rPr kumimoji="1" lang="zh-CN" altLang="en-US" sz="4800" b="1" spc="300" dirty="0" smtClean="0">
                <a:solidFill>
                  <a:schemeClr val="bg1"/>
                </a:solidFill>
                <a:cs typeface="+mn-ea"/>
                <a:sym typeface="+mn-lt"/>
              </a:rPr>
              <a:t>云故事板</a:t>
            </a:r>
            <a:endParaRPr kumimoji="1" lang="zh-CN" altLang="en-US" sz="48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607D05-447E-43DE-A39B-7FFDB2A11F53}"/>
              </a:ext>
            </a:extLst>
          </p:cNvPr>
          <p:cNvSpPr txBox="1"/>
          <p:nvPr/>
        </p:nvSpPr>
        <p:spPr>
          <a:xfrm>
            <a:off x="7412514" y="5251281"/>
            <a:ext cx="3849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spc="300" dirty="0" smtClean="0">
                <a:solidFill>
                  <a:schemeClr val="bg1"/>
                </a:solidFill>
                <a:cs typeface="+mn-ea"/>
                <a:sym typeface="+mn-lt"/>
              </a:rPr>
              <a:t>分享人：李娜</a:t>
            </a:r>
            <a:endParaRPr kumimoji="1" lang="en-US" altLang="zh-CN" sz="20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spc="300" dirty="0" smtClean="0">
                <a:solidFill>
                  <a:schemeClr val="bg1"/>
                </a:solidFill>
                <a:cs typeface="+mn-ea"/>
                <a:sym typeface="+mn-lt"/>
              </a:rPr>
              <a:t>分享时间：</a:t>
            </a:r>
            <a:r>
              <a:rPr kumimoji="1" lang="en-US" altLang="zh-CN" sz="2000" spc="300" dirty="0" smtClean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kumimoji="1" lang="zh-CN" altLang="en-US" sz="2000" spc="300" dirty="0" smtClean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kumimoji="1" lang="en-US" altLang="zh-CN" sz="2000" spc="3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kumimoji="1" lang="zh-CN" altLang="en-US" sz="2000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kumimoji="1" lang="en-US" altLang="zh-CN" sz="2000" spc="300" smtClean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kumimoji="1" lang="zh-CN" altLang="en-US" sz="2000" spc="30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endParaRPr kumimoji="1" lang="zh-CN" altLang="en-US" sz="2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323562-6117-4137-82E9-DE7BFCCB15F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9899" y="399894"/>
            <a:ext cx="639189" cy="4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组件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嵌套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470"/>
            <a:ext cx="12192000" cy="51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27FF53-41A0-4254-94CF-6981A9044EFB}"/>
              </a:ext>
            </a:extLst>
          </p:cNvPr>
          <p:cNvSpPr/>
          <p:nvPr/>
        </p:nvSpPr>
        <p:spPr>
          <a:xfrm>
            <a:off x="3402330" y="2853824"/>
            <a:ext cx="560070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2BE300-5965-41BC-B1B2-4B0577C9C9A6}"/>
              </a:ext>
            </a:extLst>
          </p:cNvPr>
          <p:cNvSpPr/>
          <p:nvPr/>
        </p:nvSpPr>
        <p:spPr>
          <a:xfrm>
            <a:off x="3303270" y="2922404"/>
            <a:ext cx="579882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E00081E-1E97-4336-9DD1-608E7BE5EA05}"/>
              </a:ext>
            </a:extLst>
          </p:cNvPr>
          <p:cNvSpPr/>
          <p:nvPr/>
        </p:nvSpPr>
        <p:spPr>
          <a:xfrm>
            <a:off x="3227070" y="2990984"/>
            <a:ext cx="5951220" cy="1127760"/>
          </a:xfrm>
          <a:prstGeom prst="roundRect">
            <a:avLst>
              <a:gd name="adj" fmla="val 5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6">
            <a:extLst>
              <a:ext uri="{FF2B5EF4-FFF2-40B4-BE49-F238E27FC236}">
                <a16:creationId xmlns:a16="http://schemas.microsoft.com/office/drawing/2014/main" id="{AA88328E-0C7C-4B38-8FA1-BEAC723B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19382"/>
            <a:ext cx="2194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-PART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03-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56">
            <a:extLst>
              <a:ext uri="{FF2B5EF4-FFF2-40B4-BE49-F238E27FC236}">
                <a16:creationId xmlns:a16="http://schemas.microsoft.com/office/drawing/2014/main" id="{85632D5C-C796-443E-90E7-EF9AEA3A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42" y="3200921"/>
            <a:ext cx="69094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4000" dirty="0">
                <a:solidFill>
                  <a:schemeClr val="accent3"/>
                </a:solidFill>
                <a:cs typeface="+mn-ea"/>
                <a:sym typeface="+mn-lt"/>
              </a:rPr>
              <a:t>故事板模型</a:t>
            </a:r>
            <a:r>
              <a:rPr lang="zh-CN" altLang="en-US" sz="4000" dirty="0" smtClean="0">
                <a:solidFill>
                  <a:schemeClr val="accent3"/>
                </a:solidFill>
                <a:cs typeface="+mn-ea"/>
                <a:sym typeface="+mn-lt"/>
              </a:rPr>
              <a:t>和部分功能</a:t>
            </a:r>
            <a:endParaRPr lang="zh-CN" altLang="en-US" sz="4000" kern="1200" dirty="0">
              <a:solidFill>
                <a:schemeClr val="accent3"/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12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故事板</a:t>
            </a:r>
            <a:r>
              <a:rPr lang="zh-CN" altLang="en-US" dirty="0">
                <a:cs typeface="+mn-ea"/>
                <a:sym typeface="+mn-lt"/>
              </a:rPr>
              <a:t>存储</a:t>
            </a:r>
            <a:r>
              <a:rPr lang="zh-CN" altLang="en-US" dirty="0" smtClean="0">
                <a:cs typeface="+mn-ea"/>
                <a:sym typeface="+mn-lt"/>
              </a:rPr>
              <a:t>模型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EEF61E-E3FA-4F09-914C-B71E2E502568}"/>
              </a:ext>
            </a:extLst>
          </p:cNvPr>
          <p:cNvSpPr/>
          <p:nvPr/>
        </p:nvSpPr>
        <p:spPr>
          <a:xfrm>
            <a:off x="414789" y="1314452"/>
            <a:ext cx="35987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pageProperty</a:t>
            </a:r>
            <a:r>
              <a:rPr lang="en-US" altLang="zh-CN" sz="1600" dirty="0"/>
              <a:t>": ‘’</a:t>
            </a:r>
            <a:endParaRPr lang="zh-CN" altLang="zh-CN" sz="1600" dirty="0"/>
          </a:p>
          <a:p>
            <a:r>
              <a:rPr lang="en-US" altLang="zh-CN" sz="1600" dirty="0"/>
              <a:t>  "name": "",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puid</a:t>
            </a:r>
            <a:r>
              <a:rPr lang="en-US" altLang="zh-CN" sz="1600" dirty="0"/>
              <a:t>": </a:t>
            </a:r>
            <a:r>
              <a:rPr lang="en-US" altLang="zh-CN" sz="1600" dirty="0" smtClean="0"/>
              <a:t>"",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imageData</a:t>
            </a:r>
            <a:r>
              <a:rPr lang="en-US" altLang="zh-CN" sz="1600" dirty="0"/>
              <a:t>": null,</a:t>
            </a:r>
            <a:endParaRPr lang="zh-CN" altLang="zh-CN" sz="1600" dirty="0"/>
          </a:p>
          <a:p>
            <a:r>
              <a:rPr lang="en-US" altLang="zh-CN" sz="1600" dirty="0"/>
              <a:t>  "filters": [],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levelFilters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wareroomDataviews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 smtClean="0"/>
              <a:t>"</a:t>
            </a:r>
            <a:r>
              <a:rPr lang="en-US" altLang="zh-CN" sz="1600" dirty="0" err="1"/>
              <a:t>wareroomImageDataviews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wareroomIframeDataviews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wareroomTextDataviews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wareroomTabDataviews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titlePage</a:t>
            </a:r>
            <a:r>
              <a:rPr lang="en-US" altLang="zh-CN" sz="1600" dirty="0"/>
              <a:t>": ‘’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filterItemMap</a:t>
            </a:r>
            <a:r>
              <a:rPr lang="en-US" altLang="zh-CN" sz="1600" dirty="0"/>
              <a:t>": {},</a:t>
            </a:r>
            <a:endParaRPr lang="zh-CN" altLang="zh-CN" sz="1600" dirty="0"/>
          </a:p>
          <a:p>
            <a:r>
              <a:rPr lang="en-US" altLang="zh-CN" sz="1600" dirty="0"/>
              <a:t>  "</a:t>
            </a:r>
            <a:r>
              <a:rPr lang="en-US" altLang="zh-CN" sz="1600" dirty="0" err="1"/>
              <a:t>levelFilterItemMap</a:t>
            </a:r>
            <a:r>
              <a:rPr lang="en-US" altLang="zh-CN" sz="1600" dirty="0"/>
              <a:t>": {},</a:t>
            </a:r>
            <a:endParaRPr lang="zh-CN" altLang="zh-CN" sz="1600" dirty="0"/>
          </a:p>
          <a:p>
            <a:r>
              <a:rPr lang="en-US" altLang="zh-CN" sz="1600" dirty="0"/>
              <a:t>  "type": 60</a:t>
            </a:r>
            <a:r>
              <a:rPr lang="en-US" altLang="zh-CN" sz="1600" dirty="0" smtClean="0"/>
              <a:t>,</a:t>
            </a:r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39737AE-4671-4B62-8DEA-72A5CB3BDC30}"/>
              </a:ext>
            </a:extLst>
          </p:cNvPr>
          <p:cNvSpPr txBox="1"/>
          <p:nvPr/>
        </p:nvSpPr>
        <p:spPr>
          <a:xfrm>
            <a:off x="6571166" y="1199391"/>
            <a:ext cx="5326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{</a:t>
            </a:r>
            <a:endParaRPr lang="zh-CN" altLang="zh-CN" sz="1600" dirty="0"/>
          </a:p>
          <a:p>
            <a:r>
              <a:rPr lang="en-US" altLang="zh-CN" sz="1600" dirty="0" smtClean="0"/>
              <a:t>         "</a:t>
            </a:r>
            <a:r>
              <a:rPr lang="en-US" altLang="zh-CN" sz="1600" dirty="0" err="1"/>
              <a:t>dataview</a:t>
            </a:r>
            <a:r>
              <a:rPr lang="en-US" altLang="zh-CN" sz="1600" dirty="0"/>
              <a:t>":       //</a:t>
            </a:r>
            <a:r>
              <a:rPr lang="zh-CN" altLang="zh-CN" sz="1600" dirty="0"/>
              <a:t>可视化信息：类型、</a:t>
            </a:r>
            <a:r>
              <a:rPr lang="en-US" altLang="zh-CN" sz="1600" dirty="0" err="1"/>
              <a:t>uid</a:t>
            </a:r>
            <a:r>
              <a:rPr lang="zh-CN" altLang="zh-CN" sz="1600" dirty="0"/>
              <a:t>、维度、指标、筛选器、层级、条件格式、</a:t>
            </a:r>
            <a:r>
              <a:rPr lang="en-US" altLang="zh-CN" sz="1600" dirty="0"/>
              <a:t>options</a:t>
            </a:r>
            <a:r>
              <a:rPr lang="zh-CN" altLang="zh-CN" sz="1600" dirty="0"/>
              <a:t>、预警等各种设置</a:t>
            </a:r>
            <a:endParaRPr lang="en-US" altLang="zh-CN" sz="1600" dirty="0"/>
          </a:p>
          <a:p>
            <a:r>
              <a:rPr lang="en-US" altLang="zh-CN" sz="1600" dirty="0"/>
              <a:t>         "</a:t>
            </a:r>
            <a:r>
              <a:rPr lang="en-US" altLang="zh-CN" sz="1600" dirty="0" err="1"/>
              <a:t>dataviewDsModel</a:t>
            </a:r>
            <a:r>
              <a:rPr lang="en-US" altLang="zh-CN" sz="1600" dirty="0"/>
              <a:t>":’’   //</a:t>
            </a:r>
            <a:r>
              <a:rPr lang="zh-CN" altLang="zh-CN" sz="1600" dirty="0"/>
              <a:t>数据集信息 </a:t>
            </a:r>
          </a:p>
          <a:p>
            <a:r>
              <a:rPr lang="en-US" altLang="zh-CN" sz="1600" dirty="0"/>
              <a:t>          </a:t>
            </a:r>
            <a:r>
              <a:rPr lang="en-US" altLang="zh-CN" sz="1600" dirty="0" smtClean="0"/>
              <a:t>“</a:t>
            </a:r>
            <a:r>
              <a:rPr lang="en-US" altLang="zh-CN" sz="1600" dirty="0" err="1" smtClean="0"/>
              <a:t>resultTable</a:t>
            </a:r>
            <a:r>
              <a:rPr lang="en-US" altLang="zh-CN" sz="1600" dirty="0" smtClean="0"/>
              <a:t>”:   </a:t>
            </a:r>
            <a:r>
              <a:rPr lang="en-US" altLang="zh-CN" sz="1600" dirty="0"/>
              <a:t>//</a:t>
            </a:r>
            <a:r>
              <a:rPr lang="zh-CN" altLang="zh-CN" sz="1600" dirty="0"/>
              <a:t>渲染可视化需要</a:t>
            </a:r>
            <a:r>
              <a:rPr lang="zh-CN" altLang="zh-CN" sz="1600" dirty="0" smtClean="0"/>
              <a:t>的</a:t>
            </a:r>
            <a:r>
              <a:rPr lang="zh-CN" altLang="en-US" sz="1600" dirty="0"/>
              <a:t>结果集</a:t>
            </a:r>
            <a:endParaRPr lang="zh-CN" altLang="zh-CN" sz="1600" dirty="0"/>
          </a:p>
          <a:p>
            <a:r>
              <a:rPr lang="en-US" altLang="zh-CN" sz="1600" dirty="0"/>
              <a:t>          "linkage": {}</a:t>
            </a:r>
          </a:p>
          <a:p>
            <a:r>
              <a:rPr lang="en-US" altLang="zh-CN" sz="1600" dirty="0"/>
              <a:t>          "</a:t>
            </a:r>
            <a:r>
              <a:rPr lang="en-US" altLang="zh-CN" sz="1600" dirty="0" err="1"/>
              <a:t>outLink</a:t>
            </a:r>
            <a:r>
              <a:rPr lang="en-US" altLang="zh-CN" sz="1600" dirty="0"/>
              <a:t>": null</a:t>
            </a:r>
            <a:r>
              <a:rPr lang="en-US" altLang="zh-CN" sz="1600" dirty="0" smtClean="0"/>
              <a:t>,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en-US" altLang="zh-CN" sz="1600" dirty="0"/>
              <a:t>"location": {</a:t>
            </a:r>
            <a:endParaRPr lang="zh-CN" altLang="zh-CN" sz="1600" dirty="0"/>
          </a:p>
          <a:p>
            <a:r>
              <a:rPr lang="en-US" altLang="zh-CN" sz="1600" dirty="0"/>
              <a:t>               "</a:t>
            </a:r>
            <a:r>
              <a:rPr lang="en-US" altLang="zh-CN" sz="1600" dirty="0" err="1"/>
              <a:t>anaObjUid</a:t>
            </a:r>
            <a:r>
              <a:rPr lang="en-US" altLang="zh-CN" sz="1600" dirty="0"/>
              <a:t>": "",</a:t>
            </a:r>
            <a:endParaRPr lang="zh-CN" altLang="zh-CN" sz="1600" dirty="0"/>
          </a:p>
          <a:p>
            <a:r>
              <a:rPr lang="en-US" altLang="zh-CN" sz="1600" dirty="0"/>
              <a:t>               "</a:t>
            </a:r>
            <a:r>
              <a:rPr lang="en-US" altLang="zh-CN" sz="1600" dirty="0" err="1"/>
              <a:t>zIndex</a:t>
            </a:r>
            <a:r>
              <a:rPr lang="en-US" altLang="zh-CN" sz="1600" dirty="0"/>
              <a:t>": 6,</a:t>
            </a:r>
            <a:endParaRPr lang="zh-CN" altLang="zh-CN" sz="1600" dirty="0"/>
          </a:p>
          <a:p>
            <a:r>
              <a:rPr lang="en-US" altLang="zh-CN" sz="1600" dirty="0"/>
              <a:t>                "x": 5,</a:t>
            </a:r>
            <a:endParaRPr lang="zh-CN" altLang="zh-CN" sz="1600" dirty="0"/>
          </a:p>
          <a:p>
            <a:r>
              <a:rPr lang="en-US" altLang="zh-CN" sz="1600" dirty="0"/>
              <a:t>                "y": 0,</a:t>
            </a:r>
            <a:endParaRPr lang="zh-CN" altLang="zh-CN" sz="1600" dirty="0"/>
          </a:p>
          <a:p>
            <a:r>
              <a:rPr lang="en-US" altLang="zh-CN" sz="1600" dirty="0"/>
              <a:t>                "width": 625,</a:t>
            </a:r>
            <a:endParaRPr lang="zh-CN" altLang="zh-CN" sz="1600" dirty="0"/>
          </a:p>
          <a:p>
            <a:r>
              <a:rPr lang="en-US" altLang="zh-CN" sz="1600" dirty="0"/>
              <a:t>                "height": 265</a:t>
            </a:r>
            <a:endParaRPr lang="zh-CN" altLang="zh-CN" sz="1600" dirty="0"/>
          </a:p>
          <a:p>
            <a:r>
              <a:rPr lang="en-US" altLang="zh-CN" sz="1600" dirty="0"/>
              <a:t>          },</a:t>
            </a:r>
          </a:p>
          <a:p>
            <a:r>
              <a:rPr lang="en-US" altLang="zh-CN" sz="1600" dirty="0"/>
              <a:t>          "type" : "</a:t>
            </a:r>
            <a:r>
              <a:rPr lang="en-US" altLang="zh-CN" sz="1600" dirty="0" err="1" smtClean="0"/>
              <a:t>datavizComponent</a:t>
            </a:r>
            <a:r>
              <a:rPr lang="en-US" altLang="zh-CN" sz="1600" dirty="0" smtClean="0"/>
              <a:t>“</a:t>
            </a:r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5DF1FBE-FA3F-4E46-9D82-474D8BAA2EBA}"/>
              </a:ext>
            </a:extLst>
          </p:cNvPr>
          <p:cNvSpPr/>
          <p:nvPr/>
        </p:nvSpPr>
        <p:spPr>
          <a:xfrm>
            <a:off x="3465660" y="1387613"/>
            <a:ext cx="4476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{"</a:t>
            </a:r>
            <a:r>
              <a:rPr lang="en-US" altLang="zh-CN" sz="1600" dirty="0" err="1"/>
              <a:t>dashboardObjs</a:t>
            </a:r>
            <a:r>
              <a:rPr lang="en-US" altLang="zh-CN" sz="1600" dirty="0"/>
              <a:t>": [</a:t>
            </a:r>
            <a:endParaRPr lang="zh-CN" altLang="zh-CN" sz="1600" dirty="0"/>
          </a:p>
          <a:p>
            <a:r>
              <a:rPr lang="en-US" altLang="zh-CN" sz="1600" dirty="0"/>
              <a:t>    {</a:t>
            </a:r>
            <a:endParaRPr lang="zh-CN" altLang="zh-CN" sz="1600" dirty="0"/>
          </a:p>
          <a:p>
            <a:r>
              <a:rPr lang="en-US" altLang="zh-CN" sz="1600" dirty="0"/>
              <a:t>      "name": "",</a:t>
            </a:r>
            <a:endParaRPr lang="zh-CN" altLang="zh-CN" sz="1600" dirty="0"/>
          </a:p>
          <a:p>
            <a:r>
              <a:rPr lang="en-US" altLang="zh-CN" sz="1600" dirty="0"/>
              <a:t>      "</a:t>
            </a:r>
            <a:r>
              <a:rPr lang="en-US" altLang="zh-CN" sz="1600" dirty="0" err="1"/>
              <a:t>uid</a:t>
            </a:r>
            <a:r>
              <a:rPr lang="en-US" altLang="zh-CN" sz="1600" dirty="0"/>
              <a:t>": "",</a:t>
            </a:r>
            <a:endParaRPr lang="zh-CN" altLang="zh-CN" sz="1600" dirty="0"/>
          </a:p>
          <a:p>
            <a:r>
              <a:rPr lang="en-US" altLang="zh-CN" sz="1600" dirty="0"/>
              <a:t>      "</a:t>
            </a:r>
            <a:r>
              <a:rPr lang="en-US" altLang="zh-CN" sz="1600" dirty="0" err="1"/>
              <a:t>dataviewObjs</a:t>
            </a:r>
            <a:r>
              <a:rPr lang="en-US" altLang="zh-CN" sz="1600" dirty="0"/>
              <a:t>": </a:t>
            </a:r>
            <a:r>
              <a:rPr lang="en-US" altLang="zh-CN" sz="1600" dirty="0" smtClean="0"/>
              <a:t>[]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"</a:t>
            </a:r>
            <a:r>
              <a:rPr lang="en-US" altLang="zh-CN" sz="1600" dirty="0" err="1"/>
              <a:t>imageDataViewObjs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    "</a:t>
            </a:r>
            <a:r>
              <a:rPr lang="en-US" altLang="zh-CN" sz="1600" dirty="0" err="1"/>
              <a:t>textDataViewObjs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    "</a:t>
            </a:r>
            <a:r>
              <a:rPr lang="en-US" altLang="zh-CN" sz="1600" dirty="0" err="1"/>
              <a:t>tabDataViewObjs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    "</a:t>
            </a:r>
            <a:r>
              <a:rPr lang="en-US" altLang="zh-CN" sz="1600" dirty="0" err="1"/>
              <a:t>iframeDataViewObjs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    "</a:t>
            </a:r>
            <a:r>
              <a:rPr lang="en-US" altLang="zh-CN" sz="1600" dirty="0" err="1"/>
              <a:t>filterDataViewObjs</a:t>
            </a:r>
            <a:r>
              <a:rPr lang="en-US" altLang="zh-CN" sz="1600" dirty="0"/>
              <a:t>": [],</a:t>
            </a:r>
            <a:endParaRPr lang="zh-CN" altLang="zh-CN" sz="1600" dirty="0"/>
          </a:p>
          <a:p>
            <a:r>
              <a:rPr lang="en-US" altLang="zh-CN" sz="1600" dirty="0"/>
              <a:t>      "</a:t>
            </a:r>
            <a:r>
              <a:rPr lang="en-US" altLang="zh-CN" sz="1600" dirty="0" err="1"/>
              <a:t>treeFilterDataViewObjs</a:t>
            </a:r>
            <a:r>
              <a:rPr lang="en-US" altLang="zh-CN" sz="1600" dirty="0"/>
              <a:t>": []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]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2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故事板模型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3C852B2-2862-4EEA-BA87-8A830B9B59D4}"/>
              </a:ext>
            </a:extLst>
          </p:cNvPr>
          <p:cNvSpPr txBox="1"/>
          <p:nvPr/>
        </p:nvSpPr>
        <p:spPr>
          <a:xfrm>
            <a:off x="4526466" y="37738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Microsoft YaHei"/>
                <a:cs typeface="+mn-ea"/>
                <a:sym typeface="+mn-lt"/>
              </a:rPr>
              <a:t>前端模型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EEF61E-E3FA-4F09-914C-B71E2E502568}"/>
              </a:ext>
            </a:extLst>
          </p:cNvPr>
          <p:cNvSpPr/>
          <p:nvPr/>
        </p:nvSpPr>
        <p:spPr>
          <a:xfrm>
            <a:off x="7069589" y="746715"/>
            <a:ext cx="359875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selectedKeys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: [],//</a:t>
            </a:r>
            <a:r>
              <a:rPr lang="zh-CN" altLang="en-US" sz="1600" dirty="0"/>
              <a:t>存储当前选中的故事板</a:t>
            </a:r>
            <a:r>
              <a:rPr lang="en-US" altLang="zh-CN" sz="1600" dirty="0"/>
              <a:t>UID</a:t>
            </a:r>
            <a:r>
              <a:rPr lang="zh-CN" altLang="en-US" sz="1600" dirty="0"/>
              <a:t>，用于目录树的回显，创建或编辑可视化后回退到原来打开的故事板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isStoryPreview</a:t>
            </a:r>
            <a:r>
              <a:rPr lang="en-US" altLang="zh-CN" sz="1600" dirty="0"/>
              <a:t> : false,//</a:t>
            </a:r>
            <a:r>
              <a:rPr lang="zh-CN" altLang="en-US" sz="1600" dirty="0"/>
              <a:t>判断当前是否是浏览态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showStoryFullScreen:false</a:t>
            </a:r>
            <a:r>
              <a:rPr lang="en-US" altLang="zh-CN" sz="1600" dirty="0"/>
              <a:t>,//</a:t>
            </a:r>
            <a:r>
              <a:rPr lang="zh-CN" altLang="en-US" sz="1600" dirty="0"/>
              <a:t>判断当前是否是全屏浏览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storyId</a:t>
            </a:r>
            <a:r>
              <a:rPr lang="en-US" altLang="zh-CN" sz="1600" dirty="0"/>
              <a:t>: null,//</a:t>
            </a:r>
            <a:r>
              <a:rPr lang="zh-CN" altLang="en-US" sz="1600" dirty="0"/>
              <a:t>存储当前打开的故事板</a:t>
            </a:r>
            <a:r>
              <a:rPr lang="en-US" altLang="zh-CN" sz="1600" dirty="0"/>
              <a:t>UID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oldStoryDefine:null</a:t>
            </a:r>
            <a:r>
              <a:rPr lang="en-US" altLang="zh-CN" sz="1600" dirty="0"/>
              <a:t>,//</a:t>
            </a:r>
            <a:r>
              <a:rPr lang="zh-CN" altLang="en-US" sz="1600" dirty="0"/>
              <a:t>打开故事板后存储的故事板备份，用于切换故事板时的有更改未保存</a:t>
            </a:r>
            <a:r>
              <a:rPr lang="zh-CN" altLang="en-US" sz="1600" dirty="0" smtClean="0"/>
              <a:t>提示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}</a:t>
            </a:r>
            <a:endParaRPr lang="en-US" altLang="zh-CN" sz="1600" dirty="0" smtClean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39737AE-4671-4B62-8DEA-72A5CB3BDC30}"/>
              </a:ext>
            </a:extLst>
          </p:cNvPr>
          <p:cNvSpPr txBox="1"/>
          <p:nvPr/>
        </p:nvSpPr>
        <p:spPr>
          <a:xfrm>
            <a:off x="958409" y="954210"/>
            <a:ext cx="53261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isFetching</a:t>
            </a:r>
            <a:r>
              <a:rPr lang="en-US" altLang="zh-CN" sz="1400" dirty="0"/>
              <a:t>: false,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storyTree</a:t>
            </a:r>
            <a:r>
              <a:rPr lang="en-US" altLang="zh-CN" sz="1400" dirty="0"/>
              <a:t>: {[DIR_MINE_STORY]:[],[DIR_STORY]:[]},//</a:t>
            </a:r>
            <a:r>
              <a:rPr lang="zh-CN" altLang="en-US" sz="1400" dirty="0"/>
              <a:t>故事板目录树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storyDefine</a:t>
            </a:r>
            <a:r>
              <a:rPr lang="en-US" altLang="zh-CN" sz="1400" dirty="0"/>
              <a:t>: null,//</a:t>
            </a:r>
            <a:r>
              <a:rPr lang="zh-CN" altLang="en-US" sz="1400" dirty="0"/>
              <a:t>故事板模型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breadCrumbPath</a:t>
            </a:r>
            <a:r>
              <a:rPr lang="en-US" altLang="zh-CN" sz="1400" dirty="0"/>
              <a:t>: [],//</a:t>
            </a:r>
            <a:r>
              <a:rPr lang="zh-CN" altLang="en-US" sz="1400" dirty="0"/>
              <a:t>故事板面包屑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activeTab:null</a:t>
            </a:r>
            <a:r>
              <a:rPr lang="en-US" altLang="zh-CN" sz="1400" dirty="0"/>
              <a:t>,//</a:t>
            </a:r>
            <a:r>
              <a:rPr lang="zh-CN" altLang="en-US" sz="1400" dirty="0"/>
              <a:t>故事板当前选中页签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activeComps</a:t>
            </a:r>
            <a:r>
              <a:rPr lang="en-US" altLang="zh-CN" sz="1400" dirty="0"/>
              <a:t>:[],//</a:t>
            </a:r>
            <a:r>
              <a:rPr lang="zh-CN" altLang="en-US" sz="1400" dirty="0"/>
              <a:t>当前页签下选中的一个或多个控件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firstActiveComp</a:t>
            </a:r>
            <a:r>
              <a:rPr lang="en-US" altLang="zh-CN" sz="1400" dirty="0"/>
              <a:t>: {},//</a:t>
            </a:r>
            <a:r>
              <a:rPr lang="zh-CN" altLang="en-US" sz="1400" dirty="0"/>
              <a:t>第一个选中的控件对象，用于多选情况下，多个控件的属性控制统一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storyModelMap</a:t>
            </a:r>
            <a:r>
              <a:rPr lang="en-US" altLang="zh-CN" sz="1400" dirty="0"/>
              <a:t>: {},//</a:t>
            </a:r>
            <a:r>
              <a:rPr lang="zh-CN" altLang="en-US" sz="1400" dirty="0"/>
              <a:t>存储加载的故事板，用于插入可视化模块下的，故事板加载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//</a:t>
            </a:r>
            <a:r>
              <a:rPr lang="en-US" altLang="zh-CN" sz="1400" dirty="0" err="1"/>
              <a:t>chartOpts</a:t>
            </a:r>
            <a:r>
              <a:rPr lang="en-US" altLang="zh-CN" sz="1400" dirty="0"/>
              <a:t>:{},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printState</a:t>
            </a:r>
            <a:r>
              <a:rPr lang="en-US" altLang="zh-CN" sz="1400" dirty="0"/>
              <a:t> : false,//</a:t>
            </a:r>
            <a:r>
              <a:rPr lang="zh-CN" altLang="en-US" sz="1400" dirty="0"/>
              <a:t>是否是输出态，用于区分导出</a:t>
            </a:r>
            <a:r>
              <a:rPr lang="en-US" altLang="zh-CN" sz="1400" dirty="0"/>
              <a:t>PDF</a:t>
            </a:r>
            <a:r>
              <a:rPr lang="zh-CN" altLang="en-US" sz="1400" dirty="0"/>
              <a:t>，导出图片下的故事板中的可视化对象加载的</a:t>
            </a:r>
            <a:r>
              <a:rPr lang="en-US" altLang="zh-CN" sz="1400" dirty="0"/>
              <a:t>id=</a:t>
            </a:r>
            <a:r>
              <a:rPr lang="en-US" altLang="zh-CN" sz="1400" dirty="0" err="1"/>
              <a:t>uid</a:t>
            </a:r>
            <a:r>
              <a:rPr lang="en-US" altLang="zh-CN" sz="1400" dirty="0"/>
              <a:t>+'_print</a:t>
            </a:r>
            <a:r>
              <a:rPr lang="en-US" altLang="zh-CN" sz="1400" dirty="0" smtClean="0"/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9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故事板模型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3C852B2-2862-4EEA-BA87-8A830B9B59D4}"/>
              </a:ext>
            </a:extLst>
          </p:cNvPr>
          <p:cNvSpPr txBox="1"/>
          <p:nvPr/>
        </p:nvSpPr>
        <p:spPr>
          <a:xfrm>
            <a:off x="4526466" y="37738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Microsoft YaHei"/>
                <a:cs typeface="+mn-ea"/>
                <a:sym typeface="+mn-lt"/>
              </a:rPr>
              <a:t>前端模型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5DF1FBE-FA3F-4E46-9D82-474D8BAA2EBA}"/>
              </a:ext>
            </a:extLst>
          </p:cNvPr>
          <p:cNvSpPr/>
          <p:nvPr/>
        </p:nvSpPr>
        <p:spPr>
          <a:xfrm>
            <a:off x="958409" y="950069"/>
            <a:ext cx="4476440" cy="595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showGridLine:false</a:t>
            </a:r>
            <a:r>
              <a:rPr lang="en-US" altLang="zh-CN" sz="1600" dirty="0"/>
              <a:t>,//</a:t>
            </a:r>
            <a:r>
              <a:rPr lang="zh-CN" altLang="en-US" sz="1600" dirty="0"/>
              <a:t>判断当前是否是显示网格线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storyScaleValue</a:t>
            </a:r>
            <a:r>
              <a:rPr lang="en-US" altLang="zh-CN" sz="1600" dirty="0"/>
              <a:t> : 100,//</a:t>
            </a:r>
            <a:r>
              <a:rPr lang="zh-CN" altLang="en-US" sz="1600" dirty="0"/>
              <a:t>判断当前故事板的缩放比例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readOnly</a:t>
            </a:r>
            <a:r>
              <a:rPr lang="en-US" altLang="zh-CN" sz="1600" dirty="0"/>
              <a:t>: false,//</a:t>
            </a:r>
            <a:r>
              <a:rPr lang="zh-CN" altLang="en-US" sz="1600" dirty="0"/>
              <a:t>判断当前用户查看故事板的权限是否只读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copyDashboardObjs</a:t>
            </a:r>
            <a:r>
              <a:rPr lang="en-US" altLang="zh-CN" sz="1600" dirty="0"/>
              <a:t> : [] , //</a:t>
            </a:r>
            <a:r>
              <a:rPr lang="zh-CN" altLang="en-US" sz="1600" dirty="0"/>
              <a:t>用于</a:t>
            </a:r>
            <a:r>
              <a:rPr lang="en-US" altLang="zh-CN" sz="1600" dirty="0"/>
              <a:t>resize</a:t>
            </a:r>
            <a:r>
              <a:rPr lang="zh-CN" altLang="en-US" sz="1600" dirty="0"/>
              <a:t>自适应计算缩放比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isUpdateTabStyle:false</a:t>
            </a:r>
            <a:r>
              <a:rPr lang="en-US" altLang="zh-CN" sz="1600" dirty="0"/>
              <a:t>, //</a:t>
            </a:r>
            <a:r>
              <a:rPr lang="zh-CN" altLang="en-US" sz="1600" dirty="0"/>
              <a:t>用于标签控件重新渲染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vizCommentMap</a:t>
            </a:r>
            <a:r>
              <a:rPr lang="en-US" altLang="zh-CN" sz="1600" dirty="0"/>
              <a:t>:{}, //</a:t>
            </a:r>
            <a:r>
              <a:rPr lang="zh-CN" altLang="en-US" sz="1600" dirty="0"/>
              <a:t>可视化评论框是否展示，用于层级控制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isWindowResize:false</a:t>
            </a:r>
            <a:r>
              <a:rPr lang="en-US" altLang="zh-CN" sz="1600" dirty="0"/>
              <a:t>, //</a:t>
            </a:r>
            <a:r>
              <a:rPr lang="zh-CN" altLang="en-US" sz="1600" dirty="0"/>
              <a:t>标记是否缩放窗口，用于字体自</a:t>
            </a:r>
            <a:r>
              <a:rPr lang="zh-CN" altLang="en-US" sz="1600" dirty="0" smtClean="0"/>
              <a:t>适应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F1FBE-FA3F-4E46-9D82-474D8BAA2EBA}"/>
              </a:ext>
            </a:extLst>
          </p:cNvPr>
          <p:cNvSpPr/>
          <p:nvPr/>
        </p:nvSpPr>
        <p:spPr>
          <a:xfrm>
            <a:off x="6416543" y="211405"/>
            <a:ext cx="44764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selectedNodeInfo</a:t>
            </a:r>
            <a:r>
              <a:rPr lang="en-US" altLang="zh-CN" sz="1600" dirty="0"/>
              <a:t>:{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dirPath</a:t>
            </a:r>
            <a:r>
              <a:rPr lang="en-US" altLang="zh-CN" sz="1600" dirty="0"/>
              <a:t>:['</a:t>
            </a:r>
            <a:r>
              <a:rPr lang="en-US" altLang="zh-CN" sz="1600" dirty="0" err="1"/>
              <a:t>proot</a:t>
            </a:r>
            <a:r>
              <a:rPr lang="en-US" altLang="zh-CN" sz="1600" dirty="0"/>
              <a:t>'],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isDir:true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}, //</a:t>
            </a:r>
            <a:r>
              <a:rPr lang="zh-CN" altLang="en-US" sz="1600" dirty="0"/>
              <a:t>标记树选中信息，用于新建时默认选中</a:t>
            </a:r>
            <a:r>
              <a:rPr lang="zh-CN" altLang="en-US" sz="1600" dirty="0" smtClean="0"/>
              <a:t>文件夹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ignoreNeedSave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: false, //</a:t>
            </a:r>
            <a:r>
              <a:rPr lang="zh-CN" altLang="en-US" sz="1600" dirty="0"/>
              <a:t>用于链接故事板当前页打开时候，忽略左侧目录树再次判断</a:t>
            </a:r>
            <a:r>
              <a:rPr lang="en-US" altLang="zh-CN" sz="1600" dirty="0" err="1"/>
              <a:t>isNeedSave</a:t>
            </a:r>
            <a:r>
              <a:rPr lang="en-US" altLang="zh-CN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authPageConf</a:t>
            </a:r>
            <a:r>
              <a:rPr lang="en-US" altLang="zh-CN" sz="1600" dirty="0"/>
              <a:t> : {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showExportPdf</a:t>
            </a:r>
            <a:r>
              <a:rPr lang="en-US" altLang="zh-CN" sz="1600" dirty="0"/>
              <a:t> : false,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showExportImg</a:t>
            </a:r>
            <a:r>
              <a:rPr lang="en-US" altLang="zh-CN" sz="1600" dirty="0"/>
              <a:t> : false,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showExportData</a:t>
            </a:r>
            <a:r>
              <a:rPr lang="en-US" altLang="zh-CN" sz="1600" dirty="0"/>
              <a:t> : false,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showExportExcel</a:t>
            </a:r>
            <a:r>
              <a:rPr lang="en-US" altLang="zh-CN" sz="1600" dirty="0"/>
              <a:t> : false,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showExportWord:false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}   //</a:t>
            </a:r>
            <a:r>
              <a:rPr lang="zh-CN" altLang="en-US" sz="1600" dirty="0"/>
              <a:t>权限控制，是否</a:t>
            </a:r>
            <a:r>
              <a:rPr lang="zh-CN" altLang="en-US" sz="1600" dirty="0" smtClean="0"/>
              <a:t>显示</a:t>
            </a:r>
            <a:r>
              <a:rPr lang="zh-CN" altLang="en-US" sz="1600" dirty="0"/>
              <a:t>导出</a:t>
            </a:r>
            <a:r>
              <a:rPr lang="zh-CN" altLang="en-US" sz="1600" dirty="0" smtClean="0"/>
              <a:t>图片等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拖放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958409" y="1802448"/>
            <a:ext cx="10134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拖</a:t>
            </a:r>
            <a:r>
              <a:rPr lang="zh-CN" altLang="en-US" dirty="0" smtClean="0"/>
              <a:t>放：</a:t>
            </a:r>
            <a:endParaRPr lang="en-US" altLang="zh-CN" dirty="0" smtClean="0"/>
          </a:p>
          <a:p>
            <a:r>
              <a:rPr lang="zh-CN" altLang="zh-CN" dirty="0"/>
              <a:t>仓库中的拖拽对象是</a:t>
            </a:r>
            <a:r>
              <a:rPr lang="en-US" altLang="zh-CN" dirty="0" err="1"/>
              <a:t>StoryCompDragBox</a:t>
            </a:r>
            <a:r>
              <a:rPr lang="zh-CN" altLang="zh-CN" dirty="0"/>
              <a:t>，采用的是</a:t>
            </a:r>
            <a:r>
              <a:rPr lang="en-US" altLang="zh-CN" dirty="0"/>
              <a:t>react-</a:t>
            </a:r>
            <a:r>
              <a:rPr lang="en-US" altLang="zh-CN" dirty="0" err="1"/>
              <a:t>dnd</a:t>
            </a:r>
            <a:r>
              <a:rPr lang="zh-CN" altLang="zh-CN" dirty="0"/>
              <a:t>原理是</a:t>
            </a:r>
            <a:r>
              <a:rPr lang="en-US" altLang="zh-CN" dirty="0"/>
              <a:t>drag </a:t>
            </a:r>
            <a:r>
              <a:rPr lang="zh-CN" altLang="zh-CN" dirty="0"/>
              <a:t>和</a:t>
            </a:r>
            <a:r>
              <a:rPr lang="en-US" altLang="zh-CN" dirty="0"/>
              <a:t>drop</a:t>
            </a:r>
            <a:r>
              <a:rPr lang="zh-CN" altLang="zh-CN" dirty="0"/>
              <a:t>的实现，</a:t>
            </a:r>
            <a:r>
              <a:rPr lang="en-US" altLang="zh-CN" dirty="0" err="1"/>
              <a:t>StoryDashboard</a:t>
            </a:r>
            <a:r>
              <a:rPr lang="zh-CN" altLang="zh-CN" dirty="0"/>
              <a:t>接收控件，</a:t>
            </a:r>
            <a:r>
              <a:rPr lang="en-US" altLang="zh-CN" dirty="0" err="1"/>
              <a:t>StoryCompDragBox</a:t>
            </a:r>
            <a:r>
              <a:rPr lang="zh-CN" altLang="zh-CN" dirty="0"/>
              <a:t>移动控件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拖放逻辑，放置逻辑</a:t>
            </a:r>
            <a:r>
              <a:rPr lang="zh-CN" altLang="zh-CN" dirty="0" smtClean="0"/>
              <a:t>主要</a:t>
            </a:r>
            <a:r>
              <a:rPr lang="zh-CN" altLang="en-US" dirty="0"/>
              <a:t>在</a:t>
            </a:r>
            <a:r>
              <a:rPr lang="en-US" altLang="zh-CN" dirty="0" err="1" smtClean="0"/>
              <a:t>storyDashboard</a:t>
            </a:r>
            <a:r>
              <a:rPr lang="zh-CN" altLang="en-US" dirty="0"/>
              <a:t>的</a:t>
            </a:r>
            <a:r>
              <a:rPr lang="en-US" altLang="zh-CN" dirty="0" smtClean="0"/>
              <a:t>drop</a:t>
            </a:r>
            <a:r>
              <a:rPr lang="zh-CN" altLang="zh-CN" dirty="0"/>
              <a:t>中，计算放置位置，更新到故事板模型上</a:t>
            </a:r>
            <a:r>
              <a:rPr lang="en-US" altLang="zh-CN" dirty="0" smtClean="0"/>
              <a:t>dragComp2Dashboard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拖拽和缩放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408" y="1000402"/>
            <a:ext cx="1051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CompModel</a:t>
            </a:r>
            <a:r>
              <a:rPr lang="zh-CN" altLang="zh-CN" dirty="0"/>
              <a:t>，实现是</a:t>
            </a:r>
            <a:r>
              <a:rPr lang="en-US" altLang="zh-CN" dirty="0"/>
              <a:t>react-</a:t>
            </a:r>
            <a:r>
              <a:rPr lang="en-US" altLang="zh-CN" dirty="0" err="1"/>
              <a:t>rnd</a:t>
            </a:r>
            <a:r>
              <a:rPr lang="zh-CN" altLang="zh-CN" dirty="0"/>
              <a:t>，基于</a:t>
            </a:r>
            <a:r>
              <a:rPr lang="en-US" altLang="zh-CN" dirty="0"/>
              <a:t>react-</a:t>
            </a:r>
            <a:r>
              <a:rPr lang="en-US" altLang="zh-CN" dirty="0" err="1"/>
              <a:t>draggable</a:t>
            </a:r>
            <a:r>
              <a:rPr lang="zh-CN" altLang="zh-CN" dirty="0"/>
              <a:t>和</a:t>
            </a:r>
            <a:r>
              <a:rPr lang="en-US" altLang="zh-CN" dirty="0"/>
              <a:t>	react-resizable-box</a:t>
            </a:r>
            <a:r>
              <a:rPr lang="zh-CN" altLang="zh-CN" dirty="0"/>
              <a:t>实现。</a:t>
            </a:r>
          </a:p>
          <a:p>
            <a:r>
              <a:rPr lang="en-US" altLang="zh-CN" dirty="0" err="1"/>
              <a:t>Rnd</a:t>
            </a:r>
            <a:r>
              <a:rPr lang="zh-CN" altLang="zh-CN" dirty="0"/>
              <a:t>：</a:t>
            </a:r>
            <a:r>
              <a:rPr lang="en-US" altLang="zh-CN" dirty="0" err="1"/>
              <a:t>api</a:t>
            </a:r>
            <a:r>
              <a:rPr lang="zh-CN" altLang="zh-CN" dirty="0"/>
              <a:t>解释说明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600267" y="1806744"/>
            <a:ext cx="11233593" cy="452431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E8BF6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E8BF6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altLang="zh-CN" dirty="0">
                <a:solidFill>
                  <a:srgbClr val="E8BF6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compUid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enableResizing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b="1" dirty="0" err="1">
                <a:solidFill>
                  <a:srgbClr val="CC7832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FFC66D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getResizableDirection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(comp)}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可以缩放的位置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disableDragging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b="1" dirty="0" err="1">
                <a:solidFill>
                  <a:srgbClr val="CC7832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.props.isStoryPreview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禁止拖拽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marginSpace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marginSpace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故事板的页面间距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bounds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zh-CN" dirty="0" err="1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limitSizeStory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_"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activeTab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拖拽限制区域，按照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</a:t>
            </a:r>
            <a:r>
              <a:rPr lang="en-US" altLang="zh-CN" dirty="0" err="1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limitSizeStory</a:t>
            </a:r>
            <a:r>
              <a:rPr lang="zh-CN" altLang="en-US" dirty="0">
                <a:solidFill>
                  <a:srgbClr val="6A875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的大小控制区域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dragHandlerClassName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=".box-head"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8759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可以拖拽的位置</a:t>
            </a:r>
            <a:r>
              <a:rPr lang="zh-CN" altLang="en-US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resizeHandlerClasses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resizeHandlerClasses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可以缩放的位置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isActive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zh-CN" dirty="0">
                <a:solidFill>
                  <a:srgbClr val="6897BB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999 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comp.location.</a:t>
            </a:r>
            <a:r>
              <a:rPr lang="en-US" altLang="zh-CN" dirty="0" err="1">
                <a:solidFill>
                  <a:srgbClr val="9876A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zIndex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控件的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z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序列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defaultObj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 {...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dragHandlers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 {...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resizeHandlers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设置默认位置和大小，绑定拖拽缩放事件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minWidth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minWidth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缩放最小宽度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minHeight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minHeight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缩放最小高度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dragGrid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dragGrid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A9B7C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拖拽最小距离</a:t>
            </a:r>
            <a:r>
              <a:rPr lang="zh-CN" altLang="en-US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宋体" panose="02010600030101010101" pitchFamily="2" charset="-122"/>
                <a:cs typeface="Consolas" panose="020B0609020204030204" pitchFamily="49" charset="0"/>
              </a:rPr>
              <a:t>5*5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BABAB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{!</a:t>
            </a:r>
            <a:r>
              <a:rPr lang="en-US" altLang="zh-CN" dirty="0" err="1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isStoryPreview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 err="1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6A8759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A9B7C6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E8BF6A"/>
                </a:solidFill>
                <a:latin typeface="Arial Unicode MS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1600" dirty="0"/>
              <a:t> </a:t>
            </a:r>
            <a:endParaRPr lang="en-US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拖拽和缩放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408" y="1792882"/>
            <a:ext cx="1051731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拖拽：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拖拽过程中绘制提示线，拖拽结束后隐藏提示线，更新控件表头位置，更新控件位置。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缩放：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缩放过程中，右下角提示栏显示控件大小，绘制提示线，缩放结束隐藏提示线，隐藏提示栏，更新控件表头位置，更新控件大小。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compModel.js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993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链接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409" y="1069349"/>
            <a:ext cx="105173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/>
              <a:t>链接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</a:t>
            </a:r>
            <a:r>
              <a:rPr lang="zh-CN" altLang="en-US" dirty="0"/>
              <a:t>故事</a:t>
            </a:r>
            <a:r>
              <a:rPr lang="zh-CN" altLang="en-US" dirty="0" smtClean="0"/>
              <a:t>板的某个可视化，把当前可视化的可传递筛选参数传递到目标故事板的全局筛选器上，目标故事板通过新加入的筛选条件做过滤返回故事板模型，更新模型，渲染页面。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可传递的参数：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如果是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图形或者表格：维度、全局筛选器、图内筛选器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如果是指标卡：指标值、全局筛选器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可视化</a:t>
            </a:r>
            <a:r>
              <a:rPr lang="zh-CN" altLang="zh-CN" dirty="0"/>
              <a:t>初始化链接事件：</a:t>
            </a:r>
            <a:r>
              <a:rPr lang="en-US" altLang="zh-CN" dirty="0" err="1"/>
              <a:t>initOutLink</a:t>
            </a:r>
            <a:r>
              <a:rPr lang="zh-CN" altLang="zh-CN" dirty="0"/>
              <a:t>方法，初始化链接事件，绑定到可视化对象</a:t>
            </a:r>
            <a:r>
              <a:rPr lang="zh-CN" altLang="zh-CN" dirty="0" smtClean="0"/>
              <a:t>上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可视化点击链接调用的方法：</a:t>
            </a:r>
            <a:r>
              <a:rPr lang="en-US" altLang="zh-CN" dirty="0" err="1" smtClean="0"/>
              <a:t>outLinkClick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870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链接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8408" y="1041042"/>
            <a:ext cx="105173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链接设置面板</a:t>
            </a:r>
            <a:endParaRPr lang="zh-CN" altLang="zh-CN" dirty="0"/>
          </a:p>
          <a:p>
            <a:r>
              <a:rPr lang="zh-CN" altLang="zh-CN" dirty="0"/>
              <a:t>面板显示区域不同是右下角，如果是指标卡，右下角有几种可以传递筛选的可能：单指标或者双指标的值，当前页面的全局筛选器。如果是可视化和表格，右下角有：可视化里面的筛选，维度，全局筛选器，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打开链接设置面板后，首先初始化以下信息：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左侧树：是否有选中的节点；</a:t>
            </a:r>
          </a:p>
          <a:p>
            <a:r>
              <a:rPr lang="zh-CN" altLang="zh-CN" dirty="0"/>
              <a:t>右侧：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、打开方式：选中某一个打开方式：</a:t>
            </a:r>
            <a:r>
              <a:rPr lang="en-US" altLang="zh-CN" dirty="0" err="1"/>
              <a:t>openWay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、是否有筛选传值：有两种状态：一个是否可选（目标故事板有筛选器，可选，否则不可选）；一个是否选中状态：有筛选传值则有选中状态。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、可传递的种类：</a:t>
            </a:r>
          </a:p>
          <a:p>
            <a:r>
              <a:rPr lang="zh-CN" altLang="zh-CN" dirty="0"/>
              <a:t>列表：维度、指标值、全局筛选器、图内筛选器</a:t>
            </a:r>
          </a:p>
          <a:p>
            <a:r>
              <a:rPr lang="zh-CN" altLang="zh-CN" dirty="0"/>
              <a:t>勾选状态列表：</a:t>
            </a:r>
            <a:r>
              <a:rPr lang="en-US" altLang="zh-CN" dirty="0" err="1"/>
              <a:t>filterMap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、可勾选个数控制（目标筛选器个数）：</a:t>
            </a:r>
            <a:r>
              <a:rPr lang="en-US" altLang="zh-CN" dirty="0" err="1"/>
              <a:t>canSelectNum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、保存的时候更新</a:t>
            </a:r>
            <a:r>
              <a:rPr lang="en-US" altLang="zh-CN" dirty="0" err="1"/>
              <a:t>viz</a:t>
            </a:r>
            <a:r>
              <a:rPr lang="zh-CN" altLang="zh-CN" dirty="0"/>
              <a:t>里面的</a:t>
            </a:r>
            <a:r>
              <a:rPr lang="en-US" altLang="zh-CN" dirty="0" err="1"/>
              <a:t>outLink</a:t>
            </a:r>
            <a:r>
              <a:rPr lang="zh-CN" altLang="zh-CN" dirty="0"/>
              <a:t>字段。</a:t>
            </a:r>
          </a:p>
        </p:txBody>
      </p:sp>
    </p:spTree>
    <p:extLst>
      <p:ext uri="{BB962C8B-B14F-4D97-AF65-F5344CB8AC3E}">
        <p14:creationId xmlns:p14="http://schemas.microsoft.com/office/powerpoint/2010/main" val="2045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66826" y="2834445"/>
            <a:ext cx="1171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spc="3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3419220"/>
            <a:ext cx="20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pc="3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94E4D0-644D-4160-BEA7-E5894A6382C5}"/>
              </a:ext>
            </a:extLst>
          </p:cNvPr>
          <p:cNvSpPr txBox="1"/>
          <p:nvPr/>
        </p:nvSpPr>
        <p:spPr>
          <a:xfrm>
            <a:off x="6557508" y="1272094"/>
            <a:ext cx="3769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故事板功能介绍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6F9D6-9981-4961-A8A1-F59083274FF6}"/>
              </a:ext>
            </a:extLst>
          </p:cNvPr>
          <p:cNvSpPr/>
          <p:nvPr/>
        </p:nvSpPr>
        <p:spPr>
          <a:xfrm>
            <a:off x="5575782" y="998214"/>
            <a:ext cx="654345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600" b="1" dirty="0">
              <a:solidFill>
                <a:schemeClr val="accent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69109B9-ABD8-4A35-9D1A-2E67C450E4A8}"/>
              </a:ext>
            </a:extLst>
          </p:cNvPr>
          <p:cNvCxnSpPr/>
          <p:nvPr/>
        </p:nvCxnSpPr>
        <p:spPr>
          <a:xfrm>
            <a:off x="6393817" y="1462882"/>
            <a:ext cx="0" cy="20320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A96061-36B6-4C2A-9AF3-58CAC0044B26}"/>
              </a:ext>
            </a:extLst>
          </p:cNvPr>
          <p:cNvSpPr/>
          <p:nvPr/>
        </p:nvSpPr>
        <p:spPr>
          <a:xfrm>
            <a:off x="5575782" y="2213607"/>
            <a:ext cx="654345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600" b="1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600" b="1">
              <a:solidFill>
                <a:schemeClr val="accent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BCF7141-0A71-4D76-BF10-295F8CCC60F7}"/>
              </a:ext>
            </a:extLst>
          </p:cNvPr>
          <p:cNvCxnSpPr/>
          <p:nvPr/>
        </p:nvCxnSpPr>
        <p:spPr>
          <a:xfrm>
            <a:off x="6393817" y="2678275"/>
            <a:ext cx="0" cy="20320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49A710F-B0FE-4C27-9FAE-451FF6E1A8D5}"/>
              </a:ext>
            </a:extLst>
          </p:cNvPr>
          <p:cNvSpPr/>
          <p:nvPr/>
        </p:nvSpPr>
        <p:spPr>
          <a:xfrm>
            <a:off x="5575782" y="3429000"/>
            <a:ext cx="654345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600" b="1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600" b="1">
              <a:solidFill>
                <a:schemeClr val="accent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A8888B8-8D0E-441B-80E3-6A9BFEF3B901}"/>
              </a:ext>
            </a:extLst>
          </p:cNvPr>
          <p:cNvCxnSpPr/>
          <p:nvPr/>
        </p:nvCxnSpPr>
        <p:spPr>
          <a:xfrm>
            <a:off x="6393817" y="3893668"/>
            <a:ext cx="0" cy="20320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F355E0A-8B71-4AE2-817E-38F92AF16B74}"/>
              </a:ext>
            </a:extLst>
          </p:cNvPr>
          <p:cNvSpPr/>
          <p:nvPr/>
        </p:nvSpPr>
        <p:spPr>
          <a:xfrm>
            <a:off x="5575782" y="4644394"/>
            <a:ext cx="654345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600" b="1">
                <a:solidFill>
                  <a:schemeClr val="accent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600" b="1">
              <a:solidFill>
                <a:schemeClr val="accent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9159E7-CF81-4B66-A08D-2934E3E2B40E}"/>
              </a:ext>
            </a:extLst>
          </p:cNvPr>
          <p:cNvCxnSpPr/>
          <p:nvPr/>
        </p:nvCxnSpPr>
        <p:spPr>
          <a:xfrm>
            <a:off x="6393817" y="5109062"/>
            <a:ext cx="0" cy="20320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494E4D0-644D-4160-BEA7-E5894A6382C5}"/>
              </a:ext>
            </a:extLst>
          </p:cNvPr>
          <p:cNvSpPr txBox="1"/>
          <p:nvPr/>
        </p:nvSpPr>
        <p:spPr>
          <a:xfrm>
            <a:off x="6557508" y="2491841"/>
            <a:ext cx="3769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代码结构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94E4D0-644D-4160-BEA7-E5894A6382C5}"/>
              </a:ext>
            </a:extLst>
          </p:cNvPr>
          <p:cNvSpPr txBox="1"/>
          <p:nvPr/>
        </p:nvSpPr>
        <p:spPr>
          <a:xfrm>
            <a:off x="6557508" y="3711588"/>
            <a:ext cx="493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故事</a:t>
            </a:r>
            <a:r>
              <a:rPr lang="zh-CN" altLang="en-US" sz="3200" b="1" noProof="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板模型和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部分功能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94E4D0-644D-4160-BEA7-E5894A6382C5}"/>
              </a:ext>
            </a:extLst>
          </p:cNvPr>
          <p:cNvSpPr txBox="1"/>
          <p:nvPr/>
        </p:nvSpPr>
        <p:spPr>
          <a:xfrm>
            <a:off x="6557508" y="4931336"/>
            <a:ext cx="3769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优化思考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2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链接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409" y="1026160"/>
            <a:ext cx="105173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勾选源的时候，更新</a:t>
            </a:r>
            <a:r>
              <a:rPr lang="en-US" altLang="zh-CN" dirty="0" err="1"/>
              <a:t>filterMap</a:t>
            </a:r>
            <a:r>
              <a:rPr lang="en-US" altLang="zh-CN" dirty="0"/>
              <a:t>(</a:t>
            </a:r>
            <a:r>
              <a:rPr lang="en-US" altLang="zh-CN" dirty="0" err="1"/>
              <a:t>isSelect</a:t>
            </a:r>
            <a:r>
              <a:rPr lang="en-US" altLang="zh-CN" dirty="0"/>
              <a:t>),relations()</a:t>
            </a:r>
            <a:r>
              <a:rPr lang="zh-CN" altLang="zh-CN" dirty="0"/>
              <a:t>和可勾选个数。</a:t>
            </a:r>
          </a:p>
          <a:p>
            <a:r>
              <a:rPr lang="en-US" altLang="zh-CN" dirty="0" err="1"/>
              <a:t>filterMap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 err="1"/>
              <a:t>canSelectNum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 err="1" smtClean="0"/>
              <a:t>relations:relationItems</a:t>
            </a:r>
            <a:endParaRPr lang="zh-CN" altLang="zh-CN" dirty="0"/>
          </a:p>
          <a:p>
            <a:r>
              <a:rPr lang="zh-CN" altLang="zh-CN" dirty="0"/>
              <a:t>勾选目标筛选器的时候，更新</a:t>
            </a:r>
            <a:r>
              <a:rPr lang="en-US" altLang="zh-CN" dirty="0" err="1"/>
              <a:t>filterMap</a:t>
            </a:r>
            <a:r>
              <a:rPr lang="zh-CN" altLang="zh-CN" dirty="0"/>
              <a:t>里面</a:t>
            </a:r>
            <a:r>
              <a:rPr lang="zh-CN" altLang="zh-CN" dirty="0" smtClean="0"/>
              <a:t>的</a:t>
            </a:r>
            <a:r>
              <a:rPr lang="en-US" altLang="zh-CN" dirty="0" err="1"/>
              <a:t>targetFilterCode</a:t>
            </a:r>
            <a:endParaRPr lang="zh-CN" altLang="zh-CN" dirty="0"/>
          </a:p>
          <a:p>
            <a:r>
              <a:rPr lang="en-US" altLang="zh-CN" dirty="0" err="1"/>
              <a:t>FilterMap</a:t>
            </a:r>
            <a:r>
              <a:rPr lang="en-US" altLang="zh-CN" dirty="0"/>
              <a:t> //</a:t>
            </a:r>
            <a:r>
              <a:rPr lang="zh-CN" altLang="zh-CN" dirty="0"/>
              <a:t>记录右下角源是否被选中，目标映射筛选器是哪一个。</a:t>
            </a:r>
            <a:r>
              <a:rPr lang="en-US" altLang="zh-CN" dirty="0"/>
              <a:t>{</a:t>
            </a:r>
            <a:r>
              <a:rPr lang="en-US" altLang="zh-CN" dirty="0" err="1"/>
              <a:t>code_dims</a:t>
            </a:r>
            <a:r>
              <a:rPr lang="en-US" altLang="zh-CN" dirty="0"/>
              <a:t>/filters/</a:t>
            </a:r>
            <a:r>
              <a:rPr lang="en-US" altLang="zh-CN" dirty="0" err="1"/>
              <a:t>viz</a:t>
            </a:r>
            <a:r>
              <a:rPr lang="en-US" altLang="zh-CN" dirty="0"/>
              <a:t>/cards:{</a:t>
            </a:r>
            <a:r>
              <a:rPr lang="en-US" altLang="zh-CN" dirty="0" err="1"/>
              <a:t>isSelect</a:t>
            </a:r>
            <a:r>
              <a:rPr lang="en-US" altLang="zh-CN" dirty="0"/>
              <a:t>:,</a:t>
            </a:r>
            <a:r>
              <a:rPr lang="en-US" altLang="zh-CN" dirty="0" err="1"/>
              <a:t>targetFilterCode</a:t>
            </a:r>
            <a:r>
              <a:rPr lang="en-US" altLang="zh-CN" dirty="0"/>
              <a:t>:’’}}</a:t>
            </a:r>
            <a:endParaRPr lang="zh-CN" altLang="zh-CN" dirty="0"/>
          </a:p>
          <a:p>
            <a:r>
              <a:rPr lang="en-US" altLang="zh-CN" dirty="0"/>
              <a:t>Relations:[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type : 0  //</a:t>
            </a:r>
            <a:r>
              <a:rPr lang="zh-CN" altLang="zh-CN" dirty="0"/>
              <a:t>记录是哪一种传参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relationItem</a:t>
            </a:r>
            <a:r>
              <a:rPr lang="en-US" altLang="zh-CN" dirty="0"/>
              <a:t>:[{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sourceCode</a:t>
            </a:r>
            <a:r>
              <a:rPr lang="en-US" altLang="zh-CN" dirty="0"/>
              <a:t>:</a:t>
            </a:r>
            <a:r>
              <a:rPr lang="zh-CN" altLang="zh-CN" dirty="0"/>
              <a:t>源</a:t>
            </a:r>
            <a:r>
              <a:rPr lang="en-US" altLang="zh-CN" dirty="0"/>
              <a:t>code(</a:t>
            </a:r>
            <a:r>
              <a:rPr lang="zh-CN" altLang="zh-CN" dirty="0"/>
              <a:t>如果是维度，记录维度的</a:t>
            </a:r>
            <a:r>
              <a:rPr lang="en-US" altLang="zh-CN" dirty="0"/>
              <a:t>code;</a:t>
            </a:r>
            <a:r>
              <a:rPr lang="zh-CN" altLang="zh-CN" dirty="0"/>
              <a:t>如果是全局筛选器，记录筛选器的</a:t>
            </a:r>
            <a:r>
              <a:rPr lang="en-US" altLang="zh-CN" dirty="0"/>
              <a:t>code;</a:t>
            </a:r>
            <a:r>
              <a:rPr lang="zh-CN" altLang="zh-CN" dirty="0"/>
              <a:t>如果是图内筛选器，记录图内的</a:t>
            </a:r>
            <a:r>
              <a:rPr lang="en-US" altLang="zh-CN" dirty="0"/>
              <a:t>code;</a:t>
            </a:r>
            <a:r>
              <a:rPr lang="zh-CN" altLang="zh-CN" dirty="0"/>
              <a:t>如果是指标卡，纪录的是当前指标卡的</a:t>
            </a:r>
            <a:r>
              <a:rPr lang="en-US" altLang="zh-CN" dirty="0"/>
              <a:t>code.)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relationCode</a:t>
            </a:r>
            <a:r>
              <a:rPr lang="en-US" altLang="zh-CN" dirty="0"/>
              <a:t>:</a:t>
            </a:r>
            <a:r>
              <a:rPr lang="zh-CN" altLang="zh-CN" dirty="0"/>
              <a:t>目标筛选器的</a:t>
            </a:r>
            <a:r>
              <a:rPr lang="en-US" altLang="zh-CN" dirty="0"/>
              <a:t>code</a:t>
            </a:r>
            <a:endParaRPr lang="zh-CN" altLang="zh-CN" dirty="0"/>
          </a:p>
          <a:p>
            <a:r>
              <a:rPr lang="en-US" altLang="zh-CN" dirty="0"/>
              <a:t>}]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];</a:t>
            </a:r>
            <a:endParaRPr lang="zh-CN" altLang="zh-CN" dirty="0"/>
          </a:p>
          <a:p>
            <a:r>
              <a:rPr lang="zh-CN" altLang="zh-CN" dirty="0"/>
              <a:t>是否可选</a:t>
            </a:r>
            <a:r>
              <a:rPr lang="en-US" altLang="zh-CN" dirty="0"/>
              <a:t>:</a:t>
            </a:r>
            <a:r>
              <a:rPr lang="zh-CN" altLang="zh-CN" dirty="0"/>
              <a:t>目标故事板中全局筛选器个数</a:t>
            </a:r>
            <a:r>
              <a:rPr lang="en-US" altLang="zh-CN" dirty="0"/>
              <a:t>&gt;0</a:t>
            </a:r>
            <a:endParaRPr lang="zh-CN" altLang="zh-CN" dirty="0"/>
          </a:p>
          <a:p>
            <a:r>
              <a:rPr lang="en-US" altLang="zh-CN" dirty="0" err="1"/>
              <a:t>IsShowFilter</a:t>
            </a:r>
            <a:r>
              <a:rPr lang="en-US" altLang="zh-CN" dirty="0"/>
              <a:t>:</a:t>
            </a:r>
            <a:r>
              <a:rPr lang="zh-CN" altLang="zh-CN" dirty="0" smtClean="0"/>
              <a:t>是否</a:t>
            </a:r>
            <a:r>
              <a:rPr lang="zh-CN" altLang="en-US" dirty="0" smtClean="0"/>
              <a:t>有选中的信息。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87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链接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409" y="1069349"/>
            <a:ext cx="105173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/>
              <a:t>链接逻辑</a:t>
            </a:r>
            <a:r>
              <a:rPr lang="zh-CN" altLang="en-US" sz="1600" dirty="0"/>
              <a:t>：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点击图形上的某一区域（表格某一个值、某一个指标值</a:t>
            </a:r>
            <a:r>
              <a:rPr lang="zh-CN" altLang="en-US" sz="1600" dirty="0" smtClean="0"/>
              <a:t>），拿到当前的值，组装</a:t>
            </a:r>
            <a:r>
              <a:rPr lang="zh-CN" altLang="en-US" sz="1600" dirty="0"/>
              <a:t>成相应的对象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{</a:t>
            </a:r>
            <a:r>
              <a:rPr lang="en-US" altLang="zh-CN" sz="1600" dirty="0" err="1"/>
              <a:t>outFilters</a:t>
            </a:r>
            <a:r>
              <a:rPr lang="en-US" altLang="zh-CN" sz="1600" dirty="0"/>
              <a:t>:{</a:t>
            </a:r>
            <a:r>
              <a:rPr lang="zh-CN" altLang="en-US" sz="1600" dirty="0"/>
              <a:t>目标筛选器</a:t>
            </a:r>
            <a:r>
              <a:rPr lang="en-US" altLang="zh-CN" sz="1600" dirty="0"/>
              <a:t>code:[value]}}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调用</a:t>
            </a:r>
            <a:r>
              <a:rPr lang="en-US" altLang="zh-CN" sz="1600" dirty="0" err="1"/>
              <a:t>getWithFilter</a:t>
            </a:r>
            <a:r>
              <a:rPr lang="zh-CN" altLang="en-US" sz="1600" dirty="0"/>
              <a:t>接口，返回有筛选条件的故事板模型。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如果是当前页打开：更新</a:t>
            </a:r>
            <a:r>
              <a:rPr lang="en-US" altLang="zh-CN" sz="1600" dirty="0" err="1"/>
              <a:t>storyDefine</a:t>
            </a:r>
            <a:r>
              <a:rPr lang="en-US" altLang="zh-CN" sz="1600" dirty="0"/>
              <a:t>;</a:t>
            </a:r>
            <a:r>
              <a:rPr lang="zh-CN" altLang="en-US" sz="1600" dirty="0"/>
              <a:t>更新选中的故事板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如果是弹框打开：</a:t>
            </a:r>
            <a:r>
              <a:rPr lang="en-US" altLang="zh-CN" sz="1600" dirty="0"/>
              <a:t>iframe</a:t>
            </a:r>
            <a:r>
              <a:rPr lang="zh-CN" altLang="en-US" sz="1600" dirty="0"/>
              <a:t>嵌入故事板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.</a:t>
            </a:r>
          </a:p>
          <a:p>
            <a:pPr>
              <a:lnSpc>
                <a:spcPct val="200000"/>
              </a:lnSpc>
            </a:pPr>
            <a:r>
              <a:rPr lang="zh-CN" altLang="en-US" sz="1600" dirty="0"/>
              <a:t>如果是新窗口打开、新页签打开：存储筛选条件，</a:t>
            </a:r>
            <a:r>
              <a:rPr lang="en-US" altLang="zh-CN" sz="1600" dirty="0" err="1"/>
              <a:t>window.open</a:t>
            </a:r>
            <a:r>
              <a:rPr lang="en-US" altLang="zh-CN" sz="1600" dirty="0"/>
              <a:t>()</a:t>
            </a:r>
            <a:r>
              <a:rPr lang="zh-CN" altLang="en-US" sz="1600" dirty="0"/>
              <a:t>打开。</a:t>
            </a:r>
          </a:p>
        </p:txBody>
      </p:sp>
    </p:spTree>
    <p:extLst>
      <p:ext uri="{BB962C8B-B14F-4D97-AF65-F5344CB8AC3E}">
        <p14:creationId xmlns:p14="http://schemas.microsoft.com/office/powerpoint/2010/main" val="31352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功能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页面尺寸和控件缩放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409" y="1046480"/>
            <a:ext cx="105173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首次</a:t>
            </a:r>
            <a:r>
              <a:rPr lang="zh-CN" altLang="zh-CN" sz="1600" b="1" dirty="0">
                <a:solidFill>
                  <a:schemeClr val="accent6">
                    <a:lumMod val="75000"/>
                  </a:schemeClr>
                </a:solidFill>
              </a:rPr>
              <a:t>打开</a:t>
            </a:r>
            <a:r>
              <a:rPr lang="zh-CN" altLang="zh-CN" sz="1600" dirty="0"/>
              <a:t>会计算画布的大小和控件的大小位置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zh-CN" sz="1600" dirty="0"/>
              <a:t>）默认：更新</a:t>
            </a:r>
            <a:r>
              <a:rPr lang="en-US" altLang="zh-CN" sz="1600" dirty="0" err="1"/>
              <a:t>bg</a:t>
            </a:r>
            <a:r>
              <a:rPr lang="zh-CN" altLang="zh-CN" sz="1600" dirty="0"/>
              <a:t>为内容的实际高</a:t>
            </a:r>
            <a:r>
              <a:rPr lang="en-US" altLang="zh-CN" sz="1600" dirty="0"/>
              <a:t>,</a:t>
            </a:r>
            <a:r>
              <a:rPr lang="zh-CN" altLang="zh-CN" sz="1600" dirty="0"/>
              <a:t>控件缩放比：当前画布</a:t>
            </a:r>
            <a:r>
              <a:rPr lang="en-US" altLang="zh-CN" sz="1600" dirty="0"/>
              <a:t>width</a:t>
            </a:r>
            <a:r>
              <a:rPr lang="zh-CN" altLang="zh-CN" sz="1600" dirty="0"/>
              <a:t>减去边距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storyScreen</a:t>
            </a:r>
            <a:r>
              <a:rPr lang="zh-CN" altLang="zh-CN" sz="1600" dirty="0"/>
              <a:t>的</a:t>
            </a:r>
            <a:r>
              <a:rPr lang="en-US" altLang="zh-CN" sz="1600" dirty="0"/>
              <a:t>width</a:t>
            </a:r>
            <a:r>
              <a:rPr lang="zh-CN" altLang="zh-CN" sz="1600" dirty="0"/>
              <a:t>减去边距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zh-CN" sz="1600" dirty="0"/>
              <a:t>）电脑全屏：设置</a:t>
            </a:r>
            <a:r>
              <a:rPr lang="en-US" altLang="zh-CN" sz="1600" dirty="0" err="1"/>
              <a:t>limitSize</a:t>
            </a:r>
            <a:r>
              <a:rPr lang="zh-CN" altLang="zh-CN" sz="1600" dirty="0"/>
              <a:t>是画布大小减去边距，背景高度为画布大小。控件缩放原则同默认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</a:t>
            </a:r>
            <a:r>
              <a:rPr lang="zh-CN" altLang="zh-CN" sz="1600" dirty="0"/>
              <a:t>）投影仪、大屏、自定义、：按照比值计算出高度，设置画布和背景高度。控件缩放原则同默认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</a:t>
            </a:r>
            <a:r>
              <a:rPr lang="zh-CN" altLang="zh-CN" sz="1600" dirty="0"/>
              <a:t>）固定比例：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以下几个浏览态设计态有些许不同：设计态画布始终是设置的值的大小；控件大小不缩放。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固定实际像素值：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固定等比：浏览态时，取最小缩放，设置画布高度，取最小缩放比，设置控件大小。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固定非等比：控件大小，宽按宽</a:t>
            </a:r>
            <a:r>
              <a:rPr lang="zh-CN" altLang="zh-CN" sz="1600" dirty="0" smtClean="0"/>
              <a:t>的</a:t>
            </a:r>
            <a:r>
              <a:rPr lang="zh-CN" altLang="en-US" sz="1600" dirty="0" smtClean="0"/>
              <a:t>缩放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高按高</a:t>
            </a:r>
            <a:r>
              <a:rPr lang="zh-CN" altLang="zh-CN" sz="1600" dirty="0" smtClean="0"/>
              <a:t>的</a:t>
            </a:r>
            <a:r>
              <a:rPr lang="zh-CN" altLang="en-US" sz="1600" dirty="0" smtClean="0"/>
              <a:t>缩放</a:t>
            </a:r>
            <a:r>
              <a:rPr lang="zh-CN" altLang="zh-CN" sz="1600" dirty="0" smtClean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chemeClr val="accent6">
                    <a:lumMod val="75000"/>
                  </a:schemeClr>
                </a:solidFill>
              </a:rPr>
              <a:t>缩放窗口</a:t>
            </a:r>
            <a:r>
              <a:rPr lang="zh-CN" altLang="zh-CN" sz="1600" dirty="0"/>
              <a:t>：比值都是当前画布</a:t>
            </a:r>
            <a:r>
              <a:rPr lang="en-US" altLang="zh-CN" sz="1600" dirty="0"/>
              <a:t>width</a:t>
            </a:r>
            <a:r>
              <a:rPr lang="zh-CN" altLang="zh-CN" sz="1600" dirty="0"/>
              <a:t>减去边距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storyScreen</a:t>
            </a:r>
            <a:r>
              <a:rPr lang="zh-CN" altLang="zh-CN" sz="1600" dirty="0"/>
              <a:t>的</a:t>
            </a:r>
            <a:r>
              <a:rPr lang="en-US" altLang="zh-CN" sz="1600" dirty="0"/>
              <a:t>width</a:t>
            </a:r>
            <a:r>
              <a:rPr lang="zh-CN" altLang="zh-CN" sz="1600" dirty="0"/>
              <a:t>减去边距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唯一区别是浏览态：不管缩放几次，都是在初始化的控件的大小上缩放的。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/>
              <a:t>设计态：跟上面一样，基于上一次控件大小缩放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zh-CN" sz="1600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958409" y="5674479"/>
            <a:ext cx="10134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StoryScreen</a:t>
            </a:r>
            <a:r>
              <a:rPr lang="zh-CN" altLang="zh-CN" sz="1600" dirty="0"/>
              <a:t>是保存的时候记录</a:t>
            </a:r>
            <a:r>
              <a:rPr lang="zh-CN" altLang="zh-CN" sz="1600" dirty="0" smtClean="0"/>
              <a:t>当前</a:t>
            </a:r>
            <a:r>
              <a:rPr lang="zh-CN" altLang="en-US" sz="1600" dirty="0" smtClean="0"/>
              <a:t>显示区域的宽高（</a:t>
            </a:r>
            <a:r>
              <a:rPr lang="en-US" altLang="zh-CN" sz="1600" dirty="0" err="1" smtClean="0"/>
              <a:t>designMain</a:t>
            </a:r>
            <a:r>
              <a:rPr lang="zh-CN" altLang="zh-CN" sz="1600" dirty="0"/>
              <a:t>（可能需要减去筛选器的高度）的</a:t>
            </a:r>
            <a:r>
              <a:rPr lang="en-US" altLang="zh-CN" sz="1600" dirty="0" err="1"/>
              <a:t>offsetWidth</a:t>
            </a:r>
            <a:r>
              <a:rPr lang="zh-CN" altLang="zh-CN" sz="1600" dirty="0"/>
              <a:t>和</a:t>
            </a:r>
            <a:r>
              <a:rPr lang="en-US" altLang="zh-CN" sz="1600" dirty="0" err="1" smtClean="0"/>
              <a:t>offsetHeight</a:t>
            </a:r>
            <a:r>
              <a:rPr lang="zh-CN" altLang="en-US" sz="1600" dirty="0" smtClean="0"/>
              <a:t>）</a:t>
            </a:r>
            <a:r>
              <a:rPr lang="zh-CN" altLang="en-US" sz="1600" dirty="0"/>
              <a:t>。</a:t>
            </a:r>
            <a:endParaRPr lang="zh-CN" altLang="zh-CN" sz="1600" dirty="0"/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1876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27FF53-41A0-4254-94CF-6981A9044EFB}"/>
              </a:ext>
            </a:extLst>
          </p:cNvPr>
          <p:cNvSpPr/>
          <p:nvPr/>
        </p:nvSpPr>
        <p:spPr>
          <a:xfrm>
            <a:off x="3402330" y="2853824"/>
            <a:ext cx="560070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2BE300-5965-41BC-B1B2-4B0577C9C9A6}"/>
              </a:ext>
            </a:extLst>
          </p:cNvPr>
          <p:cNvSpPr/>
          <p:nvPr/>
        </p:nvSpPr>
        <p:spPr>
          <a:xfrm>
            <a:off x="3303270" y="2922404"/>
            <a:ext cx="579882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E00081E-1E97-4336-9DD1-608E7BE5EA05}"/>
              </a:ext>
            </a:extLst>
          </p:cNvPr>
          <p:cNvSpPr/>
          <p:nvPr/>
        </p:nvSpPr>
        <p:spPr>
          <a:xfrm>
            <a:off x="3227070" y="2990984"/>
            <a:ext cx="5951220" cy="1127760"/>
          </a:xfrm>
          <a:prstGeom prst="roundRect">
            <a:avLst>
              <a:gd name="adj" fmla="val 5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6">
            <a:extLst>
              <a:ext uri="{FF2B5EF4-FFF2-40B4-BE49-F238E27FC236}">
                <a16:creationId xmlns:a16="http://schemas.microsoft.com/office/drawing/2014/main" id="{AA88328E-0C7C-4B38-8FA1-BEAC723B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19382"/>
            <a:ext cx="2194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-PART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04-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56">
            <a:extLst>
              <a:ext uri="{FF2B5EF4-FFF2-40B4-BE49-F238E27FC236}">
                <a16:creationId xmlns:a16="http://schemas.microsoft.com/office/drawing/2014/main" id="{85632D5C-C796-443E-90E7-EF9AEA3A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42" y="3200921"/>
            <a:ext cx="6909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ea"/>
                <a:sym typeface="+mn-lt"/>
              </a:rPr>
              <a:t>优化思考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531E15E-5AA7-4353-8AB6-14110A1A9217}"/>
              </a:ext>
            </a:extLst>
          </p:cNvPr>
          <p:cNvSpPr/>
          <p:nvPr/>
        </p:nvSpPr>
        <p:spPr>
          <a:xfrm>
            <a:off x="5071585" y="1604786"/>
            <a:ext cx="2037824" cy="3639842"/>
          </a:xfrm>
          <a:prstGeom prst="rect">
            <a:avLst/>
          </a:prstGeom>
          <a:blipFill>
            <a:blip r:embed="rId2"/>
            <a:stretch>
              <a:fillRect l="-21580" r="-21311"/>
            </a:stretch>
          </a:blip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电子产品, 监视器, 陈列, 计算机&#10;&#10;自动生成的说明">
            <a:extLst>
              <a:ext uri="{FF2B5EF4-FFF2-40B4-BE49-F238E27FC236}">
                <a16:creationId xmlns:a16="http://schemas.microsoft.com/office/drawing/2014/main" id="{0207DF99-69EF-42C4-BE80-8BE99CCD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55" y="1053932"/>
            <a:ext cx="2313690" cy="475013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优化思考一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3C852B2-2862-4EEA-BA87-8A830B9B59D4}"/>
              </a:ext>
            </a:extLst>
          </p:cNvPr>
          <p:cNvSpPr txBox="1"/>
          <p:nvPr/>
        </p:nvSpPr>
        <p:spPr>
          <a:xfrm>
            <a:off x="1061827" y="132397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Microsoft YaHei"/>
                <a:cs typeface="+mn-ea"/>
                <a:sym typeface="+mn-lt"/>
              </a:rPr>
              <a:t>多层嵌套容器组件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EEF61E-E3FA-4F09-914C-B71E2E502568}"/>
              </a:ext>
            </a:extLst>
          </p:cNvPr>
          <p:cNvSpPr/>
          <p:nvPr/>
        </p:nvSpPr>
        <p:spPr>
          <a:xfrm>
            <a:off x="1044269" y="2006717"/>
            <a:ext cx="3598758" cy="374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故事</a:t>
            </a:r>
            <a:r>
              <a:rPr lang="zh-CN" altLang="en-US" sz="1600" dirty="0" smtClean="0"/>
              <a:t>板代码中，父子孙组件都是容器组件，组件中接收的状态值一部分是从父组件过来的，一部分是从</a:t>
            </a:r>
            <a:r>
              <a:rPr lang="en-US" altLang="zh-CN" sz="1600" dirty="0" smtClean="0"/>
              <a:t>reducer</a:t>
            </a:r>
            <a:r>
              <a:rPr lang="zh-CN" altLang="en-US" sz="1600" dirty="0" smtClean="0"/>
              <a:t>中过来的，对于性能的考虑，肯定输入点越少，刷新次数越少，性能越高。所以如果父子组件中需要相同的值，最好从父组件直接传过来，不要在子组件的</a:t>
            </a:r>
            <a:r>
              <a:rPr lang="en-US" altLang="zh-CN" sz="1600" dirty="0" smtClean="0"/>
              <a:t>reducer</a:t>
            </a:r>
            <a:r>
              <a:rPr lang="zh-CN" altLang="en-US" sz="1600" dirty="0" smtClean="0"/>
              <a:t>里面取值，否则值更新的时候子组件会渲染两次。而且维护也不好维护。</a:t>
            </a:r>
            <a:endParaRPr lang="zh-CN" altLang="zh-CN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5DF1FBE-FA3F-4E46-9D82-474D8BAA2EBA}"/>
              </a:ext>
            </a:extLst>
          </p:cNvPr>
          <p:cNvSpPr/>
          <p:nvPr/>
        </p:nvSpPr>
        <p:spPr>
          <a:xfrm>
            <a:off x="7659323" y="2006717"/>
            <a:ext cx="4014517" cy="3372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ym typeface="+mn-lt"/>
              </a:rPr>
              <a:t>画布控件和导出预览中的控件</a:t>
            </a:r>
            <a:endParaRPr lang="en-US" altLang="zh-CN" sz="16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lt"/>
              </a:rPr>
              <a:t>特点：预览中的控件除了应用样式，没有交互事件，纯展示；而画布上的控件除了样式，还有很多交互事件。</a:t>
            </a:r>
            <a:endParaRPr lang="en-US" altLang="zh-CN" sz="16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lt"/>
              </a:rPr>
              <a:t>如：</a:t>
            </a:r>
            <a:r>
              <a:rPr lang="en-US" altLang="zh-CN" sz="1600" dirty="0">
                <a:sym typeface="+mn-lt"/>
              </a:rPr>
              <a:t>datavizComp.js datavizCompPrint.js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lt"/>
              </a:rPr>
              <a:t>思路一：保持组件位置，把方法抽到公共工具里。</a:t>
            </a:r>
            <a:endParaRPr lang="en-US" altLang="zh-CN" sz="16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lt"/>
              </a:rPr>
              <a:t>思路二：用一个父组件包装两个组件，把公共方法放到父组件里。</a:t>
            </a:r>
            <a:endParaRPr lang="en-US" altLang="zh-CN" sz="1600" dirty="0">
              <a:sym typeface="+mn-lt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D40949E-E5EA-48A7-88D1-7960836F962B}"/>
              </a:ext>
            </a:extLst>
          </p:cNvPr>
          <p:cNvGrpSpPr/>
          <p:nvPr/>
        </p:nvGrpSpPr>
        <p:grpSpPr>
          <a:xfrm>
            <a:off x="4532676" y="3690320"/>
            <a:ext cx="3126648" cy="1094480"/>
            <a:chOff x="4532676" y="3690320"/>
            <a:chExt cx="3126648" cy="1094480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6B1B167B-2EE6-4F2F-B1CD-91332F8D2B64}"/>
                </a:ext>
              </a:extLst>
            </p:cNvPr>
            <p:cNvSpPr/>
            <p:nvPr/>
          </p:nvSpPr>
          <p:spPr>
            <a:xfrm>
              <a:off x="4532676" y="3690320"/>
              <a:ext cx="3126648" cy="109448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D1B3490-86DB-42A2-82F1-785FDED35CB4}"/>
                </a:ext>
              </a:extLst>
            </p:cNvPr>
            <p:cNvSpPr/>
            <p:nvPr/>
          </p:nvSpPr>
          <p:spPr>
            <a:xfrm>
              <a:off x="7400521" y="3903662"/>
              <a:ext cx="111126" cy="1111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35705C1-ADB1-4425-A3B6-7DFB1D1D7289}"/>
                </a:ext>
              </a:extLst>
            </p:cNvPr>
            <p:cNvSpPr/>
            <p:nvPr/>
          </p:nvSpPr>
          <p:spPr>
            <a:xfrm>
              <a:off x="4753378" y="4506465"/>
              <a:ext cx="50172" cy="50172"/>
            </a:xfrm>
            <a:prstGeom prst="ellipse">
              <a:avLst/>
            </a:prstGeom>
            <a:solidFill>
              <a:schemeClr val="accent3"/>
            </a:solidFill>
            <a:ln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B6A4297-B1AC-4793-87AD-2068E3236EB6}"/>
              </a:ext>
            </a:extLst>
          </p:cNvPr>
          <p:cNvGrpSpPr/>
          <p:nvPr/>
        </p:nvGrpSpPr>
        <p:grpSpPr>
          <a:xfrm>
            <a:off x="4532676" y="3959225"/>
            <a:ext cx="3126648" cy="1094480"/>
            <a:chOff x="4532676" y="3959225"/>
            <a:chExt cx="3126648" cy="109448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9ADB7CD6-3715-47E8-B336-3AA26EA62FAD}"/>
                </a:ext>
              </a:extLst>
            </p:cNvPr>
            <p:cNvSpPr/>
            <p:nvPr/>
          </p:nvSpPr>
          <p:spPr>
            <a:xfrm>
              <a:off x="4532676" y="3959225"/>
              <a:ext cx="3126648" cy="109448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09A2F550-D05E-4225-B527-E69A0C468CEF}"/>
                </a:ext>
              </a:extLst>
            </p:cNvPr>
            <p:cNvSpPr/>
            <p:nvPr/>
          </p:nvSpPr>
          <p:spPr>
            <a:xfrm>
              <a:off x="7263436" y="4821561"/>
              <a:ext cx="66175" cy="66175"/>
            </a:xfrm>
            <a:prstGeom prst="ellipse">
              <a:avLst/>
            </a:prstGeom>
            <a:solidFill>
              <a:schemeClr val="bg1"/>
            </a:solidFill>
            <a:ln w="635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852B2-2862-4EEA-BA87-8A830B9B59D4}"/>
              </a:ext>
            </a:extLst>
          </p:cNvPr>
          <p:cNvSpPr txBox="1"/>
          <p:nvPr/>
        </p:nvSpPr>
        <p:spPr>
          <a:xfrm>
            <a:off x="7659324" y="1323978"/>
            <a:ext cx="43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Microsoft YaHei"/>
                <a:cs typeface="+mn-ea"/>
                <a:sym typeface="+mn-lt"/>
              </a:rPr>
              <a:t>展示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组件和容器组件里有多个重复方法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90FB8B-B6AD-45D9-B2C3-EC36191BCD2A}"/>
              </a:ext>
            </a:extLst>
          </p:cNvPr>
          <p:cNvSpPr txBox="1"/>
          <p:nvPr/>
        </p:nvSpPr>
        <p:spPr>
          <a:xfrm>
            <a:off x="5565776" y="6021540"/>
            <a:ext cx="4573904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欢迎提建议</a:t>
            </a:r>
            <a:endParaRPr lang="en-US" altLang="zh-CN" sz="16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1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AAAFE2A-F27C-41E0-8D50-3F0AD5835C84}"/>
              </a:ext>
            </a:extLst>
          </p:cNvPr>
          <p:cNvSpPr/>
          <p:nvPr/>
        </p:nvSpPr>
        <p:spPr>
          <a:xfrm>
            <a:off x="923926" y="1628775"/>
            <a:ext cx="3305175" cy="4152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819787-B91E-41EF-BEC5-EECD8054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优化思考二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F813CB-556A-4EFB-9DE1-A8C7B3E5789E}"/>
              </a:ext>
            </a:extLst>
          </p:cNvPr>
          <p:cNvSpPr/>
          <p:nvPr/>
        </p:nvSpPr>
        <p:spPr>
          <a:xfrm>
            <a:off x="838201" y="1543050"/>
            <a:ext cx="3305175" cy="4152900"/>
          </a:xfrm>
          <a:prstGeom prst="rect">
            <a:avLst/>
          </a:prstGeom>
          <a:blipFill dpi="0" rotWithShape="1">
            <a:blip r:embed="rId2"/>
            <a:srcRect/>
            <a:stretch>
              <a:fillRect l="-44406" r="-44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28AE7C-2F17-419F-B269-F9BB23960950}"/>
              </a:ext>
            </a:extLst>
          </p:cNvPr>
          <p:cNvSpPr txBox="1"/>
          <p:nvPr/>
        </p:nvSpPr>
        <p:spPr>
          <a:xfrm>
            <a:off x="4599226" y="1628775"/>
            <a:ext cx="284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cs typeface="+mn-ea"/>
                <a:sym typeface="+mn-lt"/>
              </a:rPr>
              <a:t>可视化属性初始化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D90FB8B-B6AD-45D9-B2C3-EC36191BCD2A}"/>
              </a:ext>
            </a:extLst>
          </p:cNvPr>
          <p:cNvSpPr txBox="1"/>
          <p:nvPr/>
        </p:nvSpPr>
        <p:spPr>
          <a:xfrm>
            <a:off x="4599226" y="2428654"/>
            <a:ext cx="426910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初始化的方法优化。</a:t>
            </a:r>
            <a:endParaRPr lang="en-US" altLang="zh-CN" sz="1600" dirty="0" smtClean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这个方法很大，做了很多兼容处理。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90FB8B-B6AD-45D9-B2C3-EC36191BCD2A}"/>
              </a:ext>
            </a:extLst>
          </p:cNvPr>
          <p:cNvSpPr txBox="1"/>
          <p:nvPr/>
        </p:nvSpPr>
        <p:spPr>
          <a:xfrm>
            <a:off x="4651376" y="5333607"/>
            <a:ext cx="457390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请大家集思广益，多提意见和建议。</a:t>
            </a:r>
            <a:endParaRPr lang="en-US" altLang="zh-CN" sz="16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2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5E41EC-566C-4D7B-B416-E30FBB2E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8"/>
            <a:ext cx="12192000" cy="6859588"/>
          </a:xfr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F46E7AC-F5AF-4655-911D-5D6A7C67D72D}"/>
              </a:ext>
            </a:extLst>
          </p:cNvPr>
          <p:cNvGrpSpPr/>
          <p:nvPr/>
        </p:nvGrpSpPr>
        <p:grpSpPr>
          <a:xfrm>
            <a:off x="4815584" y="2874294"/>
            <a:ext cx="2560833" cy="826074"/>
            <a:chOff x="3108854" y="2658351"/>
            <a:chExt cx="4335326" cy="13984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6CB87F4-CEAF-4FDB-8182-A5891B3D9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9670" y="2658351"/>
              <a:ext cx="1394510" cy="139849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0B036CE-D873-4B62-9201-57927F1DA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8854" y="2658351"/>
              <a:ext cx="2146500" cy="1398490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FCDF9A-27E7-48EE-A106-00A030018081}"/>
                </a:ext>
              </a:extLst>
            </p:cNvPr>
            <p:cNvCxnSpPr>
              <a:cxnSpLocks/>
            </p:cNvCxnSpPr>
            <p:nvPr/>
          </p:nvCxnSpPr>
          <p:spPr>
            <a:xfrm>
              <a:off x="5669687" y="2713645"/>
              <a:ext cx="0" cy="1287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8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27FF53-41A0-4254-94CF-6981A9044EFB}"/>
              </a:ext>
            </a:extLst>
          </p:cNvPr>
          <p:cNvSpPr/>
          <p:nvPr/>
        </p:nvSpPr>
        <p:spPr>
          <a:xfrm>
            <a:off x="3402330" y="2853824"/>
            <a:ext cx="560070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2BE300-5965-41BC-B1B2-4B0577C9C9A6}"/>
              </a:ext>
            </a:extLst>
          </p:cNvPr>
          <p:cNvSpPr/>
          <p:nvPr/>
        </p:nvSpPr>
        <p:spPr>
          <a:xfrm>
            <a:off x="3303270" y="2922404"/>
            <a:ext cx="579882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E00081E-1E97-4336-9DD1-608E7BE5EA05}"/>
              </a:ext>
            </a:extLst>
          </p:cNvPr>
          <p:cNvSpPr/>
          <p:nvPr/>
        </p:nvSpPr>
        <p:spPr>
          <a:xfrm>
            <a:off x="3227070" y="2990984"/>
            <a:ext cx="5951220" cy="1127760"/>
          </a:xfrm>
          <a:prstGeom prst="roundRect">
            <a:avLst>
              <a:gd name="adj" fmla="val 5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6">
            <a:extLst>
              <a:ext uri="{FF2B5EF4-FFF2-40B4-BE49-F238E27FC236}">
                <a16:creationId xmlns:a16="http://schemas.microsoft.com/office/drawing/2014/main" id="{AA88328E-0C7C-4B38-8FA1-BEAC723B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19382"/>
            <a:ext cx="2194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-PART 01-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56">
            <a:extLst>
              <a:ext uri="{FF2B5EF4-FFF2-40B4-BE49-F238E27FC236}">
                <a16:creationId xmlns:a16="http://schemas.microsoft.com/office/drawing/2014/main" id="{85632D5C-C796-443E-90E7-EF9AEA3A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42" y="3200921"/>
            <a:ext cx="6909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功能介绍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9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2690" y="1463040"/>
            <a:ext cx="10517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关键词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图形化展示     分析数据     </a:t>
            </a:r>
            <a:r>
              <a:rPr lang="zh-CN" altLang="en-US" dirty="0" smtClean="0"/>
              <a:t>自由布局      设置样式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故事板提供图形化的展现方式供用户分析数据；用户可以按照自己的喜好自由布局，设置故事板的风格。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2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环境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409" y="1717040"/>
            <a:ext cx="5493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公有</a:t>
            </a:r>
            <a:r>
              <a:rPr lang="zh-CN" altLang="en-US" dirty="0" smtClean="0"/>
              <a:t>云环境：</a:t>
            </a:r>
            <a:r>
              <a:rPr lang="en-US" altLang="zh-CN" u="sng" dirty="0">
                <a:solidFill>
                  <a:schemeClr val="accent2"/>
                </a:solidFill>
                <a:cs typeface="+mn-ea"/>
                <a:sym typeface="+mn-lt"/>
                <a:hlinkClick r:id="rId3"/>
              </a:rPr>
              <a:t>http://bqcloud.yonyou.com/web/#/login</a:t>
            </a:r>
            <a:endParaRPr lang="en-US" altLang="zh-CN" u="sng" dirty="0">
              <a:solidFill>
                <a:schemeClr val="accent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域名：</a:t>
            </a:r>
            <a:r>
              <a:rPr lang="en-US" altLang="zh-CN" dirty="0" err="1" smtClean="0"/>
              <a:t>bqdemo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账号：</a:t>
            </a:r>
            <a:r>
              <a:rPr lang="en-US" altLang="zh-CN" dirty="0" smtClean="0"/>
              <a:t>demo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密码：</a:t>
            </a:r>
            <a:r>
              <a:rPr lang="en-US" altLang="zh-CN" dirty="0" smtClean="0"/>
              <a:t>yonyou@1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测试环境：</a:t>
            </a:r>
            <a:r>
              <a:rPr lang="en-US" altLang="zh-CN" u="sng" dirty="0">
                <a:solidFill>
                  <a:schemeClr val="accent2"/>
                </a:solidFill>
                <a:cs typeface="+mn-ea"/>
                <a:sym typeface="+mn-lt"/>
                <a:hlinkClick r:id="rId4"/>
              </a:rPr>
              <a:t>http://172.20.8.173:8080/web/#/login</a:t>
            </a:r>
            <a:endParaRPr lang="en-US" altLang="zh-CN" u="sng" dirty="0">
              <a:solidFill>
                <a:schemeClr val="accent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账号：</a:t>
            </a:r>
            <a:r>
              <a:rPr lang="en-US" altLang="zh-CN" dirty="0" smtClean="0"/>
              <a:t>design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密码：</a:t>
            </a:r>
            <a:r>
              <a:rPr lang="en-US" altLang="zh-CN" dirty="0" smtClean="0"/>
              <a:t>yonyou@1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6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709F87-2B1A-44EA-AE4C-3FBBD8A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434964"/>
            <a:ext cx="9934574" cy="46166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故事板主流程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2690" y="1463040"/>
            <a:ext cx="10517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、新建故事板，创建控件。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、从仓库拖拽控件到画布上，自由布局，设置样式，设置筛选，做链接和联动。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、保存故事板。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打开故事板，首先从后端请求故事板数据，然后初始化故事板模型</a:t>
            </a:r>
            <a:r>
              <a:rPr lang="zh-CN" altLang="en-US" dirty="0" smtClean="0"/>
              <a:t>，自适应，完成</a:t>
            </a:r>
            <a:r>
              <a:rPr lang="zh-CN" altLang="en-US" dirty="0"/>
              <a:t>渲染页面。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9F6B6-13BA-474A-BD53-A6733D97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9" y="500022"/>
            <a:ext cx="9934574" cy="338554"/>
          </a:xfrm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故事板功能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F81029B4-A809-4105-BC9E-5291E4C6279B}"/>
              </a:ext>
            </a:extLst>
          </p:cNvPr>
          <p:cNvSpPr/>
          <p:nvPr/>
        </p:nvSpPr>
        <p:spPr>
          <a:xfrm>
            <a:off x="4343400" y="1750769"/>
            <a:ext cx="3505200" cy="3505200"/>
          </a:xfrm>
          <a:prstGeom prst="ellipse">
            <a:avLst/>
          </a:prstGeom>
          <a:solidFill>
            <a:sysClr val="window" lastClr="FFFFFF">
              <a:lumMod val="75000"/>
              <a:alpha val="1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258CE3A-37BC-4234-9E61-7A6165D5D06F}"/>
              </a:ext>
            </a:extLst>
          </p:cNvPr>
          <p:cNvSpPr/>
          <p:nvPr/>
        </p:nvSpPr>
        <p:spPr>
          <a:xfrm>
            <a:off x="4740729" y="2100801"/>
            <a:ext cx="2710542" cy="2710542"/>
          </a:xfrm>
          <a:prstGeom prst="ellipse">
            <a:avLst/>
          </a:prstGeom>
          <a:noFill/>
          <a:ln w="1270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lumMod val="40000"/>
                    <a:lumOff val="6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EF1840A2-D9BC-4D0A-93E7-B9CEF3C280C2}"/>
              </a:ext>
            </a:extLst>
          </p:cNvPr>
          <p:cNvSpPr/>
          <p:nvPr/>
        </p:nvSpPr>
        <p:spPr>
          <a:xfrm>
            <a:off x="4893129" y="2253201"/>
            <a:ext cx="2405742" cy="2405742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lumMod val="75000"/>
                <a:alpha val="54000"/>
              </a:sysClr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47AF32A4-3A4C-4BEA-8BD2-CEFAE793B3EE}"/>
              </a:ext>
            </a:extLst>
          </p:cNvPr>
          <p:cNvSpPr/>
          <p:nvPr/>
        </p:nvSpPr>
        <p:spPr>
          <a:xfrm rot="20890432">
            <a:off x="6805807" y="1358748"/>
            <a:ext cx="1826059" cy="451242"/>
          </a:xfrm>
          <a:custGeom>
            <a:avLst/>
            <a:gdLst>
              <a:gd name="connsiteX0" fmla="*/ 0 w 2076450"/>
              <a:gd name="connsiteY0" fmla="*/ 676275 h 676275"/>
              <a:gd name="connsiteX1" fmla="*/ 152400 w 2076450"/>
              <a:gd name="connsiteY1" fmla="*/ 0 h 676275"/>
              <a:gd name="connsiteX2" fmla="*/ 2076450 w 2076450"/>
              <a:gd name="connsiteY2" fmla="*/ 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76275">
                <a:moveTo>
                  <a:pt x="0" y="676275"/>
                </a:moveTo>
                <a:lnTo>
                  <a:pt x="152400" y="0"/>
                </a:lnTo>
                <a:lnTo>
                  <a:pt x="2076450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5C80EA46-2FD2-4341-AB0D-D8F9C4993429}"/>
              </a:ext>
            </a:extLst>
          </p:cNvPr>
          <p:cNvSpPr/>
          <p:nvPr/>
        </p:nvSpPr>
        <p:spPr>
          <a:xfrm rot="583880" flipV="1">
            <a:off x="6975633" y="4997695"/>
            <a:ext cx="2072370" cy="617785"/>
          </a:xfrm>
          <a:custGeom>
            <a:avLst/>
            <a:gdLst>
              <a:gd name="connsiteX0" fmla="*/ 0 w 2076450"/>
              <a:gd name="connsiteY0" fmla="*/ 676275 h 676275"/>
              <a:gd name="connsiteX1" fmla="*/ 152400 w 2076450"/>
              <a:gd name="connsiteY1" fmla="*/ 0 h 676275"/>
              <a:gd name="connsiteX2" fmla="*/ 2076450 w 2076450"/>
              <a:gd name="connsiteY2" fmla="*/ 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76275">
                <a:moveTo>
                  <a:pt x="0" y="676275"/>
                </a:moveTo>
                <a:lnTo>
                  <a:pt x="152400" y="0"/>
                </a:lnTo>
                <a:lnTo>
                  <a:pt x="2076450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019DD312-7057-4086-A88E-52FF70191E6F}"/>
              </a:ext>
            </a:extLst>
          </p:cNvPr>
          <p:cNvSpPr/>
          <p:nvPr/>
        </p:nvSpPr>
        <p:spPr>
          <a:xfrm flipH="1">
            <a:off x="3120846" y="1559828"/>
            <a:ext cx="1826059" cy="676275"/>
          </a:xfrm>
          <a:custGeom>
            <a:avLst/>
            <a:gdLst>
              <a:gd name="connsiteX0" fmla="*/ 0 w 2076450"/>
              <a:gd name="connsiteY0" fmla="*/ 676275 h 676275"/>
              <a:gd name="connsiteX1" fmla="*/ 152400 w 2076450"/>
              <a:gd name="connsiteY1" fmla="*/ 0 h 676275"/>
              <a:gd name="connsiteX2" fmla="*/ 2076450 w 2076450"/>
              <a:gd name="connsiteY2" fmla="*/ 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76275">
                <a:moveTo>
                  <a:pt x="0" y="676275"/>
                </a:moveTo>
                <a:lnTo>
                  <a:pt x="152400" y="0"/>
                </a:lnTo>
                <a:lnTo>
                  <a:pt x="2076450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965823DD-8985-4D7C-A53A-4D98CF69B961}"/>
              </a:ext>
            </a:extLst>
          </p:cNvPr>
          <p:cNvSpPr/>
          <p:nvPr/>
        </p:nvSpPr>
        <p:spPr>
          <a:xfrm rot="20990840" flipH="1" flipV="1">
            <a:off x="3442006" y="5028168"/>
            <a:ext cx="1826059" cy="676275"/>
          </a:xfrm>
          <a:custGeom>
            <a:avLst/>
            <a:gdLst>
              <a:gd name="connsiteX0" fmla="*/ 0 w 2076450"/>
              <a:gd name="connsiteY0" fmla="*/ 676275 h 676275"/>
              <a:gd name="connsiteX1" fmla="*/ 152400 w 2076450"/>
              <a:gd name="connsiteY1" fmla="*/ 0 h 676275"/>
              <a:gd name="connsiteX2" fmla="*/ 2076450 w 2076450"/>
              <a:gd name="connsiteY2" fmla="*/ 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76275">
                <a:moveTo>
                  <a:pt x="0" y="676275"/>
                </a:moveTo>
                <a:lnTo>
                  <a:pt x="152400" y="0"/>
                </a:lnTo>
                <a:lnTo>
                  <a:pt x="2076450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EFAF333D-BB8D-4AD3-8217-F2FB5BBF6F32}"/>
              </a:ext>
            </a:extLst>
          </p:cNvPr>
          <p:cNvCxnSpPr>
            <a:cxnSpLocks/>
          </p:cNvCxnSpPr>
          <p:nvPr/>
        </p:nvCxnSpPr>
        <p:spPr>
          <a:xfrm flipH="1" flipV="1">
            <a:off x="3405937" y="2484975"/>
            <a:ext cx="1262608" cy="167835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0A46AFF-6AD3-438A-A222-7E83C9565B82}"/>
              </a:ext>
            </a:extLst>
          </p:cNvPr>
          <p:cNvSpPr txBox="1"/>
          <p:nvPr/>
        </p:nvSpPr>
        <p:spPr>
          <a:xfrm>
            <a:off x="1048553" y="1362451"/>
            <a:ext cx="260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创建故事板、</a:t>
            </a:r>
            <a:r>
              <a:rPr lang="zh-CN" altLang="en-US" sz="16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故事板封面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1" name="Shape 160" descr="矩形 14">
            <a:extLst>
              <a:ext uri="{FF2B5EF4-FFF2-40B4-BE49-F238E27FC236}">
                <a16:creationId xmlns:a16="http://schemas.microsoft.com/office/drawing/2014/main" id="{639BB002-D5AA-4201-A8BC-89CC25224D09}"/>
              </a:ext>
            </a:extLst>
          </p:cNvPr>
          <p:cNvSpPr/>
          <p:nvPr/>
        </p:nvSpPr>
        <p:spPr>
          <a:xfrm>
            <a:off x="5662551" y="3622395"/>
            <a:ext cx="86690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860" rIns="22860">
            <a:spAutoFit/>
          </a:bodyPr>
          <a:lstStyle>
            <a:lvl1pPr>
              <a:defRPr sz="3200">
                <a:solidFill>
                  <a:srgbClr val="77C6ED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功能介绍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2" name="virtual-cloud_74160">
            <a:extLst>
              <a:ext uri="{FF2B5EF4-FFF2-40B4-BE49-F238E27FC236}">
                <a16:creationId xmlns:a16="http://schemas.microsoft.com/office/drawing/2014/main" id="{2B9FBB9F-0F75-4AC7-A4ED-63F04AB68D09}"/>
              </a:ext>
            </a:extLst>
          </p:cNvPr>
          <p:cNvSpPr>
            <a:spLocks noChangeAspect="1"/>
          </p:cNvSpPr>
          <p:nvPr/>
        </p:nvSpPr>
        <p:spPr bwMode="auto">
          <a:xfrm>
            <a:off x="5605463" y="2800432"/>
            <a:ext cx="981076" cy="682002"/>
          </a:xfrm>
          <a:custGeom>
            <a:avLst/>
            <a:gdLst>
              <a:gd name="connsiteX0" fmla="*/ 311799 w 607639"/>
              <a:gd name="connsiteY0" fmla="*/ 60757 h 422405"/>
              <a:gd name="connsiteX1" fmla="*/ 324883 w 607639"/>
              <a:gd name="connsiteY1" fmla="*/ 73736 h 422405"/>
              <a:gd name="connsiteX2" fmla="*/ 311799 w 607639"/>
              <a:gd name="connsiteY2" fmla="*/ 86715 h 422405"/>
              <a:gd name="connsiteX3" fmla="*/ 229648 w 607639"/>
              <a:gd name="connsiteY3" fmla="*/ 158368 h 422405"/>
              <a:gd name="connsiteX4" fmla="*/ 216831 w 607639"/>
              <a:gd name="connsiteY4" fmla="*/ 169569 h 422405"/>
              <a:gd name="connsiteX5" fmla="*/ 215051 w 607639"/>
              <a:gd name="connsiteY5" fmla="*/ 169480 h 422405"/>
              <a:gd name="connsiteX6" fmla="*/ 203925 w 607639"/>
              <a:gd name="connsiteY6" fmla="*/ 154812 h 422405"/>
              <a:gd name="connsiteX7" fmla="*/ 311799 w 607639"/>
              <a:gd name="connsiteY7" fmla="*/ 60757 h 422405"/>
              <a:gd name="connsiteX8" fmla="*/ 311785 w 607639"/>
              <a:gd name="connsiteY8" fmla="*/ 0 h 422405"/>
              <a:gd name="connsiteX9" fmla="*/ 427225 w 607639"/>
              <a:gd name="connsiteY9" fmla="*/ 45058 h 422405"/>
              <a:gd name="connsiteX10" fmla="*/ 481251 w 607639"/>
              <a:gd name="connsiteY10" fmla="*/ 155525 h 422405"/>
              <a:gd name="connsiteX11" fmla="*/ 469325 w 607639"/>
              <a:gd name="connsiteY11" fmla="*/ 169566 h 422405"/>
              <a:gd name="connsiteX12" fmla="*/ 455262 w 607639"/>
              <a:gd name="connsiteY12" fmla="*/ 157658 h 422405"/>
              <a:gd name="connsiteX13" fmla="*/ 409602 w 607639"/>
              <a:gd name="connsiteY13" fmla="*/ 64165 h 422405"/>
              <a:gd name="connsiteX14" fmla="*/ 311785 w 607639"/>
              <a:gd name="connsiteY14" fmla="*/ 25950 h 422405"/>
              <a:gd name="connsiteX15" fmla="*/ 216906 w 607639"/>
              <a:gd name="connsiteY15" fmla="*/ 61766 h 422405"/>
              <a:gd name="connsiteX16" fmla="*/ 169377 w 607639"/>
              <a:gd name="connsiteY16" fmla="*/ 150192 h 422405"/>
              <a:gd name="connsiteX17" fmla="*/ 155225 w 607639"/>
              <a:gd name="connsiteY17" fmla="*/ 161301 h 422405"/>
              <a:gd name="connsiteX18" fmla="*/ 144011 w 607639"/>
              <a:gd name="connsiteY18" fmla="*/ 160768 h 422405"/>
              <a:gd name="connsiteX19" fmla="*/ 25990 w 607639"/>
              <a:gd name="connsiteY19" fmla="*/ 278611 h 422405"/>
              <a:gd name="connsiteX20" fmla="*/ 144011 w 607639"/>
              <a:gd name="connsiteY20" fmla="*/ 396455 h 422405"/>
              <a:gd name="connsiteX21" fmla="*/ 479827 w 607639"/>
              <a:gd name="connsiteY21" fmla="*/ 396455 h 422405"/>
              <a:gd name="connsiteX22" fmla="*/ 581560 w 607639"/>
              <a:gd name="connsiteY22" fmla="*/ 294875 h 422405"/>
              <a:gd name="connsiteX23" fmla="*/ 523440 w 607639"/>
              <a:gd name="connsiteY23" fmla="*/ 203071 h 422405"/>
              <a:gd name="connsiteX24" fmla="*/ 519257 w 607639"/>
              <a:gd name="connsiteY24" fmla="*/ 201116 h 422405"/>
              <a:gd name="connsiteX25" fmla="*/ 512225 w 607639"/>
              <a:gd name="connsiteY25" fmla="*/ 184141 h 422405"/>
              <a:gd name="connsiteX26" fmla="*/ 529314 w 607639"/>
              <a:gd name="connsiteY26" fmla="*/ 177209 h 422405"/>
              <a:gd name="connsiteX27" fmla="*/ 534566 w 607639"/>
              <a:gd name="connsiteY27" fmla="*/ 179609 h 422405"/>
              <a:gd name="connsiteX28" fmla="*/ 607639 w 607639"/>
              <a:gd name="connsiteY28" fmla="*/ 294875 h 422405"/>
              <a:gd name="connsiteX29" fmla="*/ 479827 w 607639"/>
              <a:gd name="connsiteY29" fmla="*/ 422405 h 422405"/>
              <a:gd name="connsiteX30" fmla="*/ 144011 w 607639"/>
              <a:gd name="connsiteY30" fmla="*/ 422405 h 422405"/>
              <a:gd name="connsiteX31" fmla="*/ 0 w 607639"/>
              <a:gd name="connsiteY31" fmla="*/ 278611 h 422405"/>
              <a:gd name="connsiteX32" fmla="*/ 144011 w 607639"/>
              <a:gd name="connsiteY32" fmla="*/ 134818 h 422405"/>
              <a:gd name="connsiteX33" fmla="*/ 145613 w 607639"/>
              <a:gd name="connsiteY33" fmla="*/ 134818 h 422405"/>
              <a:gd name="connsiteX34" fmla="*/ 199639 w 607639"/>
              <a:gd name="connsiteY34" fmla="*/ 42303 h 422405"/>
              <a:gd name="connsiteX35" fmla="*/ 311785 w 607639"/>
              <a:gd name="connsiteY35" fmla="*/ 0 h 42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639" h="422405">
                <a:moveTo>
                  <a:pt x="311799" y="60757"/>
                </a:moveTo>
                <a:cubicBezTo>
                  <a:pt x="319009" y="60757"/>
                  <a:pt x="324883" y="66535"/>
                  <a:pt x="324883" y="73736"/>
                </a:cubicBezTo>
                <a:cubicBezTo>
                  <a:pt x="324883" y="80937"/>
                  <a:pt x="319009" y="86715"/>
                  <a:pt x="311799" y="86715"/>
                </a:cubicBezTo>
                <a:cubicBezTo>
                  <a:pt x="270590" y="86715"/>
                  <a:pt x="235255" y="117563"/>
                  <a:pt x="229648" y="158368"/>
                </a:cubicBezTo>
                <a:cubicBezTo>
                  <a:pt x="228757" y="164857"/>
                  <a:pt x="223239" y="169569"/>
                  <a:pt x="216831" y="169569"/>
                </a:cubicBezTo>
                <a:cubicBezTo>
                  <a:pt x="216208" y="169569"/>
                  <a:pt x="215674" y="169569"/>
                  <a:pt x="215051" y="169480"/>
                </a:cubicBezTo>
                <a:cubicBezTo>
                  <a:pt x="207930" y="168502"/>
                  <a:pt x="202946" y="161924"/>
                  <a:pt x="203925" y="154812"/>
                </a:cubicBezTo>
                <a:cubicBezTo>
                  <a:pt x="211223" y="101206"/>
                  <a:pt x="257595" y="60757"/>
                  <a:pt x="311799" y="60757"/>
                </a:cubicBezTo>
                <a:close/>
                <a:moveTo>
                  <a:pt x="311785" y="0"/>
                </a:moveTo>
                <a:cubicBezTo>
                  <a:pt x="354775" y="0"/>
                  <a:pt x="395717" y="15997"/>
                  <a:pt x="427225" y="45058"/>
                </a:cubicBezTo>
                <a:cubicBezTo>
                  <a:pt x="458555" y="74030"/>
                  <a:pt x="477691" y="113222"/>
                  <a:pt x="481251" y="155525"/>
                </a:cubicBezTo>
                <a:cubicBezTo>
                  <a:pt x="481786" y="162723"/>
                  <a:pt x="476534" y="168944"/>
                  <a:pt x="469325" y="169566"/>
                </a:cubicBezTo>
                <a:cubicBezTo>
                  <a:pt x="462204" y="170188"/>
                  <a:pt x="455885" y="164856"/>
                  <a:pt x="455262" y="157658"/>
                </a:cubicBezTo>
                <a:cubicBezTo>
                  <a:pt x="452325" y="121842"/>
                  <a:pt x="436126" y="88694"/>
                  <a:pt x="409602" y="64165"/>
                </a:cubicBezTo>
                <a:cubicBezTo>
                  <a:pt x="382901" y="39548"/>
                  <a:pt x="348189" y="25950"/>
                  <a:pt x="311785" y="25950"/>
                </a:cubicBezTo>
                <a:cubicBezTo>
                  <a:pt x="276806" y="25950"/>
                  <a:pt x="243073" y="38659"/>
                  <a:pt x="216906" y="61766"/>
                </a:cubicBezTo>
                <a:cubicBezTo>
                  <a:pt x="190916" y="84605"/>
                  <a:pt x="174005" y="115977"/>
                  <a:pt x="169377" y="150192"/>
                </a:cubicBezTo>
                <a:cubicBezTo>
                  <a:pt x="168398" y="157035"/>
                  <a:pt x="162168" y="162012"/>
                  <a:pt x="155225" y="161301"/>
                </a:cubicBezTo>
                <a:cubicBezTo>
                  <a:pt x="151131" y="160946"/>
                  <a:pt x="147482" y="160768"/>
                  <a:pt x="144011" y="160768"/>
                </a:cubicBezTo>
                <a:cubicBezTo>
                  <a:pt x="78948" y="160768"/>
                  <a:pt x="25990" y="213646"/>
                  <a:pt x="25990" y="278611"/>
                </a:cubicBezTo>
                <a:cubicBezTo>
                  <a:pt x="25990" y="343576"/>
                  <a:pt x="78948" y="396455"/>
                  <a:pt x="144011" y="396455"/>
                </a:cubicBezTo>
                <a:lnTo>
                  <a:pt x="479827" y="396455"/>
                </a:lnTo>
                <a:cubicBezTo>
                  <a:pt x="535990" y="396455"/>
                  <a:pt x="581560" y="350864"/>
                  <a:pt x="581560" y="294875"/>
                </a:cubicBezTo>
                <a:cubicBezTo>
                  <a:pt x="581560" y="255860"/>
                  <a:pt x="558775" y="219779"/>
                  <a:pt x="523440" y="203071"/>
                </a:cubicBezTo>
                <a:cubicBezTo>
                  <a:pt x="522016" y="202360"/>
                  <a:pt x="520592" y="201738"/>
                  <a:pt x="519257" y="201116"/>
                </a:cubicBezTo>
                <a:cubicBezTo>
                  <a:pt x="512581" y="198361"/>
                  <a:pt x="509466" y="190718"/>
                  <a:pt x="512225" y="184141"/>
                </a:cubicBezTo>
                <a:cubicBezTo>
                  <a:pt x="515074" y="177565"/>
                  <a:pt x="522639" y="174454"/>
                  <a:pt x="529314" y="177209"/>
                </a:cubicBezTo>
                <a:cubicBezTo>
                  <a:pt x="531094" y="177920"/>
                  <a:pt x="532875" y="178720"/>
                  <a:pt x="534566" y="179609"/>
                </a:cubicBezTo>
                <a:cubicBezTo>
                  <a:pt x="578979" y="200582"/>
                  <a:pt x="607639" y="245818"/>
                  <a:pt x="607639" y="294875"/>
                </a:cubicBezTo>
                <a:cubicBezTo>
                  <a:pt x="607639" y="365172"/>
                  <a:pt x="550320" y="422405"/>
                  <a:pt x="479827" y="422405"/>
                </a:cubicBezTo>
                <a:lnTo>
                  <a:pt x="144011" y="422405"/>
                </a:lnTo>
                <a:cubicBezTo>
                  <a:pt x="64618" y="422405"/>
                  <a:pt x="0" y="357884"/>
                  <a:pt x="0" y="278611"/>
                </a:cubicBezTo>
                <a:cubicBezTo>
                  <a:pt x="0" y="199249"/>
                  <a:pt x="64618" y="134818"/>
                  <a:pt x="144011" y="134818"/>
                </a:cubicBezTo>
                <a:cubicBezTo>
                  <a:pt x="144545" y="134818"/>
                  <a:pt x="145079" y="134818"/>
                  <a:pt x="145613" y="134818"/>
                </a:cubicBezTo>
                <a:cubicBezTo>
                  <a:pt x="153089" y="99091"/>
                  <a:pt x="172047" y="66565"/>
                  <a:pt x="199639" y="42303"/>
                </a:cubicBezTo>
                <a:cubicBezTo>
                  <a:pt x="230613" y="15019"/>
                  <a:pt x="270487" y="0"/>
                  <a:pt x="311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5374509-83D9-4739-B3AB-618B5C44534D}"/>
              </a:ext>
            </a:extLst>
          </p:cNvPr>
          <p:cNvSpPr txBox="1"/>
          <p:nvPr/>
        </p:nvSpPr>
        <p:spPr>
          <a:xfrm>
            <a:off x="1110324" y="2114496"/>
            <a:ext cx="2308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故事板移动、复制、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复制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url</a:t>
            </a:r>
            <a:r>
              <a:rPr lang="zh-CN" altLang="en-US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、删除、编辑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8F591B3-17E0-4478-A70D-606F0F896CD7}"/>
              </a:ext>
            </a:extLst>
          </p:cNvPr>
          <p:cNvSpPr txBox="1"/>
          <p:nvPr/>
        </p:nvSpPr>
        <p:spPr>
          <a:xfrm>
            <a:off x="8949788" y="1885894"/>
            <a:ext cx="2556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故事</a:t>
            </a:r>
            <a:r>
              <a:rPr lang="zh-CN" altLang="en-US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板属性、控件属性（可视化属性）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AA788A1-5E61-4529-A916-D771A3ED4457}"/>
              </a:ext>
            </a:extLst>
          </p:cNvPr>
          <p:cNvSpPr txBox="1"/>
          <p:nvPr/>
        </p:nvSpPr>
        <p:spPr>
          <a:xfrm>
            <a:off x="9005065" y="3020055"/>
            <a:ext cx="3318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创建页签、</a:t>
            </a:r>
            <a:endParaRPr lang="en-US" altLang="zh-CN" sz="1600" kern="0" noProof="0" dirty="0" smtClean="0">
              <a:solidFill>
                <a:schemeClr val="tx1">
                  <a:lumMod val="90000"/>
                  <a:lumOff val="10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插入可视化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74EF4A1-D6CC-440B-BDA2-C42D37E21BED}"/>
              </a:ext>
            </a:extLst>
          </p:cNvPr>
          <p:cNvSpPr txBox="1"/>
          <p:nvPr/>
        </p:nvSpPr>
        <p:spPr>
          <a:xfrm>
            <a:off x="8876650" y="5493642"/>
            <a:ext cx="257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全局筛选器、层级筛选器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374509-83D9-4739-B3AB-618B5C44534D}"/>
              </a:ext>
            </a:extLst>
          </p:cNvPr>
          <p:cNvSpPr txBox="1"/>
          <p:nvPr/>
        </p:nvSpPr>
        <p:spPr>
          <a:xfrm>
            <a:off x="7848599" y="727181"/>
            <a:ext cx="4343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创建可视化、标签控件、图片、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文本、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iframe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、筛选器控件、层级筛选器（含控件下拉菜单操作）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71E8620-B979-45B0-BB93-58138088D31F}"/>
              </a:ext>
            </a:extLst>
          </p:cNvPr>
          <p:cNvCxnSpPr>
            <a:cxnSpLocks/>
          </p:cNvCxnSpPr>
          <p:nvPr/>
        </p:nvCxnSpPr>
        <p:spPr>
          <a:xfrm rot="20890432">
            <a:off x="7507390" y="2480050"/>
            <a:ext cx="151374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71E8620-B979-45B0-BB93-58138088D31F}"/>
              </a:ext>
            </a:extLst>
          </p:cNvPr>
          <p:cNvCxnSpPr>
            <a:cxnSpLocks/>
          </p:cNvCxnSpPr>
          <p:nvPr/>
        </p:nvCxnSpPr>
        <p:spPr>
          <a:xfrm flipV="1">
            <a:off x="7726148" y="3389157"/>
            <a:ext cx="1494177" cy="62645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71E8620-B979-45B0-BB93-58138088D31F}"/>
              </a:ext>
            </a:extLst>
          </p:cNvPr>
          <p:cNvCxnSpPr>
            <a:cxnSpLocks/>
          </p:cNvCxnSpPr>
          <p:nvPr/>
        </p:nvCxnSpPr>
        <p:spPr>
          <a:xfrm>
            <a:off x="7574246" y="4296782"/>
            <a:ext cx="1646079" cy="215407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AA788A1-5E61-4529-A916-D771A3ED4457}"/>
              </a:ext>
            </a:extLst>
          </p:cNvPr>
          <p:cNvSpPr txBox="1"/>
          <p:nvPr/>
        </p:nvSpPr>
        <p:spPr>
          <a:xfrm>
            <a:off x="948942" y="3055766"/>
            <a:ext cx="331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导出</a:t>
            </a:r>
            <a:r>
              <a:rPr lang="en-US" altLang="zh-CN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PDF</a:t>
            </a:r>
            <a:r>
              <a:rPr lang="zh-CN" altLang="en-US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、图片、</a:t>
            </a:r>
            <a:r>
              <a:rPr lang="en-US" altLang="zh-CN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Excel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A788A1-5E61-4529-A916-D771A3ED4457}"/>
              </a:ext>
            </a:extLst>
          </p:cNvPr>
          <p:cNvSpPr txBox="1"/>
          <p:nvPr/>
        </p:nvSpPr>
        <p:spPr>
          <a:xfrm>
            <a:off x="1430996" y="3866806"/>
            <a:ext cx="331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分享（微信、链接）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AA788A1-5E61-4529-A916-D771A3ED4457}"/>
              </a:ext>
            </a:extLst>
          </p:cNvPr>
          <p:cNvSpPr txBox="1"/>
          <p:nvPr/>
        </p:nvSpPr>
        <p:spPr>
          <a:xfrm>
            <a:off x="1694777" y="4774602"/>
            <a:ext cx="221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整体</a:t>
            </a:r>
            <a:r>
              <a:rPr lang="zh-CN" altLang="en-US" sz="16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缩放、网格线</a:t>
            </a:r>
            <a:endParaRPr lang="en-US" altLang="zh-CN" sz="1600" kern="0" dirty="0">
              <a:solidFill>
                <a:schemeClr val="tx1">
                  <a:lumMod val="90000"/>
                  <a:lumOff val="10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374509-83D9-4739-B3AB-618B5C44534D}"/>
              </a:ext>
            </a:extLst>
          </p:cNvPr>
          <p:cNvSpPr txBox="1"/>
          <p:nvPr/>
        </p:nvSpPr>
        <p:spPr>
          <a:xfrm>
            <a:off x="1375204" y="5669808"/>
            <a:ext cx="2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主题（放在故事板属性里）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374509-83D9-4739-B3AB-618B5C44534D}"/>
              </a:ext>
            </a:extLst>
          </p:cNvPr>
          <p:cNvSpPr txBox="1"/>
          <p:nvPr/>
        </p:nvSpPr>
        <p:spPr>
          <a:xfrm>
            <a:off x="8058977" y="4229305"/>
            <a:ext cx="31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rPr>
              <a:t>p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预览、移动预览、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FAF333D-BB8D-4AD3-8217-F2FB5BBF6F32}"/>
              </a:ext>
            </a:extLst>
          </p:cNvPr>
          <p:cNvCxnSpPr>
            <a:cxnSpLocks/>
          </p:cNvCxnSpPr>
          <p:nvPr/>
        </p:nvCxnSpPr>
        <p:spPr>
          <a:xfrm flipH="1" flipV="1">
            <a:off x="3225631" y="3282397"/>
            <a:ext cx="1262750" cy="22976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AF333D-BB8D-4AD3-8217-F2FB5BBF6F32}"/>
              </a:ext>
            </a:extLst>
          </p:cNvPr>
          <p:cNvCxnSpPr>
            <a:cxnSpLocks/>
          </p:cNvCxnSpPr>
          <p:nvPr/>
        </p:nvCxnSpPr>
        <p:spPr>
          <a:xfrm flipH="1">
            <a:off x="3269333" y="3944935"/>
            <a:ext cx="1303674" cy="205098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FAF333D-BB8D-4AD3-8217-F2FB5BBF6F32}"/>
              </a:ext>
            </a:extLst>
          </p:cNvPr>
          <p:cNvCxnSpPr>
            <a:cxnSpLocks/>
          </p:cNvCxnSpPr>
          <p:nvPr/>
        </p:nvCxnSpPr>
        <p:spPr>
          <a:xfrm flipH="1">
            <a:off x="3333094" y="4550648"/>
            <a:ext cx="1469554" cy="454787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DF0317"/>
                </a:gs>
                <a:gs pos="100000">
                  <a:srgbClr val="DF0317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907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27FF53-41A0-4254-94CF-6981A9044EFB}"/>
              </a:ext>
            </a:extLst>
          </p:cNvPr>
          <p:cNvSpPr/>
          <p:nvPr/>
        </p:nvSpPr>
        <p:spPr>
          <a:xfrm>
            <a:off x="3402330" y="2853824"/>
            <a:ext cx="560070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2BE300-5965-41BC-B1B2-4B0577C9C9A6}"/>
              </a:ext>
            </a:extLst>
          </p:cNvPr>
          <p:cNvSpPr/>
          <p:nvPr/>
        </p:nvSpPr>
        <p:spPr>
          <a:xfrm>
            <a:off x="3303270" y="2922404"/>
            <a:ext cx="5798820" cy="1127760"/>
          </a:xfrm>
          <a:prstGeom prst="roundRect">
            <a:avLst>
              <a:gd name="adj" fmla="val 567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E00081E-1E97-4336-9DD1-608E7BE5EA05}"/>
              </a:ext>
            </a:extLst>
          </p:cNvPr>
          <p:cNvSpPr/>
          <p:nvPr/>
        </p:nvSpPr>
        <p:spPr>
          <a:xfrm>
            <a:off x="3227070" y="2990984"/>
            <a:ext cx="5951220" cy="1127760"/>
          </a:xfrm>
          <a:prstGeom prst="roundRect">
            <a:avLst>
              <a:gd name="adj" fmla="val 5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6">
            <a:extLst>
              <a:ext uri="{FF2B5EF4-FFF2-40B4-BE49-F238E27FC236}">
                <a16:creationId xmlns:a16="http://schemas.microsoft.com/office/drawing/2014/main" id="{AA88328E-0C7C-4B38-8FA1-BEAC723B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19382"/>
            <a:ext cx="2194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-PART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02-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56">
            <a:extLst>
              <a:ext uri="{FF2B5EF4-FFF2-40B4-BE49-F238E27FC236}">
                <a16:creationId xmlns:a16="http://schemas.microsoft.com/office/drawing/2014/main" id="{85632D5C-C796-443E-90E7-EF9AEA3A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42" y="3200921"/>
            <a:ext cx="6909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代码结构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0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4D01-0436-4D39-B8CB-16CF7D52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代码结构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6F43E04-6EE3-4425-AB6F-01783F9F2E22}"/>
              </a:ext>
            </a:extLst>
          </p:cNvPr>
          <p:cNvSpPr txBox="1"/>
          <p:nvPr/>
        </p:nvSpPr>
        <p:spPr>
          <a:xfrm>
            <a:off x="3045400" y="3672905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70%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18" y="98684"/>
            <a:ext cx="2819644" cy="6302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92" y="1188957"/>
            <a:ext cx="2752618" cy="1599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10" y="1188957"/>
            <a:ext cx="2884490" cy="39193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25696" y="59396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我的分析相关：分析云头部导航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92" y="4017727"/>
            <a:ext cx="2790825" cy="21812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150218" y="33035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故事板浏览态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03126" y="231889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故事板设计态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235200" y="1988527"/>
            <a:ext cx="264160" cy="3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41342" y="2153711"/>
            <a:ext cx="451876" cy="33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216009" y="3455453"/>
            <a:ext cx="0" cy="131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908388" y="2509849"/>
            <a:ext cx="572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270240" y="936436"/>
            <a:ext cx="40640" cy="21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279559" y="857498"/>
            <a:ext cx="385350" cy="3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122160" y="3672905"/>
            <a:ext cx="14506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rgbClr val="303030"/>
      </a:dk1>
      <a:lt1>
        <a:srgbClr val="FBFAFA"/>
      </a:lt1>
      <a:dk2>
        <a:srgbClr val="262939"/>
      </a:dk2>
      <a:lt2>
        <a:srgbClr val="FBFAFA"/>
      </a:lt2>
      <a:accent1>
        <a:srgbClr val="FBFAFA"/>
      </a:accent1>
      <a:accent2>
        <a:srgbClr val="D71518"/>
      </a:accent2>
      <a:accent3>
        <a:srgbClr val="C3061F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mymvk4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1991</Words>
  <Application>Microsoft Office PowerPoint</Application>
  <PresentationFormat>宽屏</PresentationFormat>
  <Paragraphs>267</Paragraphs>
  <Slides>26</Slides>
  <Notes>12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华文细黑</vt:lpstr>
      <vt:lpstr>宋体</vt:lpstr>
      <vt:lpstr>微软雅黑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故事板</vt:lpstr>
      <vt:lpstr>环境</vt:lpstr>
      <vt:lpstr>故事板主流程</vt:lpstr>
      <vt:lpstr>故事板功能</vt:lpstr>
      <vt:lpstr>PowerPoint 演示文稿</vt:lpstr>
      <vt:lpstr>代码结构</vt:lpstr>
      <vt:lpstr>组件嵌套结构</vt:lpstr>
      <vt:lpstr>PowerPoint 演示文稿</vt:lpstr>
      <vt:lpstr>故事板存储模型</vt:lpstr>
      <vt:lpstr>故事板模型</vt:lpstr>
      <vt:lpstr>故事板模型</vt:lpstr>
      <vt:lpstr>故事板功能-拖放</vt:lpstr>
      <vt:lpstr>故事板功能-拖拽和缩放</vt:lpstr>
      <vt:lpstr>故事板功能-拖拽和缩放</vt:lpstr>
      <vt:lpstr>故事板功能-链接</vt:lpstr>
      <vt:lpstr>故事板功能-链接</vt:lpstr>
      <vt:lpstr>故事板功能-链接</vt:lpstr>
      <vt:lpstr>故事板功能-链接</vt:lpstr>
      <vt:lpstr>故事板功能-页面尺寸和控件缩放</vt:lpstr>
      <vt:lpstr>PowerPoint 演示文稿</vt:lpstr>
      <vt:lpstr>优化思考一</vt:lpstr>
      <vt:lpstr>优化思考二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HP</cp:lastModifiedBy>
  <cp:revision>322</cp:revision>
  <dcterms:created xsi:type="dcterms:W3CDTF">2018-10-17T04:01:57Z</dcterms:created>
  <dcterms:modified xsi:type="dcterms:W3CDTF">2019-01-15T07:29:13Z</dcterms:modified>
</cp:coreProperties>
</file>