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9" r:id="rId5"/>
    <p:sldId id="260" r:id="rId6"/>
    <p:sldId id="261" r:id="rId7"/>
    <p:sldId id="262" r:id="rId8"/>
    <p:sldId id="258" r:id="rId9"/>
    <p:sldId id="270" r:id="rId10"/>
    <p:sldId id="280" r:id="rId11"/>
    <p:sldId id="281" r:id="rId12"/>
    <p:sldId id="283" r:id="rId13"/>
    <p:sldId id="282" r:id="rId14"/>
    <p:sldId id="271" r:id="rId15"/>
    <p:sldId id="272" r:id="rId16"/>
    <p:sldId id="274" r:id="rId17"/>
    <p:sldId id="273" r:id="rId18"/>
    <p:sldId id="275" r:id="rId19"/>
    <p:sldId id="276" r:id="rId20"/>
    <p:sldId id="277" r:id="rId21"/>
    <p:sldId id="278" r:id="rId22"/>
    <p:sldId id="279" r:id="rId23"/>
    <p:sldId id="284" r:id="rId24"/>
    <p:sldId id="285" r:id="rId25"/>
    <p:sldId id="287" r:id="rId26"/>
    <p:sldId id="288" r:id="rId27"/>
    <p:sldId id="289" r:id="rId28"/>
    <p:sldId id="264" r:id="rId29"/>
    <p:sldId id="265" r:id="rId30"/>
    <p:sldId id="26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A9A3371-BE56-4326-9901-9687A5209687}" type="datetimeFigureOut">
              <a:rPr lang="en-IN" smtClean="0"/>
              <a:t>11-03-2020</a:t>
            </a:fld>
            <a:endParaRPr lang="en-IN"/>
          </a:p>
        </p:txBody>
      </p:sp>
      <p:sp>
        <p:nvSpPr>
          <p:cNvPr id="8" name="Slide Number Placeholder 7"/>
          <p:cNvSpPr>
            <a:spLocks noGrp="1"/>
          </p:cNvSpPr>
          <p:nvPr>
            <p:ph type="sldNum" sz="quarter" idx="11"/>
          </p:nvPr>
        </p:nvSpPr>
        <p:spPr/>
        <p:txBody>
          <a:bodyPr/>
          <a:lstStyle/>
          <a:p>
            <a:fld id="{C658737C-BDD6-41FE-97A9-DA671627CE2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A3371-BE56-4326-9901-9687A5209687}"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8737C-BDD6-41FE-97A9-DA671627CE2B}"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A3371-BE56-4326-9901-9687A5209687}"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8737C-BDD6-41FE-97A9-DA671627CE2B}"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7A9A3371-BE56-4326-9901-9687A5209687}" type="datetimeFigureOut">
              <a:rPr lang="en-IN" smtClean="0"/>
              <a:t>11-03-2020</a:t>
            </a:fld>
            <a:endParaRPr lang="en-IN"/>
          </a:p>
        </p:txBody>
      </p:sp>
      <p:sp>
        <p:nvSpPr>
          <p:cNvPr id="10" name="Slide Number Placeholder 9"/>
          <p:cNvSpPr>
            <a:spLocks noGrp="1"/>
          </p:cNvSpPr>
          <p:nvPr>
            <p:ph type="sldNum" sz="quarter" idx="15"/>
          </p:nvPr>
        </p:nvSpPr>
        <p:spPr/>
        <p:txBody>
          <a:bodyPr/>
          <a:lstStyle/>
          <a:p>
            <a:fld id="{C658737C-BDD6-41FE-97A9-DA671627CE2B}" type="slidenum">
              <a:rPr lang="en-IN" smtClean="0"/>
              <a:t>‹#›</a:t>
            </a:fld>
            <a:endParaRPr lang="en-IN"/>
          </a:p>
        </p:txBody>
      </p:sp>
      <p:sp>
        <p:nvSpPr>
          <p:cNvPr id="11" name="Footer Placeholder 10"/>
          <p:cNvSpPr>
            <a:spLocks noGrp="1"/>
          </p:cNvSpPr>
          <p:nvPr>
            <p:ph type="ftr" sz="quarter" idx="16"/>
          </p:nvPr>
        </p:nvSpPr>
        <p:spPr/>
        <p:txBody>
          <a:bodyPr/>
          <a:lstStyle/>
          <a:p>
            <a:endParaRPr lang="en-IN"/>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A9A3371-BE56-4326-9901-9687A5209687}" type="datetimeFigureOut">
              <a:rPr lang="en-IN" smtClean="0"/>
              <a:t>11-03-2020</a:t>
            </a:fld>
            <a:endParaRPr lang="en-IN"/>
          </a:p>
        </p:txBody>
      </p:sp>
      <p:sp>
        <p:nvSpPr>
          <p:cNvPr id="8" name="Slide Number Placeholder 7"/>
          <p:cNvSpPr>
            <a:spLocks noGrp="1"/>
          </p:cNvSpPr>
          <p:nvPr>
            <p:ph type="sldNum" sz="quarter" idx="11"/>
          </p:nvPr>
        </p:nvSpPr>
        <p:spPr/>
        <p:txBody>
          <a:bodyPr/>
          <a:lstStyle/>
          <a:p>
            <a:fld id="{C658737C-BDD6-41FE-97A9-DA671627CE2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7A9A3371-BE56-4326-9901-9687A5209687}" type="datetimeFigureOut">
              <a:rPr lang="en-IN" smtClean="0"/>
              <a:t>11-03-2020</a:t>
            </a:fld>
            <a:endParaRPr lang="en-IN"/>
          </a:p>
        </p:txBody>
      </p:sp>
      <p:sp>
        <p:nvSpPr>
          <p:cNvPr id="10" name="Slide Number Placeholder 9"/>
          <p:cNvSpPr>
            <a:spLocks noGrp="1"/>
          </p:cNvSpPr>
          <p:nvPr>
            <p:ph type="sldNum" sz="quarter" idx="11"/>
          </p:nvPr>
        </p:nvSpPr>
        <p:spPr/>
        <p:txBody>
          <a:bodyPr/>
          <a:lstStyle/>
          <a:p>
            <a:fld id="{C658737C-BDD6-41FE-97A9-DA671627CE2B}" type="slidenum">
              <a:rPr lang="en-IN" smtClean="0"/>
              <a:t>‹#›</a:t>
            </a:fld>
            <a:endParaRPr lang="en-IN"/>
          </a:p>
        </p:txBody>
      </p:sp>
      <p:sp>
        <p:nvSpPr>
          <p:cNvPr id="11" name="Footer Placeholder 10"/>
          <p:cNvSpPr>
            <a:spLocks noGrp="1"/>
          </p:cNvSpPr>
          <p:nvPr>
            <p:ph type="ftr" sz="quarter" idx="12"/>
          </p:nvPr>
        </p:nvSpPr>
        <p:spPr>
          <a:xfrm>
            <a:off x="493776" y="6356350"/>
            <a:ext cx="5102352" cy="365125"/>
          </a:xfrm>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7A9A3371-BE56-4326-9901-9687A5209687}" type="datetimeFigureOut">
              <a:rPr lang="en-IN" smtClean="0"/>
              <a:t>11-03-2020</a:t>
            </a:fld>
            <a:endParaRPr lang="en-IN"/>
          </a:p>
        </p:txBody>
      </p:sp>
      <p:sp>
        <p:nvSpPr>
          <p:cNvPr id="11" name="Slide Number Placeholder 10"/>
          <p:cNvSpPr>
            <a:spLocks noGrp="1"/>
          </p:cNvSpPr>
          <p:nvPr>
            <p:ph type="sldNum" sz="quarter" idx="11"/>
          </p:nvPr>
        </p:nvSpPr>
        <p:spPr/>
        <p:txBody>
          <a:bodyPr/>
          <a:lstStyle/>
          <a:p>
            <a:fld id="{C658737C-BDD6-41FE-97A9-DA671627CE2B}" type="slidenum">
              <a:rPr lang="en-IN" smtClean="0"/>
              <a:t>‹#›</a:t>
            </a:fld>
            <a:endParaRPr lang="en-IN"/>
          </a:p>
        </p:txBody>
      </p:sp>
      <p:sp>
        <p:nvSpPr>
          <p:cNvPr id="12" name="Footer Placeholder 11"/>
          <p:cNvSpPr>
            <a:spLocks noGrp="1"/>
          </p:cNvSpPr>
          <p:nvPr>
            <p:ph type="ftr" sz="quarter" idx="12"/>
          </p:nvPr>
        </p:nvSpPr>
        <p:spPr>
          <a:xfrm>
            <a:off x="493776" y="6356350"/>
            <a:ext cx="5102352" cy="365125"/>
          </a:xfrm>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7A9A3371-BE56-4326-9901-9687A5209687}" type="datetimeFigureOut">
              <a:rPr lang="en-IN" smtClean="0"/>
              <a:t>11-03-2020</a:t>
            </a:fld>
            <a:endParaRPr lang="en-IN"/>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C658737C-BDD6-41FE-97A9-DA671627CE2B}" type="slidenum">
              <a:rPr lang="en-IN" smtClean="0"/>
              <a:t>‹#›</a:t>
            </a:fld>
            <a:endParaRPr lang="en-IN"/>
          </a:p>
        </p:txBody>
      </p:sp>
      <p:sp>
        <p:nvSpPr>
          <p:cNvPr id="6" name="Footer Placeholder 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A3371-BE56-4326-9901-9687A5209687}" type="datetimeFigureOut">
              <a:rPr lang="en-IN" smtClean="0"/>
              <a:t>11-03-2020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58737C-BDD6-41FE-97A9-DA671627CE2B}"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9A3371-BE56-4326-9901-9687A5209687}" type="datetimeFigureOut">
              <a:rPr lang="en-IN" smtClean="0"/>
              <a:t>11-03-2020</a:t>
            </a:fld>
            <a:endParaRPr lang="en-IN"/>
          </a:p>
        </p:txBody>
      </p:sp>
      <p:sp>
        <p:nvSpPr>
          <p:cNvPr id="9" name="Slide Number Placeholder 8"/>
          <p:cNvSpPr>
            <a:spLocks noGrp="1"/>
          </p:cNvSpPr>
          <p:nvPr>
            <p:ph type="sldNum" sz="quarter" idx="11"/>
          </p:nvPr>
        </p:nvSpPr>
        <p:spPr/>
        <p:txBody>
          <a:bodyPr/>
          <a:lstStyle/>
          <a:p>
            <a:fld id="{C658737C-BDD6-41FE-97A9-DA671627CE2B}" type="slidenum">
              <a:rPr lang="en-IN" smtClean="0"/>
              <a:t>‹#›</a:t>
            </a:fld>
            <a:endParaRPr lang="en-IN"/>
          </a:p>
        </p:txBody>
      </p:sp>
      <p:sp>
        <p:nvSpPr>
          <p:cNvPr id="10" name="Footer Placeholder 9"/>
          <p:cNvSpPr>
            <a:spLocks noGrp="1"/>
          </p:cNvSpPr>
          <p:nvPr>
            <p:ph type="ftr" sz="quarter" idx="12"/>
          </p:nvPr>
        </p:nvSpPr>
        <p:spPr>
          <a:xfrm>
            <a:off x="493776" y="6356350"/>
            <a:ext cx="5102352" cy="365125"/>
          </a:xfrm>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9A3371-BE56-4326-9901-9687A5209687}" type="datetimeFigureOut">
              <a:rPr lang="en-IN" smtClean="0"/>
              <a:t>11-03-2020</a:t>
            </a:fld>
            <a:endParaRPr lang="en-IN"/>
          </a:p>
        </p:txBody>
      </p:sp>
      <p:sp>
        <p:nvSpPr>
          <p:cNvPr id="9" name="Slide Number Placeholder 8"/>
          <p:cNvSpPr>
            <a:spLocks noGrp="1"/>
          </p:cNvSpPr>
          <p:nvPr>
            <p:ph type="sldNum" sz="quarter" idx="11"/>
          </p:nvPr>
        </p:nvSpPr>
        <p:spPr/>
        <p:txBody>
          <a:bodyPr/>
          <a:lstStyle/>
          <a:p>
            <a:fld id="{C658737C-BDD6-41FE-97A9-DA671627CE2B}" type="slidenum">
              <a:rPr lang="en-IN" smtClean="0"/>
              <a:t>‹#›</a:t>
            </a:fld>
            <a:endParaRPr lang="en-IN"/>
          </a:p>
        </p:txBody>
      </p:sp>
      <p:sp>
        <p:nvSpPr>
          <p:cNvPr id="10" name="Footer Placeholder 9"/>
          <p:cNvSpPr>
            <a:spLocks noGrp="1"/>
          </p:cNvSpPr>
          <p:nvPr>
            <p:ph type="ftr" sz="quarter" idx="12"/>
          </p:nvPr>
        </p:nvSpPr>
        <p:spPr>
          <a:xfrm>
            <a:off x="493776" y="6356350"/>
            <a:ext cx="5102352" cy="365125"/>
          </a:xfrm>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7A9A3371-BE56-4326-9901-9687A5209687}" type="datetimeFigureOut">
              <a:rPr lang="en-IN" smtClean="0"/>
              <a:t>11-03-2020</a:t>
            </a:fld>
            <a:endParaRPr lang="en-IN"/>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IN"/>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C658737C-BDD6-41FE-97A9-DA671627CE2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4744"/>
            <a:ext cx="8064896" cy="1014867"/>
          </a:xfrm>
        </p:spPr>
        <p:txBody>
          <a:bodyPr/>
          <a:lstStyle/>
          <a:p>
            <a:pPr algn="ctr"/>
            <a:r>
              <a:rPr lang="en-IN" sz="2400" dirty="0" smtClean="0">
                <a:latin typeface="Times New Roman" pitchFamily="18" charset="0"/>
                <a:cs typeface="Times New Roman" pitchFamily="18" charset="0"/>
              </a:rPr>
              <a:t>An effective text summarization using natural language processing</a:t>
            </a:r>
            <a:endParaRPr lang="en-IN" sz="2400" dirty="0">
              <a:latin typeface="Times New Roman" pitchFamily="18" charset="0"/>
              <a:cs typeface="Times New Roman" pitchFamily="18" charset="0"/>
            </a:endParaRPr>
          </a:p>
        </p:txBody>
      </p:sp>
      <p:sp>
        <p:nvSpPr>
          <p:cNvPr id="3" name="Subtitle 2"/>
          <p:cNvSpPr>
            <a:spLocks noGrp="1"/>
          </p:cNvSpPr>
          <p:nvPr>
            <p:ph type="subTitle" idx="1"/>
          </p:nvPr>
        </p:nvSpPr>
        <p:spPr>
          <a:xfrm>
            <a:off x="539552" y="2708920"/>
            <a:ext cx="7848872" cy="3672408"/>
          </a:xfrm>
        </p:spPr>
        <p:txBody>
          <a:bodyPr>
            <a:normAutofit lnSpcReduction="10000"/>
          </a:bodyPr>
          <a:lstStyle/>
          <a:p>
            <a:r>
              <a:rPr lang="en-IN" b="1" dirty="0" smtClean="0">
                <a:latin typeface="Times New Roman" pitchFamily="18" charset="0"/>
                <a:cs typeface="Times New Roman" pitchFamily="18" charset="0"/>
              </a:rPr>
              <a:t>Under guidance of</a:t>
            </a:r>
          </a:p>
          <a:p>
            <a:r>
              <a:rPr lang="en-IN" i="0" dirty="0" smtClean="0">
                <a:latin typeface="Times New Roman" pitchFamily="18" charset="0"/>
                <a:cs typeface="Times New Roman" pitchFamily="18" charset="0"/>
              </a:rPr>
              <a:t>B.R.S.S.Raju, MCA, M.Tech</a:t>
            </a:r>
          </a:p>
          <a:p>
            <a:r>
              <a:rPr lang="en-IN" i="0" dirty="0" smtClean="0">
                <a:latin typeface="Times New Roman" pitchFamily="18" charset="0"/>
                <a:cs typeface="Times New Roman" pitchFamily="18" charset="0"/>
              </a:rPr>
              <a:t>Asst</a:t>
            </a:r>
            <a:r>
              <a:rPr lang="en-IN" i="0" dirty="0" smtClean="0">
                <a:latin typeface="Times New Roman" pitchFamily="18" charset="0"/>
                <a:cs typeface="Times New Roman" pitchFamily="18" charset="0"/>
              </a:rPr>
              <a:t>.</a:t>
            </a:r>
            <a:r>
              <a:rPr lang="en-IN" i="0" dirty="0" smtClean="0">
                <a:latin typeface="Times New Roman" pitchFamily="18" charset="0"/>
                <a:cs typeface="Times New Roman" pitchFamily="18" charset="0"/>
              </a:rPr>
              <a:t>Prof</a:t>
            </a:r>
            <a:endParaRPr lang="en-IN" i="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						</a:t>
            </a:r>
          </a:p>
          <a:p>
            <a:pPr algn="ct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Presented </a:t>
            </a:r>
            <a:r>
              <a:rPr lang="en-IN" b="1" dirty="0" smtClean="0">
                <a:latin typeface="Times New Roman" pitchFamily="18" charset="0"/>
                <a:cs typeface="Times New Roman" pitchFamily="18" charset="0"/>
              </a:rPr>
              <a:t>by,</a:t>
            </a:r>
            <a:endParaRPr lang="en-IN" b="1"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i="0" dirty="0" smtClean="0">
                <a:latin typeface="Times New Roman" pitchFamily="18" charset="0"/>
                <a:cs typeface="Times New Roman" pitchFamily="18" charset="0"/>
              </a:rPr>
              <a:t>Aparna Alamanda (16A91A05C4)</a:t>
            </a:r>
          </a:p>
          <a:p>
            <a:r>
              <a:rPr lang="en-IN" i="0" dirty="0" smtClean="0">
                <a:latin typeface="Times New Roman" pitchFamily="18" charset="0"/>
                <a:cs typeface="Times New Roman" pitchFamily="18" charset="0"/>
              </a:rPr>
              <a:t>				      Himasri Satthi </a:t>
            </a:r>
            <a:r>
              <a:rPr lang="en-IN" i="0" dirty="0" smtClean="0">
                <a:latin typeface="Times New Roman" pitchFamily="18" charset="0"/>
                <a:cs typeface="Times New Roman" pitchFamily="18" charset="0"/>
              </a:rPr>
              <a:t>      (</a:t>
            </a:r>
            <a:r>
              <a:rPr lang="en-IN" i="0" dirty="0" smtClean="0">
                <a:latin typeface="Times New Roman" pitchFamily="18" charset="0"/>
                <a:cs typeface="Times New Roman" pitchFamily="18" charset="0"/>
              </a:rPr>
              <a:t>16A91A05H0)</a:t>
            </a:r>
          </a:p>
          <a:p>
            <a:r>
              <a:rPr lang="en-IN" i="0" dirty="0" smtClean="0">
                <a:latin typeface="Times New Roman" pitchFamily="18" charset="0"/>
                <a:cs typeface="Times New Roman" pitchFamily="18" charset="0"/>
              </a:rPr>
              <a:t>				      Sai Pradeep </a:t>
            </a:r>
            <a:r>
              <a:rPr lang="en-IN" i="0" dirty="0" smtClean="0">
                <a:latin typeface="Times New Roman" pitchFamily="18" charset="0"/>
                <a:cs typeface="Times New Roman" pitchFamily="18" charset="0"/>
              </a:rPr>
              <a:t>Boddu(16A91A05C7</a:t>
            </a:r>
            <a:r>
              <a:rPr lang="en-IN" i="0" dirty="0" smtClean="0">
                <a:latin typeface="Times New Roman" pitchFamily="18" charset="0"/>
                <a:cs typeface="Times New Roman" pitchFamily="18" charset="0"/>
              </a:rPr>
              <a:t>)</a:t>
            </a:r>
          </a:p>
          <a:p>
            <a:r>
              <a:rPr lang="en-IN" i="0" dirty="0" smtClean="0">
                <a:latin typeface="Times New Roman" pitchFamily="18" charset="0"/>
                <a:cs typeface="Times New Roman" pitchFamily="18" charset="0"/>
              </a:rPr>
              <a:t>				      Nagendra Tetakale (16A91A05H5) </a:t>
            </a:r>
            <a:endParaRPr lang="en-IN" i="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32656"/>
            <a:ext cx="1368152" cy="576065"/>
          </a:xfrm>
          <a:prstGeom prst="rect">
            <a:avLst/>
          </a:prstGeom>
        </p:spPr>
      </p:pic>
      <p:sp>
        <p:nvSpPr>
          <p:cNvPr id="5" name="Rectangle 4"/>
          <p:cNvSpPr/>
          <p:nvPr/>
        </p:nvSpPr>
        <p:spPr>
          <a:xfrm>
            <a:off x="1835696" y="332656"/>
            <a:ext cx="6948313" cy="584775"/>
          </a:xfrm>
          <a:prstGeom prst="rect">
            <a:avLst/>
          </a:prstGeom>
          <a:noFill/>
        </p:spPr>
        <p:txBody>
          <a:bodyPr wrap="none" lIns="91440" tIns="45720" rIns="91440" bIns="45720">
            <a:spAutoFit/>
          </a:bodyPr>
          <a:lstStyle/>
          <a:p>
            <a:pPr algn="ctr"/>
            <a:r>
              <a:rPr lang="en-US"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ADITYA ENGINEERING COLLEGE</a:t>
            </a:r>
            <a:endParaRPr lang="en-US" sz="28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453778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27584" y="1545336"/>
            <a:ext cx="7200800" cy="3886200"/>
          </a:xfrm>
        </p:spPr>
        <p:txBody>
          <a:bodyPr>
            <a:normAutofit/>
          </a:bodyPr>
          <a:lstStyle/>
          <a:p>
            <a:pPr marL="0" indent="0">
              <a:buNone/>
            </a:pP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827584" y="66472"/>
            <a:ext cx="7344816" cy="938416"/>
          </a:xfrm>
        </p:spPr>
        <p:txBody>
          <a:bodyPr>
            <a:normAutofit/>
          </a:bodyPr>
          <a:lstStyle/>
          <a:p>
            <a:pPr algn="ctr"/>
            <a:r>
              <a:rPr lang="en-IN" sz="3600" dirty="0" smtClean="0">
                <a:latin typeface="Times New Roman" pitchFamily="18" charset="0"/>
                <a:cs typeface="Times New Roman" pitchFamily="18" charset="0"/>
              </a:rPr>
              <a:t> use case diagram</a:t>
            </a:r>
            <a:endParaRPr lang="en-IN" sz="36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40652"/>
            <a:ext cx="828092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4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27584" y="1477047"/>
            <a:ext cx="7632848" cy="1231873"/>
          </a:xfrm>
        </p:spPr>
        <p:txBody>
          <a:bodyPr>
            <a:normAutofit/>
          </a:bodyPr>
          <a:lstStyle/>
          <a:p>
            <a:r>
              <a:rPr lang="en-IN" sz="2400" i="0" dirty="0" smtClean="0">
                <a:latin typeface="Times New Roman" pitchFamily="18" charset="0"/>
                <a:cs typeface="Times New Roman" pitchFamily="18" charset="0"/>
              </a:rPr>
              <a:t>Sequence diagram to summarize text given.</a:t>
            </a: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971600" y="260648"/>
            <a:ext cx="6958536" cy="866408"/>
          </a:xfrm>
        </p:spPr>
        <p:txBody>
          <a:bodyPr>
            <a:normAutofit/>
          </a:bodyPr>
          <a:lstStyle/>
          <a:p>
            <a:pPr algn="ctr"/>
            <a:r>
              <a:rPr lang="en-IN" sz="3600" dirty="0" smtClean="0">
                <a:latin typeface="Times New Roman" pitchFamily="18" charset="0"/>
                <a:cs typeface="Times New Roman" pitchFamily="18" charset="0"/>
              </a:rPr>
              <a:t>Sequence diagram</a:t>
            </a:r>
            <a:endParaRPr lang="en-IN" sz="36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698477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17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27584" y="1477047"/>
            <a:ext cx="7632848" cy="1015849"/>
          </a:xfrm>
        </p:spPr>
        <p:txBody>
          <a:bodyPr>
            <a:normAutofit/>
          </a:bodyPr>
          <a:lstStyle/>
          <a:p>
            <a:r>
              <a:rPr lang="en-IN" sz="2400" i="0" dirty="0" smtClean="0">
                <a:latin typeface="Times New Roman" pitchFamily="18" charset="0"/>
                <a:cs typeface="Times New Roman" pitchFamily="18" charset="0"/>
              </a:rPr>
              <a:t>Sequence diagram to summarize text in the website of given </a:t>
            </a:r>
            <a:r>
              <a:rPr lang="en-IN" sz="2400" i="0" dirty="0" err="1" smtClean="0">
                <a:latin typeface="Times New Roman" pitchFamily="18" charset="0"/>
                <a:cs typeface="Times New Roman" pitchFamily="18" charset="0"/>
              </a:rPr>
              <a:t>url</a:t>
            </a:r>
            <a:r>
              <a:rPr lang="en-IN" sz="2400" i="0" dirty="0" smtClean="0">
                <a:latin typeface="Times New Roman" pitchFamily="18" charset="0"/>
                <a:cs typeface="Times New Roman" pitchFamily="18" charset="0"/>
              </a:rPr>
              <a:t>.</a:t>
            </a: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971600" y="260648"/>
            <a:ext cx="6958536" cy="866408"/>
          </a:xfrm>
        </p:spPr>
        <p:txBody>
          <a:bodyPr>
            <a:normAutofit/>
          </a:bodyPr>
          <a:lstStyle/>
          <a:p>
            <a:pPr algn="ctr"/>
            <a:r>
              <a:rPr lang="en-IN" sz="3600" dirty="0" smtClean="0">
                <a:latin typeface="Times New Roman" pitchFamily="18" charset="0"/>
                <a:cs typeface="Times New Roman" pitchFamily="18" charset="0"/>
              </a:rPr>
              <a:t>Sequence diagram</a:t>
            </a:r>
            <a:endParaRPr lang="en-IN" sz="3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76875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867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116632"/>
            <a:ext cx="6552728" cy="792088"/>
          </a:xfrm>
        </p:spPr>
        <p:txBody>
          <a:bodyPr>
            <a:normAutofit/>
          </a:bodyPr>
          <a:lstStyle/>
          <a:p>
            <a:pPr algn="ctr"/>
            <a:r>
              <a:rPr lang="en-IN" sz="3600" dirty="0" smtClean="0">
                <a:latin typeface="Times New Roman" pitchFamily="18" charset="0"/>
                <a:cs typeface="Times New Roman" pitchFamily="18" charset="0"/>
              </a:rPr>
              <a:t>Activity diagram</a:t>
            </a:r>
            <a:endParaRPr lang="en-IN" sz="3600" dirty="0">
              <a:latin typeface="Times New Roman" pitchFamily="18" charset="0"/>
              <a:cs typeface="Times New Roman" pitchFamily="18" charset="0"/>
            </a:endParaRPr>
          </a:p>
        </p:txBody>
      </p:sp>
      <p:pic>
        <p:nvPicPr>
          <p:cNvPr id="1331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7056784"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87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24" y="541924"/>
            <a:ext cx="6336704" cy="1230892"/>
          </a:xfrm>
        </p:spPr>
        <p:txBody>
          <a:bodyPr/>
          <a:lstStyle/>
          <a:p>
            <a:pPr algn="ctr"/>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text summarization algorithm</a:t>
            </a:r>
            <a:endParaRPr lang="en-IN" sz="3600" dirty="0">
              <a:latin typeface="Times New Roman" pitchFamily="18" charset="0"/>
              <a:cs typeface="Times New Roman" pitchFamily="18" charset="0"/>
            </a:endParaRPr>
          </a:p>
        </p:txBody>
      </p:sp>
      <p:sp>
        <p:nvSpPr>
          <p:cNvPr id="5" name="Subtitle 4"/>
          <p:cNvSpPr>
            <a:spLocks noGrp="1"/>
          </p:cNvSpPr>
          <p:nvPr>
            <p:ph type="subTitle" idx="1"/>
          </p:nvPr>
        </p:nvSpPr>
        <p:spPr>
          <a:xfrm>
            <a:off x="323528" y="1772816"/>
            <a:ext cx="8352928" cy="4896544"/>
          </a:xfrm>
        </p:spPr>
        <p:txBody>
          <a:bodyPr>
            <a:normAutofit/>
          </a:bodyPr>
          <a:lstStyle/>
          <a:p>
            <a:pPr marL="457200" indent="-457200">
              <a:buFont typeface="+mj-lt"/>
              <a:buAutoNum type="arabicPeriod"/>
            </a:pPr>
            <a:r>
              <a:rPr lang="en-IN" sz="2400" i="0" dirty="0" smtClean="0">
                <a:latin typeface="Times New Roman" pitchFamily="18" charset="0"/>
                <a:cs typeface="Times New Roman" pitchFamily="18" charset="0"/>
              </a:rPr>
              <a:t>Convert the paragraph into sentences.</a:t>
            </a:r>
          </a:p>
          <a:p>
            <a:endParaRPr lang="en-IN" sz="2400" i="0" dirty="0" smtClean="0">
              <a:latin typeface="Times New Roman" pitchFamily="18" charset="0"/>
              <a:cs typeface="Times New Roman" pitchFamily="18" charset="0"/>
            </a:endParaRPr>
          </a:p>
          <a:p>
            <a:endParaRPr lang="en-IN" sz="2400" i="0" dirty="0">
              <a:latin typeface="Times New Roman" pitchFamily="18" charset="0"/>
              <a:cs typeface="Times New Roman" pitchFamily="18" charset="0"/>
            </a:endParaRPr>
          </a:p>
          <a:p>
            <a:endParaRPr lang="en-IN" sz="2400" i="0" dirty="0" smtClean="0">
              <a:latin typeface="Times New Roman" pitchFamily="18" charset="0"/>
              <a:cs typeface="Times New Roman" pitchFamily="18" charset="0"/>
            </a:endParaRPr>
          </a:p>
          <a:p>
            <a:endParaRPr lang="en-IN" sz="2400" i="0" dirty="0">
              <a:latin typeface="Times New Roman" pitchFamily="18" charset="0"/>
              <a:cs typeface="Times New Roman" pitchFamily="18" charset="0"/>
            </a:endParaRPr>
          </a:p>
          <a:p>
            <a:endParaRPr lang="en-IN" sz="2400" i="0" dirty="0" smtClean="0">
              <a:latin typeface="Times New Roman" pitchFamily="18" charset="0"/>
              <a:cs typeface="Times New Roman" pitchFamily="18" charset="0"/>
            </a:endParaRPr>
          </a:p>
          <a:p>
            <a:endParaRPr lang="en-IN" sz="2400" i="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73723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7372350" cy="20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780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71600" y="476672"/>
            <a:ext cx="6172199" cy="798844"/>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4" name="Subtitle 3"/>
          <p:cNvSpPr>
            <a:spLocks noGrp="1"/>
          </p:cNvSpPr>
          <p:nvPr>
            <p:ph type="subTitle" idx="1"/>
          </p:nvPr>
        </p:nvSpPr>
        <p:spPr>
          <a:xfrm>
            <a:off x="395536" y="1700808"/>
            <a:ext cx="8064896" cy="4824536"/>
          </a:xfrm>
        </p:spPr>
        <p:txBody>
          <a:bodyPr>
            <a:normAutofit/>
          </a:bodyPr>
          <a:lstStyle/>
          <a:p>
            <a:r>
              <a:rPr lang="en-IN" sz="2400" i="0" dirty="0" smtClean="0">
                <a:latin typeface="Times New Roman" pitchFamily="18" charset="0"/>
                <a:cs typeface="Times New Roman" pitchFamily="18" charset="0"/>
              </a:rPr>
              <a:t>2.  Process the text by removing stop words.</a:t>
            </a:r>
          </a:p>
          <a:p>
            <a:endParaRPr lang="en-IN" sz="2400" i="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55241"/>
            <a:ext cx="6768752" cy="253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91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99592" y="548680"/>
            <a:ext cx="6840760" cy="936104"/>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4" name="Subtitle 3"/>
          <p:cNvSpPr>
            <a:spLocks noGrp="1"/>
          </p:cNvSpPr>
          <p:nvPr>
            <p:ph type="subTitle" idx="1"/>
          </p:nvPr>
        </p:nvSpPr>
        <p:spPr>
          <a:xfrm>
            <a:off x="611560" y="1700808"/>
            <a:ext cx="7920880" cy="4536504"/>
          </a:xfrm>
        </p:spPr>
        <p:txBody>
          <a:bodyPr>
            <a:normAutofit/>
          </a:bodyPr>
          <a:lstStyle/>
          <a:p>
            <a:pPr marL="457200" indent="-457200">
              <a:buAutoNum type="arabicPeriod" startAt="3"/>
            </a:pPr>
            <a:r>
              <a:rPr lang="en-IN" sz="2400" i="0" dirty="0" smtClean="0">
                <a:latin typeface="Times New Roman" pitchFamily="18" charset="0"/>
                <a:cs typeface="Times New Roman" pitchFamily="18" charset="0"/>
              </a:rPr>
              <a:t>Tokenize the sentences to get all the words present in the sentences.</a:t>
            </a:r>
          </a:p>
          <a:p>
            <a:pPr marL="457200" indent="-457200">
              <a:buAutoNum type="arabicPeriod" startAt="3"/>
            </a:pPr>
            <a:endParaRPr lang="en-IN" sz="2400" i="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0338"/>
            <a:ext cx="7560840" cy="281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378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24" y="116632"/>
            <a:ext cx="6172199" cy="798844"/>
          </a:xfrm>
        </p:spPr>
        <p:txBody>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5" name="Subtitle 4"/>
          <p:cNvSpPr>
            <a:spLocks noGrp="1"/>
          </p:cNvSpPr>
          <p:nvPr>
            <p:ph type="subTitle" idx="1"/>
          </p:nvPr>
        </p:nvSpPr>
        <p:spPr>
          <a:xfrm>
            <a:off x="323528" y="1556792"/>
            <a:ext cx="3960440" cy="4968552"/>
          </a:xfrm>
        </p:spPr>
        <p:txBody>
          <a:bodyPr>
            <a:normAutofit/>
          </a:bodyPr>
          <a:lstStyle/>
          <a:p>
            <a:pPr marL="457200" indent="-457200">
              <a:buAutoNum type="arabicPeriod" startAt="4"/>
            </a:pPr>
            <a:r>
              <a:rPr lang="en-IN" sz="2400" i="0" dirty="0" smtClean="0">
                <a:latin typeface="Times New Roman" pitchFamily="18" charset="0"/>
                <a:cs typeface="Times New Roman" pitchFamily="18" charset="0"/>
              </a:rPr>
              <a:t>Evaluate weighted frequency of each word based on it’s occurrence.</a:t>
            </a: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Frequency of each word is</a:t>
            </a: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calculated and then</a:t>
            </a: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a:t>
            </a:r>
          </a:p>
          <a:p>
            <a:endParaRPr lang="en-IN" sz="2400" i="0" dirty="0">
              <a:latin typeface="Times New Roman" pitchFamily="18" charset="0"/>
              <a:cs typeface="Times New Roman" pitchFamily="18" charset="0"/>
            </a:endParaRPr>
          </a:p>
          <a:p>
            <a:endParaRPr lang="en-IN" sz="2400" i="0" dirty="0" smtClean="0">
              <a:latin typeface="Times New Roman" pitchFamily="18" charset="0"/>
              <a:cs typeface="Times New Roman" pitchFamily="18" charset="0"/>
            </a:endParaRP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where </a:t>
            </a:r>
            <a:r>
              <a:rPr lang="en-IN" sz="2400" dirty="0" smtClean="0">
                <a:latin typeface="Times New Roman" pitchFamily="18" charset="0"/>
                <a:cs typeface="Times New Roman" pitchFamily="18" charset="0"/>
              </a:rPr>
              <a:t>i</a:t>
            </a:r>
            <a:r>
              <a:rPr lang="en-IN" sz="2400" i="0" dirty="0" smtClean="0">
                <a:latin typeface="Times New Roman" pitchFamily="18" charset="0"/>
                <a:cs typeface="Times New Roman" pitchFamily="18" charset="0"/>
              </a:rPr>
              <a:t>=1,2,3… and </a:t>
            </a:r>
            <a:r>
              <a:rPr lang="en-IN" sz="2400" dirty="0" err="1" smtClean="0">
                <a:latin typeface="Times New Roman" pitchFamily="18" charset="0"/>
                <a:cs typeface="Times New Roman" pitchFamily="18" charset="0"/>
              </a:rPr>
              <a:t>fm</a:t>
            </a:r>
            <a:r>
              <a:rPr lang="en-IN" sz="2400" i="0" dirty="0" smtClean="0">
                <a:latin typeface="Times New Roman" pitchFamily="18" charset="0"/>
                <a:cs typeface="Times New Roman" pitchFamily="18" charset="0"/>
              </a:rPr>
              <a:t> is </a:t>
            </a: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frequency of most repeated</a:t>
            </a:r>
          </a:p>
          <a:p>
            <a:r>
              <a:rPr lang="en-IN" sz="2400" i="0" dirty="0">
                <a:latin typeface="Times New Roman" pitchFamily="18" charset="0"/>
                <a:cs typeface="Times New Roman" pitchFamily="18" charset="0"/>
              </a:rPr>
              <a:t> </a:t>
            </a:r>
            <a:r>
              <a:rPr lang="en-IN" sz="2400" i="0" dirty="0" smtClean="0">
                <a:latin typeface="Times New Roman" pitchFamily="18" charset="0"/>
                <a:cs typeface="Times New Roman" pitchFamily="18" charset="0"/>
              </a:rPr>
              <a:t>    word</a:t>
            </a:r>
          </a:p>
          <a:p>
            <a:endParaRPr lang="en-IN" sz="2400" i="0" dirty="0" smtClean="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7811740"/>
              </p:ext>
            </p:extLst>
          </p:nvPr>
        </p:nvGraphicFramePr>
        <p:xfrm>
          <a:off x="4355975" y="1055699"/>
          <a:ext cx="4608513" cy="5525509"/>
        </p:xfrm>
        <a:graphic>
          <a:graphicData uri="http://schemas.openxmlformats.org/drawingml/2006/table">
            <a:tbl>
              <a:tblPr/>
              <a:tblGrid>
                <a:gridCol w="1536171"/>
                <a:gridCol w="1536171"/>
                <a:gridCol w="1536171"/>
              </a:tblGrid>
              <a:tr h="312697">
                <a:tc>
                  <a:txBody>
                    <a:bodyPr/>
                    <a:lstStyle/>
                    <a:p>
                      <a:pPr algn="l" fontAlgn="base"/>
                      <a:r>
                        <a:rPr lang="en-IN" sz="700" b="1" cap="all" dirty="0">
                          <a:solidFill>
                            <a:srgbClr val="15171A"/>
                          </a:solidFill>
                          <a:effectLst/>
                          <a:latin typeface="inherit"/>
                        </a:rPr>
                        <a:t>WORD</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l" fontAlgn="base"/>
                      <a:r>
                        <a:rPr lang="en-IN" sz="700" b="1" cap="all" dirty="0">
                          <a:solidFill>
                            <a:srgbClr val="15171A"/>
                          </a:solidFill>
                          <a:effectLst/>
                          <a:latin typeface="inherit"/>
                        </a:rPr>
                        <a:t>FREQUENCY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l" fontAlgn="base"/>
                      <a:r>
                        <a:rPr lang="en-IN" sz="700" b="1" cap="all">
                          <a:solidFill>
                            <a:srgbClr val="15171A"/>
                          </a:solidFill>
                          <a:effectLst/>
                          <a:latin typeface="inherit"/>
                        </a:rPr>
                        <a:t>WEIGHTED FREQUENCY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r>
              <a:tr h="204857">
                <a:tc>
                  <a:txBody>
                    <a:bodyPr/>
                    <a:lstStyle/>
                    <a:p>
                      <a:pPr fontAlgn="base"/>
                      <a:r>
                        <a:rPr lang="en-IN" sz="1200" dirty="0">
                          <a:effectLst/>
                          <a:latin typeface="inherit"/>
                        </a:rPr>
                        <a:t>peter</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dirty="0" err="1">
                          <a:effectLst/>
                          <a:latin typeface="inherit"/>
                        </a:rPr>
                        <a:t>elizabeth</a:t>
                      </a:r>
                      <a:endParaRPr lang="en-IN" sz="1200" dirty="0">
                        <a:effectLst/>
                        <a:latin typeface="inherit"/>
                      </a:endParaRP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2</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0.67</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dirty="0">
                          <a:effectLst/>
                          <a:latin typeface="inherit"/>
                        </a:rPr>
                        <a:t>took</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dirty="0">
                          <a:effectLst/>
                          <a:latin typeface="inherit"/>
                        </a:rPr>
                        <a:t>taxi</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dirty="0">
                          <a:effectLst/>
                          <a:latin typeface="inherit"/>
                        </a:rPr>
                        <a:t>attend</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night</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dirty="0">
                          <a:effectLst/>
                          <a:latin typeface="inherit"/>
                        </a:rPr>
                        <a:t>party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2</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0.67</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0">
                <a:tc>
                  <a:txBody>
                    <a:bodyPr/>
                    <a:lstStyle/>
                    <a:p>
                      <a:pPr fontAlgn="base"/>
                      <a:r>
                        <a:rPr lang="en-IN" sz="1200">
                          <a:effectLst/>
                          <a:latin typeface="inherit"/>
                        </a:rPr>
                        <a:t>city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collapse</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rush</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hospital</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2</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0.67</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diagnose</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brain</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injury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doctor</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told</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stay</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2</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0.67</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besides</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get</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well</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days</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without</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204857">
                <a:tc>
                  <a:txBody>
                    <a:bodyPr/>
                    <a:lstStyle/>
                    <a:p>
                      <a:pPr fontAlgn="base"/>
                      <a:r>
                        <a:rPr lang="en-IN" sz="1200">
                          <a:effectLst/>
                          <a:latin typeface="inherit"/>
                        </a:rPr>
                        <a:t>leaving</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a:effectLst/>
                          <a:latin typeface="inherit"/>
                        </a:rPr>
                        <a:t>1</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200" dirty="0">
                          <a:effectLst/>
                          <a:latin typeface="inherit"/>
                        </a:rPr>
                        <a:t>0.33</a:t>
                      </a:r>
                    </a:p>
                  </a:txBody>
                  <a:tcPr marL="43764" marR="43764" marT="21882" marB="21882">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08776202"/>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49" name="Equation" r:id="rId3" imgW="114120" imgH="215640" progId="Equation.3">
                  <p:embed/>
                </p:oleObj>
              </mc:Choice>
              <mc:Fallback>
                <p:oleObj name="Equation" r:id="rId3" imgW="114120" imgH="215640" progId="Equation.3">
                  <p:embed/>
                  <p:pic>
                    <p:nvPicPr>
                      <p:cNvPr id="0" name=""/>
                      <p:cNvPicPr/>
                      <p:nvPr/>
                    </p:nvPicPr>
                    <p:blipFill>
                      <a:blip r:embed="rId4"/>
                      <a:stretch>
                        <a:fillRect/>
                      </a:stretch>
                    </p:blipFill>
                    <p:spPr>
                      <a:xfrm>
                        <a:off x="4514850" y="3321050"/>
                        <a:ext cx="114300" cy="215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25613394"/>
              </p:ext>
            </p:extLst>
          </p:nvPr>
        </p:nvGraphicFramePr>
        <p:xfrm>
          <a:off x="971600" y="3789040"/>
          <a:ext cx="2880320" cy="1008112"/>
        </p:xfrm>
        <a:graphic>
          <a:graphicData uri="http://schemas.openxmlformats.org/presentationml/2006/ole">
            <mc:AlternateContent xmlns:mc="http://schemas.openxmlformats.org/markup-compatibility/2006">
              <mc:Choice xmlns:v="urn:schemas-microsoft-com:vml" Requires="v">
                <p:oleObj spid="_x0000_s4250" name="Equation" r:id="rId5" imgW="558720" imgH="419040" progId="Equation.3">
                  <p:embed/>
                </p:oleObj>
              </mc:Choice>
              <mc:Fallback>
                <p:oleObj name="Equation" r:id="rId5" imgW="558720" imgH="419040" progId="Equation.3">
                  <p:embed/>
                  <p:pic>
                    <p:nvPicPr>
                      <p:cNvPr id="0" name=""/>
                      <p:cNvPicPr/>
                      <p:nvPr/>
                    </p:nvPicPr>
                    <p:blipFill>
                      <a:blip r:embed="rId6"/>
                      <a:stretch>
                        <a:fillRect/>
                      </a:stretch>
                    </p:blipFill>
                    <p:spPr>
                      <a:xfrm>
                        <a:off x="971600" y="3789040"/>
                        <a:ext cx="2880320" cy="1008112"/>
                      </a:xfrm>
                      <a:prstGeom prst="rect">
                        <a:avLst/>
                      </a:prstGeom>
                    </p:spPr>
                  </p:pic>
                </p:oleObj>
              </mc:Fallback>
            </mc:AlternateContent>
          </a:graphicData>
        </a:graphic>
      </p:graphicFrame>
    </p:spTree>
    <p:extLst>
      <p:ext uri="{BB962C8B-B14F-4D97-AF65-F5344CB8AC3E}">
        <p14:creationId xmlns:p14="http://schemas.microsoft.com/office/powerpoint/2010/main" val="153365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90357" y="476672"/>
            <a:ext cx="5400600" cy="726836"/>
          </a:xfrm>
        </p:spPr>
        <p:txBody>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4" name="Subtitle 3"/>
          <p:cNvSpPr>
            <a:spLocks noGrp="1"/>
          </p:cNvSpPr>
          <p:nvPr>
            <p:ph type="subTitle" idx="1"/>
          </p:nvPr>
        </p:nvSpPr>
        <p:spPr>
          <a:xfrm>
            <a:off x="395536" y="1556792"/>
            <a:ext cx="7488832" cy="4464496"/>
          </a:xfrm>
        </p:spPr>
        <p:txBody>
          <a:bodyPr>
            <a:normAutofit/>
          </a:bodyPr>
          <a:lstStyle/>
          <a:p>
            <a:pPr marL="457200" indent="-457200">
              <a:buAutoNum type="arabicPeriod" startAt="5"/>
            </a:pPr>
            <a:r>
              <a:rPr lang="en-IN" sz="2400" i="0" dirty="0" smtClean="0"/>
              <a:t>Calculate cumulative sum of each sentence by </a:t>
            </a:r>
          </a:p>
          <a:p>
            <a:r>
              <a:rPr lang="en-IN" sz="2400" i="0" dirty="0"/>
              <a:t> </a:t>
            </a:r>
            <a:r>
              <a:rPr lang="en-IN" sz="2400" i="0" dirty="0" smtClean="0"/>
              <a:t>      substituting the word’s weighted frequencies.</a:t>
            </a:r>
          </a:p>
          <a:p>
            <a:endParaRPr lang="en-IN" sz="2400" i="0" dirty="0"/>
          </a:p>
        </p:txBody>
      </p:sp>
      <p:graphicFrame>
        <p:nvGraphicFramePr>
          <p:cNvPr id="2" name="Table 1"/>
          <p:cNvGraphicFramePr>
            <a:graphicFrameLocks noGrp="1"/>
          </p:cNvGraphicFramePr>
          <p:nvPr>
            <p:extLst>
              <p:ext uri="{D42A27DB-BD31-4B8C-83A1-F6EECF244321}">
                <p14:modId xmlns:p14="http://schemas.microsoft.com/office/powerpoint/2010/main" val="3283187948"/>
              </p:ext>
            </p:extLst>
          </p:nvPr>
        </p:nvGraphicFramePr>
        <p:xfrm>
          <a:off x="683567" y="2708919"/>
          <a:ext cx="7848872" cy="3662207"/>
        </p:xfrm>
        <a:graphic>
          <a:graphicData uri="http://schemas.openxmlformats.org/drawingml/2006/table">
            <a:tbl>
              <a:tblPr/>
              <a:tblGrid>
                <a:gridCol w="1962218"/>
                <a:gridCol w="1962218"/>
                <a:gridCol w="1962218"/>
                <a:gridCol w="1962218"/>
              </a:tblGrid>
              <a:tr h="404716">
                <a:tc>
                  <a:txBody>
                    <a:bodyPr/>
                    <a:lstStyle/>
                    <a:p>
                      <a:pPr algn="ctr" fontAlgn="base"/>
                      <a:r>
                        <a:rPr lang="en-IN" sz="1400" b="1" cap="all" dirty="0">
                          <a:solidFill>
                            <a:srgbClr val="15171A"/>
                          </a:solidFill>
                          <a:effectLst/>
                          <a:latin typeface="Times New Roman" pitchFamily="18" charset="0"/>
                          <a:cs typeface="Times New Roman" pitchFamily="18" charset="0"/>
                        </a:rPr>
                        <a:t>SENTENCE</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ctr" fontAlgn="base"/>
                      <a:r>
                        <a:rPr lang="en-IN" sz="1400" b="1" cap="all">
                          <a:solidFill>
                            <a:srgbClr val="15171A"/>
                          </a:solidFill>
                          <a:effectLst/>
                          <a:latin typeface="Times New Roman" pitchFamily="18" charset="0"/>
                          <a:cs typeface="Times New Roman" pitchFamily="18" charset="0"/>
                        </a:rPr>
                        <a:t>ADD WEIGHTED FREQUENCIES</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ctr" fontAlgn="base"/>
                      <a:r>
                        <a:rPr lang="en-IN" sz="1400" b="1" cap="all">
                          <a:solidFill>
                            <a:srgbClr val="15171A"/>
                          </a:solidFill>
                          <a:effectLst/>
                          <a:latin typeface="Times New Roman" pitchFamily="18" charset="0"/>
                          <a:cs typeface="Times New Roman" pitchFamily="18" charset="0"/>
                        </a:rPr>
                        <a:t>SUM</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ctr" fontAlgn="base"/>
                      <a:r>
                        <a:rPr lang="en-IN" sz="1400" b="1" cap="all" dirty="0" smtClean="0">
                          <a:solidFill>
                            <a:srgbClr val="15171A"/>
                          </a:solidFill>
                          <a:effectLst/>
                          <a:latin typeface="Times New Roman" pitchFamily="18" charset="0"/>
                          <a:cs typeface="Times New Roman" pitchFamily="18" charset="0"/>
                        </a:rPr>
                        <a:t> Sentence</a:t>
                      </a:r>
                      <a:r>
                        <a:rPr lang="en-IN" sz="1400" b="1" cap="all" baseline="0" dirty="0" smtClean="0">
                          <a:solidFill>
                            <a:srgbClr val="15171A"/>
                          </a:solidFill>
                          <a:effectLst/>
                          <a:latin typeface="Times New Roman" pitchFamily="18" charset="0"/>
                          <a:cs typeface="Times New Roman" pitchFamily="18" charset="0"/>
                        </a:rPr>
                        <a:t> Weight</a:t>
                      </a:r>
                      <a:endParaRPr lang="en-IN" sz="1400" b="1" cap="all" dirty="0">
                        <a:solidFill>
                          <a:srgbClr val="15171A"/>
                        </a:solidFill>
                        <a:effectLst/>
                        <a:latin typeface="Times New Roman" pitchFamily="18" charset="0"/>
                        <a:cs typeface="Times New Roman" pitchFamily="18" charset="0"/>
                      </a:endParaRP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r>
              <a:tr h="657008">
                <a:tc>
                  <a:txBody>
                    <a:bodyPr/>
                    <a:lstStyle/>
                    <a:p>
                      <a:pPr algn="ctr" fontAlgn="base"/>
                      <a:r>
                        <a:rPr lang="en-IN" sz="1600" dirty="0">
                          <a:effectLst/>
                          <a:latin typeface="Times New Roman" pitchFamily="18" charset="0"/>
                          <a:cs typeface="Times New Roman" pitchFamily="18" charset="0"/>
                        </a:rPr>
                        <a:t>1</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dirty="0">
                          <a:effectLst/>
                          <a:latin typeface="Times New Roman" pitchFamily="18" charset="0"/>
                          <a:cs typeface="Times New Roman" pitchFamily="18" charset="0"/>
                        </a:rPr>
                        <a:t>Peter and Elizabeth took a taxi to attend the night party in the city</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a:effectLst/>
                          <a:latin typeface="Times New Roman" pitchFamily="18" charset="0"/>
                          <a:cs typeface="Times New Roman" pitchFamily="18" charset="0"/>
                        </a:rPr>
                        <a:t>1 + 0.67 + 0.33 + 0.33 + 0.33 + 0.33 + 0.67 + 0.33</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IN" sz="1400" dirty="0">
                          <a:effectLst/>
                          <a:latin typeface="Times New Roman" pitchFamily="18" charset="0"/>
                          <a:cs typeface="Times New Roman" pitchFamily="18" charset="0"/>
                        </a:rPr>
                        <a:t>3.99</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720080">
                <a:tc>
                  <a:txBody>
                    <a:bodyPr/>
                    <a:lstStyle/>
                    <a:p>
                      <a:pPr algn="ctr" fontAlgn="base"/>
                      <a:r>
                        <a:rPr lang="en-IN" sz="1600" dirty="0">
                          <a:effectLst/>
                          <a:latin typeface="Times New Roman" pitchFamily="18" charset="0"/>
                          <a:cs typeface="Times New Roman" pitchFamily="18" charset="0"/>
                        </a:rPr>
                        <a:t>2</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dirty="0">
                          <a:effectLst/>
                          <a:latin typeface="Times New Roman" pitchFamily="18" charset="0"/>
                          <a:cs typeface="Times New Roman" pitchFamily="18" charset="0"/>
                        </a:rPr>
                        <a:t>While in the party, Elizabeth collapsed and was rushed to the hospital</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dirty="0">
                          <a:effectLst/>
                          <a:latin typeface="Times New Roman" pitchFamily="18" charset="0"/>
                          <a:cs typeface="Times New Roman" pitchFamily="18" charset="0"/>
                        </a:rPr>
                        <a:t>0.67 + 0.67 + 0.33 + 0.33 + 0.67</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IN" sz="1400" dirty="0">
                          <a:effectLst/>
                          <a:latin typeface="Times New Roman" pitchFamily="18" charset="0"/>
                          <a:cs typeface="Times New Roman" pitchFamily="18" charset="0"/>
                        </a:rPr>
                        <a:t>2.67</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1098515">
                <a:tc>
                  <a:txBody>
                    <a:bodyPr/>
                    <a:lstStyle/>
                    <a:p>
                      <a:pPr algn="ctr" fontAlgn="base"/>
                      <a:r>
                        <a:rPr lang="en-IN" sz="1600" dirty="0">
                          <a:effectLst/>
                          <a:latin typeface="Times New Roman" pitchFamily="18" charset="0"/>
                          <a:cs typeface="Times New Roman" pitchFamily="18" charset="0"/>
                        </a:rPr>
                        <a:t>3</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a:effectLst/>
                          <a:latin typeface="Times New Roman" pitchFamily="18" charset="0"/>
                          <a:cs typeface="Times New Roman" pitchFamily="18" charset="0"/>
                        </a:rPr>
                        <a:t>Since she was diagnosed with a brain injury, the doctor told Peter to stay besides her until she gets well.</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dirty="0">
                          <a:effectLst/>
                          <a:latin typeface="Times New Roman" pitchFamily="18" charset="0"/>
                          <a:cs typeface="Times New Roman" pitchFamily="18" charset="0"/>
                        </a:rPr>
                        <a:t>0.33 + 0.33 + 0.33 + 0.33 + 1 + 0.33 + 0.33 + 0.33 + 0.33 +0.33</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IN" sz="1400" dirty="0">
                          <a:effectLst/>
                          <a:latin typeface="Times New Roman" pitchFamily="18" charset="0"/>
                          <a:cs typeface="Times New Roman" pitchFamily="18" charset="0"/>
                        </a:rPr>
                        <a:t>3.97</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r h="720080">
                <a:tc>
                  <a:txBody>
                    <a:bodyPr/>
                    <a:lstStyle/>
                    <a:p>
                      <a:pPr algn="ctr" fontAlgn="base"/>
                      <a:r>
                        <a:rPr lang="en-IN" sz="1600" dirty="0">
                          <a:effectLst/>
                          <a:latin typeface="Times New Roman" pitchFamily="18" charset="0"/>
                          <a:cs typeface="Times New Roman" pitchFamily="18" charset="0"/>
                        </a:rPr>
                        <a:t>4</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a:effectLst/>
                          <a:latin typeface="Times New Roman" pitchFamily="18" charset="0"/>
                          <a:cs typeface="Times New Roman" pitchFamily="18" charset="0"/>
                        </a:rPr>
                        <a:t>Therefore, Peter stayed with her at the hospital for 3 days without leaving</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fontAlgn="base"/>
                      <a:r>
                        <a:rPr lang="en-IN" sz="1400">
                          <a:effectLst/>
                          <a:latin typeface="Times New Roman" pitchFamily="18" charset="0"/>
                          <a:cs typeface="Times New Roman" pitchFamily="18" charset="0"/>
                        </a:rPr>
                        <a:t>1 + 0.67 + 0.67 + 0.33 + 0.33 + 0.33</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IN" sz="1400" dirty="0">
                          <a:effectLst/>
                          <a:latin typeface="Times New Roman" pitchFamily="18" charset="0"/>
                          <a:cs typeface="Times New Roman" pitchFamily="18" charset="0"/>
                        </a:rPr>
                        <a:t>3.33</a:t>
                      </a:r>
                    </a:p>
                  </a:txBody>
                  <a:tcPr marL="28366" marR="28366" marT="14183" marB="14183">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357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71600" y="1545336"/>
            <a:ext cx="6709360" cy="3886200"/>
          </a:xfrm>
        </p:spPr>
        <p:txBody>
          <a:bodyPr>
            <a:normAutofit/>
          </a:bodyPr>
          <a:lstStyle/>
          <a:p>
            <a:r>
              <a:rPr lang="en-IN" sz="2400" i="0" dirty="0" smtClean="0">
                <a:latin typeface="Times New Roman" pitchFamily="18" charset="0"/>
                <a:cs typeface="Times New Roman" pitchFamily="18" charset="0"/>
              </a:rPr>
              <a:t>Code to fetch text from </a:t>
            </a:r>
            <a:r>
              <a:rPr lang="en-IN" sz="2400" i="0" dirty="0" err="1" smtClean="0">
                <a:latin typeface="Times New Roman" pitchFamily="18" charset="0"/>
                <a:cs typeface="Times New Roman" pitchFamily="18" charset="0"/>
              </a:rPr>
              <a:t>url</a:t>
            </a:r>
            <a:endParaRPr lang="en-IN" sz="2400" i="0" dirty="0" smtClean="0">
              <a:latin typeface="Times New Roman" pitchFamily="18" charset="0"/>
              <a:cs typeface="Times New Roman" pitchFamily="18" charset="0"/>
            </a:endParaRPr>
          </a:p>
          <a:p>
            <a:pPr marL="0" indent="0">
              <a:buNone/>
            </a:pPr>
            <a:endParaRPr lang="en-IN" sz="2400" i="0" dirty="0" smtClean="0">
              <a:latin typeface="Times New Roman" pitchFamily="18" charset="0"/>
              <a:cs typeface="Times New Roman" pitchFamily="18" charset="0"/>
            </a:endParaRPr>
          </a:p>
          <a:p>
            <a:pPr marL="0" indent="0">
              <a:buNone/>
            </a:pPr>
            <a:endParaRPr lang="en-IN" sz="2400" i="0" dirty="0">
              <a:latin typeface="Times New Roman" pitchFamily="18" charset="0"/>
              <a:cs typeface="Times New Roman" pitchFamily="18" charset="0"/>
            </a:endParaRPr>
          </a:p>
          <a:p>
            <a:pPr marL="0" indent="0">
              <a:buNone/>
            </a:pPr>
            <a:endParaRPr lang="en-IN" sz="2400" i="0" dirty="0" smtClean="0">
              <a:latin typeface="Times New Roman" pitchFamily="18" charset="0"/>
              <a:cs typeface="Times New Roman" pitchFamily="18" charset="0"/>
            </a:endParaRPr>
          </a:p>
          <a:p>
            <a:pPr marL="0" indent="0">
              <a:buNone/>
            </a:pPr>
            <a:endParaRPr lang="en-IN" sz="2400" i="0" dirty="0">
              <a:latin typeface="Times New Roman" pitchFamily="18" charset="0"/>
              <a:cs typeface="Times New Roman" pitchFamily="18" charset="0"/>
            </a:endParaRPr>
          </a:p>
          <a:p>
            <a:pPr marL="0" indent="0">
              <a:buNone/>
            </a:pPr>
            <a:endParaRPr lang="en-IN" sz="2400" i="0" dirty="0" smtClean="0">
              <a:latin typeface="Times New Roman" pitchFamily="18" charset="0"/>
              <a:cs typeface="Times New Roman" pitchFamily="18" charset="0"/>
            </a:endParaRPr>
          </a:p>
          <a:p>
            <a:r>
              <a:rPr lang="en-IN" sz="2400" i="0" dirty="0" smtClean="0">
                <a:latin typeface="Times New Roman" pitchFamily="18" charset="0"/>
                <a:cs typeface="Times New Roman" pitchFamily="18" charset="0"/>
              </a:rPr>
              <a:t>Code to pre process raw text</a:t>
            </a:r>
          </a:p>
          <a:p>
            <a:pPr marL="0" indent="0">
              <a:buNone/>
            </a:pP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1043608" y="332656"/>
            <a:ext cx="6120680" cy="792088"/>
          </a:xfrm>
        </p:spPr>
        <p:txBody>
          <a:bodyPr>
            <a:normAutofit/>
          </a:bodyPr>
          <a:lstStyle/>
          <a:p>
            <a:pPr algn="ctr"/>
            <a:r>
              <a:rPr lang="en-IN" sz="4000" dirty="0" smtClean="0">
                <a:latin typeface="Times New Roman" pitchFamily="18" charset="0"/>
                <a:cs typeface="Times New Roman" pitchFamily="18" charset="0"/>
              </a:rPr>
              <a:t>Sample code</a:t>
            </a:r>
            <a:endParaRPr lang="en-IN" sz="4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72728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5085184"/>
            <a:ext cx="727280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389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620688"/>
            <a:ext cx="6172199" cy="798843"/>
          </a:xfrm>
        </p:spPr>
        <p:txBody>
          <a:bodyPr/>
          <a:lstStyle/>
          <a:p>
            <a:pPr algn="ctr"/>
            <a:r>
              <a:rPr lang="en-IN" sz="4000" dirty="0" smtClean="0">
                <a:latin typeface="Times New Roman" pitchFamily="18" charset="0"/>
                <a:cs typeface="Times New Roman" pitchFamily="18" charset="0"/>
              </a:rPr>
              <a:t>  abstract</a:t>
            </a:r>
            <a:endParaRPr lang="en-IN" sz="4000" dirty="0">
              <a:latin typeface="Times New Roman" pitchFamily="18" charset="0"/>
              <a:cs typeface="Times New Roman" pitchFamily="18" charset="0"/>
            </a:endParaRPr>
          </a:p>
        </p:txBody>
      </p:sp>
      <p:sp>
        <p:nvSpPr>
          <p:cNvPr id="5" name="Subtitle 4"/>
          <p:cNvSpPr>
            <a:spLocks noGrp="1"/>
          </p:cNvSpPr>
          <p:nvPr>
            <p:ph type="subTitle" idx="1"/>
          </p:nvPr>
        </p:nvSpPr>
        <p:spPr>
          <a:xfrm>
            <a:off x="683568" y="1700808"/>
            <a:ext cx="7344816" cy="3888432"/>
          </a:xfrm>
        </p:spPr>
        <p:txBody>
          <a:bodyPr>
            <a:normAutofit/>
          </a:bodyPr>
          <a:lstStyle/>
          <a:p>
            <a:pPr algn="just"/>
            <a:r>
              <a:rPr lang="en-IN" sz="2400" i="0" dirty="0" smtClean="0">
                <a:latin typeface="Times New Roman" pitchFamily="18" charset="0"/>
                <a:cs typeface="Times New Roman" pitchFamily="18" charset="0"/>
              </a:rPr>
              <a:t>Text Summarization </a:t>
            </a:r>
            <a:r>
              <a:rPr lang="en-IN" sz="2400" i="0" dirty="0">
                <a:latin typeface="Times New Roman" pitchFamily="18" charset="0"/>
                <a:cs typeface="Times New Roman" pitchFamily="18" charset="0"/>
              </a:rPr>
              <a:t>is a technique that shortens a long piece of </a:t>
            </a:r>
            <a:r>
              <a:rPr lang="en-IN" sz="2400" i="0" dirty="0" smtClean="0">
                <a:latin typeface="Times New Roman" pitchFamily="18" charset="0"/>
                <a:cs typeface="Times New Roman" pitchFamily="18" charset="0"/>
              </a:rPr>
              <a:t>text in internet </a:t>
            </a:r>
            <a:r>
              <a:rPr lang="en-IN" sz="2400" i="0" dirty="0">
                <a:latin typeface="Times New Roman" pitchFamily="18" charset="0"/>
                <a:cs typeface="Times New Roman" pitchFamily="18" charset="0"/>
              </a:rPr>
              <a:t>with main points outlined that gives an idea of the whole content. It becomes critical when someone needs a quick and accurate summary of very long content. Summarizing text can be expensive and time-consuming if done manually</a:t>
            </a:r>
            <a:r>
              <a:rPr lang="en-IN" sz="2400" i="0" dirty="0" smtClean="0">
                <a:latin typeface="Times New Roman" pitchFamily="18" charset="0"/>
                <a:cs typeface="Times New Roman" pitchFamily="18" charset="0"/>
              </a:rPr>
              <a:t>.</a:t>
            </a:r>
          </a:p>
          <a:p>
            <a:pPr algn="just"/>
            <a:r>
              <a:rPr lang="en-IN" sz="2400" i="0" dirty="0" smtClean="0">
                <a:latin typeface="Times New Roman" pitchFamily="18" charset="0"/>
                <a:cs typeface="Times New Roman" pitchFamily="18" charset="0"/>
              </a:rPr>
              <a:t>N</a:t>
            </a:r>
            <a:r>
              <a:rPr lang="en-IN" sz="2400" i="0" dirty="0">
                <a:latin typeface="Times New Roman" pitchFamily="18" charset="0"/>
                <a:cs typeface="Times New Roman" pitchFamily="18" charset="0"/>
              </a:rPr>
              <a:t>atural </a:t>
            </a:r>
            <a:r>
              <a:rPr lang="en-IN" sz="2400" i="0" dirty="0" smtClean="0">
                <a:latin typeface="Times New Roman" pitchFamily="18" charset="0"/>
                <a:cs typeface="Times New Roman" pitchFamily="18" charset="0"/>
              </a:rPr>
              <a:t>Language </a:t>
            </a:r>
            <a:r>
              <a:rPr lang="en-IN" sz="2400" i="0" dirty="0">
                <a:latin typeface="Times New Roman" pitchFamily="18" charset="0"/>
                <a:cs typeface="Times New Roman" pitchFamily="18" charset="0"/>
              </a:rPr>
              <a:t>P</a:t>
            </a:r>
            <a:r>
              <a:rPr lang="en-IN" sz="2400" i="0" dirty="0" smtClean="0">
                <a:latin typeface="Times New Roman" pitchFamily="18" charset="0"/>
                <a:cs typeface="Times New Roman" pitchFamily="18" charset="0"/>
              </a:rPr>
              <a:t>rocessing is </a:t>
            </a:r>
            <a:r>
              <a:rPr lang="en-IN" sz="2400" i="0" dirty="0">
                <a:latin typeface="Times New Roman" pitchFamily="18" charset="0"/>
                <a:cs typeface="Times New Roman" pitchFamily="18" charset="0"/>
              </a:rPr>
              <a:t>helpful in creating an automatic text </a:t>
            </a:r>
            <a:r>
              <a:rPr lang="en-IN" sz="2400" i="0" dirty="0" smtClean="0">
                <a:latin typeface="Times New Roman" pitchFamily="18" charset="0"/>
                <a:cs typeface="Times New Roman" pitchFamily="18" charset="0"/>
              </a:rPr>
              <a:t>summary and web scrapping is helpful to extract data from websites in internet.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921242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1340768"/>
            <a:ext cx="6997392" cy="4090768"/>
          </a:xfrm>
        </p:spPr>
        <p:txBody>
          <a:bodyPr>
            <a:normAutofit/>
          </a:bodyPr>
          <a:lstStyle/>
          <a:p>
            <a:endParaRPr lang="en-IN" sz="2400" i="0" dirty="0" smtClean="0">
              <a:latin typeface="Times New Roman" pitchFamily="18" charset="0"/>
              <a:cs typeface="Times New Roman" pitchFamily="18" charset="0"/>
            </a:endParaRPr>
          </a:p>
          <a:p>
            <a:r>
              <a:rPr lang="en-IN" sz="2400" i="0" dirty="0" smtClean="0">
                <a:latin typeface="Times New Roman" pitchFamily="18" charset="0"/>
                <a:cs typeface="Times New Roman" pitchFamily="18" charset="0"/>
              </a:rPr>
              <a:t>Code to calculate word frequencies.</a:t>
            </a: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1331640" y="332656"/>
            <a:ext cx="6192688" cy="792088"/>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87" y="2492896"/>
            <a:ext cx="734481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214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1340768"/>
            <a:ext cx="6997392" cy="4090768"/>
          </a:xfrm>
        </p:spPr>
        <p:txBody>
          <a:bodyPr>
            <a:normAutofit/>
          </a:bodyPr>
          <a:lstStyle/>
          <a:p>
            <a:endParaRPr lang="en-IN" sz="2400" i="0" dirty="0" smtClean="0">
              <a:latin typeface="Times New Roman" pitchFamily="18" charset="0"/>
              <a:cs typeface="Times New Roman" pitchFamily="18" charset="0"/>
            </a:endParaRPr>
          </a:p>
          <a:p>
            <a:r>
              <a:rPr lang="en-IN" sz="2400" i="0" dirty="0" smtClean="0">
                <a:latin typeface="Times New Roman" pitchFamily="18" charset="0"/>
                <a:cs typeface="Times New Roman" pitchFamily="18" charset="0"/>
              </a:rPr>
              <a:t>Code to calculate sentence score.</a:t>
            </a: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1331640" y="332656"/>
            <a:ext cx="6192688" cy="792088"/>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741682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25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1340768"/>
            <a:ext cx="6997392" cy="4090768"/>
          </a:xfrm>
        </p:spPr>
        <p:txBody>
          <a:bodyPr>
            <a:normAutofit/>
          </a:bodyPr>
          <a:lstStyle/>
          <a:p>
            <a:r>
              <a:rPr lang="en-IN" sz="2400" i="0" dirty="0" smtClean="0">
                <a:latin typeface="Times New Roman" pitchFamily="18" charset="0"/>
                <a:cs typeface="Times New Roman" pitchFamily="18" charset="0"/>
              </a:rPr>
              <a:t>Code to </a:t>
            </a:r>
            <a:r>
              <a:rPr lang="en-IN" sz="2400" i="0" dirty="0" err="1" smtClean="0">
                <a:latin typeface="Times New Roman" pitchFamily="18" charset="0"/>
                <a:cs typeface="Times New Roman" pitchFamily="18" charset="0"/>
              </a:rPr>
              <a:t>anaylze</a:t>
            </a:r>
            <a:r>
              <a:rPr lang="en-IN" sz="2400" i="0" dirty="0" smtClean="0">
                <a:latin typeface="Times New Roman" pitchFamily="18" charset="0"/>
                <a:cs typeface="Times New Roman" pitchFamily="18" charset="0"/>
              </a:rPr>
              <a:t> text from webpage and calculate </a:t>
            </a:r>
            <a:r>
              <a:rPr lang="en-IN" sz="2400" i="0" dirty="0" err="1" smtClean="0">
                <a:latin typeface="Times New Roman" pitchFamily="18" charset="0"/>
                <a:cs typeface="Times New Roman" pitchFamily="18" charset="0"/>
              </a:rPr>
              <a:t>elasped</a:t>
            </a:r>
            <a:r>
              <a:rPr lang="en-IN" sz="2400" i="0" dirty="0" smtClean="0">
                <a:latin typeface="Times New Roman" pitchFamily="18" charset="0"/>
                <a:cs typeface="Times New Roman" pitchFamily="18" charset="0"/>
              </a:rPr>
              <a:t> time.</a:t>
            </a:r>
          </a:p>
          <a:p>
            <a:endParaRPr lang="en-IN" sz="2400" i="0" dirty="0">
              <a:latin typeface="Times New Roman" pitchFamily="18" charset="0"/>
              <a:cs typeface="Times New Roman" pitchFamily="18" charset="0"/>
            </a:endParaRPr>
          </a:p>
          <a:p>
            <a:endParaRPr lang="en-IN" sz="2400" i="0" dirty="0" smtClean="0">
              <a:latin typeface="Times New Roman" pitchFamily="18" charset="0"/>
              <a:cs typeface="Times New Roman" pitchFamily="18" charset="0"/>
            </a:endParaRPr>
          </a:p>
          <a:p>
            <a:endParaRPr lang="en-IN" sz="2400" i="0" dirty="0">
              <a:latin typeface="Times New Roman" pitchFamily="18" charset="0"/>
              <a:cs typeface="Times New Roman" pitchFamily="18" charset="0"/>
            </a:endParaRPr>
          </a:p>
          <a:p>
            <a:endParaRPr lang="en-IN" sz="2400" i="0" dirty="0" smtClean="0">
              <a:latin typeface="Times New Roman" pitchFamily="18" charset="0"/>
              <a:cs typeface="Times New Roman" pitchFamily="18" charset="0"/>
            </a:endParaRPr>
          </a:p>
          <a:p>
            <a:pPr marL="0" indent="0">
              <a:buNone/>
            </a:pPr>
            <a:endParaRPr lang="en-IN" sz="2400" i="0" dirty="0" smtClean="0">
              <a:latin typeface="Times New Roman" pitchFamily="18" charset="0"/>
              <a:cs typeface="Times New Roman" pitchFamily="18" charset="0"/>
            </a:endParaRPr>
          </a:p>
          <a:p>
            <a:r>
              <a:rPr lang="en-IN" sz="2400" i="0" dirty="0" smtClean="0">
                <a:latin typeface="Times New Roman" pitchFamily="18" charset="0"/>
                <a:cs typeface="Times New Roman" pitchFamily="18" charset="0"/>
              </a:rPr>
              <a:t>Code to calculate reading time.</a:t>
            </a:r>
          </a:p>
          <a:p>
            <a:pPr marL="0" indent="0">
              <a:buNone/>
            </a:pPr>
            <a:endParaRPr lang="en-IN" sz="2400" i="0" dirty="0" smtClean="0">
              <a:latin typeface="Times New Roman" pitchFamily="18" charset="0"/>
              <a:cs typeface="Times New Roman" pitchFamily="18" charset="0"/>
            </a:endParaRPr>
          </a:p>
          <a:p>
            <a:pPr marL="0" indent="0">
              <a:buNone/>
            </a:pPr>
            <a:endParaRPr lang="en-IN" sz="2400" i="0" dirty="0">
              <a:latin typeface="Times New Roman" pitchFamily="18" charset="0"/>
              <a:cs typeface="Times New Roman" pitchFamily="18" charset="0"/>
            </a:endParaRPr>
          </a:p>
        </p:txBody>
      </p:sp>
      <p:sp>
        <p:nvSpPr>
          <p:cNvPr id="3" name="Title 2"/>
          <p:cNvSpPr>
            <a:spLocks noGrp="1"/>
          </p:cNvSpPr>
          <p:nvPr>
            <p:ph type="title"/>
          </p:nvPr>
        </p:nvSpPr>
        <p:spPr>
          <a:xfrm>
            <a:off x="1331640" y="332656"/>
            <a:ext cx="6192688" cy="792088"/>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27" y="2276872"/>
            <a:ext cx="741682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869160"/>
            <a:ext cx="741682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01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a:p>
        </p:txBody>
      </p:sp>
      <p:sp>
        <p:nvSpPr>
          <p:cNvPr id="3" name="Title 2"/>
          <p:cNvSpPr>
            <a:spLocks noGrp="1"/>
          </p:cNvSpPr>
          <p:nvPr>
            <p:ph type="title"/>
          </p:nvPr>
        </p:nvSpPr>
        <p:spPr>
          <a:xfrm>
            <a:off x="1259632" y="188640"/>
            <a:ext cx="6022432" cy="720080"/>
          </a:xfrm>
        </p:spPr>
        <p:txBody>
          <a:bodyPr>
            <a:normAutofit/>
          </a:bodyPr>
          <a:lstStyle/>
          <a:p>
            <a:pPr algn="ctr"/>
            <a:r>
              <a:rPr lang="en-IN" sz="3600" dirty="0" smtClean="0">
                <a:latin typeface="Times New Roman" pitchFamily="18" charset="0"/>
                <a:cs typeface="Times New Roman" pitchFamily="18" charset="0"/>
              </a:rPr>
              <a:t>Header screen</a:t>
            </a:r>
            <a:endParaRPr lang="en-IN" sz="36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856895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858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a:p>
        </p:txBody>
      </p:sp>
      <p:sp>
        <p:nvSpPr>
          <p:cNvPr id="3" name="Title 2"/>
          <p:cNvSpPr>
            <a:spLocks noGrp="1"/>
          </p:cNvSpPr>
          <p:nvPr>
            <p:ph type="title"/>
          </p:nvPr>
        </p:nvSpPr>
        <p:spPr>
          <a:xfrm>
            <a:off x="558966" y="476672"/>
            <a:ext cx="7246568" cy="864096"/>
          </a:xfrm>
        </p:spPr>
        <p:txBody>
          <a:bodyPr>
            <a:normAutofit/>
          </a:bodyPr>
          <a:lstStyle/>
          <a:p>
            <a:pPr algn="ctr"/>
            <a:r>
              <a:rPr lang="en-IN" sz="3600" dirty="0" smtClean="0">
                <a:latin typeface="Times New Roman" pitchFamily="18" charset="0"/>
                <a:cs typeface="Times New Roman" pitchFamily="18" charset="0"/>
              </a:rPr>
              <a:t>Text input</a:t>
            </a:r>
            <a:endParaRPr lang="en-IN" sz="36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280920" cy="4710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212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a:p>
        </p:txBody>
      </p:sp>
      <p:sp>
        <p:nvSpPr>
          <p:cNvPr id="3" name="Title 2"/>
          <p:cNvSpPr>
            <a:spLocks noGrp="1"/>
          </p:cNvSpPr>
          <p:nvPr>
            <p:ph type="title"/>
          </p:nvPr>
        </p:nvSpPr>
        <p:spPr>
          <a:xfrm>
            <a:off x="558966" y="476672"/>
            <a:ext cx="7246568" cy="864096"/>
          </a:xfrm>
        </p:spPr>
        <p:txBody>
          <a:bodyPr>
            <a:normAutofit/>
          </a:bodyPr>
          <a:lstStyle/>
          <a:p>
            <a:pPr algn="ctr"/>
            <a:r>
              <a:rPr lang="en-IN" sz="3600" dirty="0" err="1" smtClean="0">
                <a:latin typeface="Times New Roman" pitchFamily="18" charset="0"/>
                <a:cs typeface="Times New Roman" pitchFamily="18" charset="0"/>
              </a:rPr>
              <a:t>url</a:t>
            </a:r>
            <a:r>
              <a:rPr lang="en-IN" sz="3600" dirty="0" smtClean="0">
                <a:latin typeface="Times New Roman" pitchFamily="18" charset="0"/>
                <a:cs typeface="Times New Roman" pitchFamily="18" charset="0"/>
              </a:rPr>
              <a:t> input</a:t>
            </a:r>
            <a:endParaRPr lang="en-IN" sz="36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820891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301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IN"/>
          </a:p>
        </p:txBody>
      </p:sp>
      <p:sp>
        <p:nvSpPr>
          <p:cNvPr id="3" name="Title 2"/>
          <p:cNvSpPr>
            <a:spLocks noGrp="1"/>
          </p:cNvSpPr>
          <p:nvPr>
            <p:ph type="title"/>
          </p:nvPr>
        </p:nvSpPr>
        <p:spPr>
          <a:xfrm>
            <a:off x="558966" y="476672"/>
            <a:ext cx="7246568" cy="864096"/>
          </a:xfrm>
        </p:spPr>
        <p:txBody>
          <a:bodyPr>
            <a:normAutofit/>
          </a:bodyPr>
          <a:lstStyle/>
          <a:p>
            <a:pPr algn="ctr"/>
            <a:r>
              <a:rPr lang="en-IN" sz="3600" dirty="0" smtClean="0">
                <a:latin typeface="Times New Roman" pitchFamily="18" charset="0"/>
                <a:cs typeface="Times New Roman" pitchFamily="18" charset="0"/>
              </a:rPr>
              <a:t>Result screen</a:t>
            </a:r>
            <a:endParaRPr lang="en-IN" sz="36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136904" cy="507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01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8966" y="476672"/>
            <a:ext cx="7246568" cy="864096"/>
          </a:xfrm>
        </p:spPr>
        <p:txBody>
          <a:bodyPr>
            <a:normAutofit/>
          </a:bodyPr>
          <a:lstStyle/>
          <a:p>
            <a:pPr algn="ctr"/>
            <a:r>
              <a:rPr lang="en-IN" sz="3600" dirty="0" smtClean="0">
                <a:latin typeface="Times New Roman" pitchFamily="18" charset="0"/>
                <a:cs typeface="Times New Roman" pitchFamily="18" charset="0"/>
              </a:rPr>
              <a:t>references</a:t>
            </a:r>
            <a:endParaRPr lang="en-IN" sz="3600" dirty="0">
              <a:latin typeface="Times New Roman" pitchFamily="18" charset="0"/>
              <a:cs typeface="Times New Roman" pitchFamily="18" charset="0"/>
            </a:endParaRPr>
          </a:p>
        </p:txBody>
      </p:sp>
      <p:sp>
        <p:nvSpPr>
          <p:cNvPr id="4" name="Rectangle 3"/>
          <p:cNvSpPr/>
          <p:nvPr/>
        </p:nvSpPr>
        <p:spPr>
          <a:xfrm>
            <a:off x="683568" y="1916832"/>
            <a:ext cx="7416824" cy="3477875"/>
          </a:xfrm>
          <a:prstGeom prst="rect">
            <a:avLst/>
          </a:prstGeom>
        </p:spPr>
        <p:txBody>
          <a:bodyPr wrap="square">
            <a:spAutoFit/>
          </a:bodyPr>
          <a:lstStyle/>
          <a:p>
            <a:pPr marL="342900" indent="-342900" algn="just">
              <a:buFont typeface="Wingdings" pitchFamily="2" charset="2"/>
              <a:buChar char="Ø"/>
            </a:pPr>
            <a:r>
              <a:rPr lang="en-IN" sz="2000" dirty="0" err="1">
                <a:latin typeface="Times New Roman" pitchFamily="18" charset="0"/>
                <a:cs typeface="Times New Roman" pitchFamily="18" charset="0"/>
              </a:rPr>
              <a:t>Selvani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Deepthi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Kavila</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Dr.Radhika</a:t>
            </a:r>
            <a:r>
              <a:rPr lang="en-IN" sz="2000" dirty="0">
                <a:latin typeface="Times New Roman" pitchFamily="18" charset="0"/>
                <a:cs typeface="Times New Roman" pitchFamily="18" charset="0"/>
              </a:rPr>
              <a:t> Y</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Extractive Text Summarization Using </a:t>
            </a:r>
            <a:r>
              <a:rPr lang="en-IN" sz="2000" dirty="0" smtClean="0">
                <a:latin typeface="Times New Roman" pitchFamily="18" charset="0"/>
                <a:cs typeface="Times New Roman" pitchFamily="18" charset="0"/>
              </a:rPr>
              <a:t>Modified Weighing </a:t>
            </a:r>
            <a:r>
              <a:rPr lang="en-IN" sz="2000" dirty="0">
                <a:latin typeface="Times New Roman" pitchFamily="18" charset="0"/>
                <a:cs typeface="Times New Roman" pitchFamily="18" charset="0"/>
              </a:rPr>
              <a:t>and Sentence Symmetric Feature”, </a:t>
            </a:r>
            <a:r>
              <a:rPr lang="en-IN" sz="2000" dirty="0" smtClean="0">
                <a:latin typeface="Times New Roman" pitchFamily="18" charset="0"/>
                <a:cs typeface="Times New Roman" pitchFamily="18" charset="0"/>
              </a:rPr>
              <a:t>I.J. Modern </a:t>
            </a:r>
            <a:r>
              <a:rPr lang="en-IN" sz="2000" dirty="0">
                <a:latin typeface="Times New Roman" pitchFamily="18" charset="0"/>
                <a:cs typeface="Times New Roman" pitchFamily="18" charset="0"/>
              </a:rPr>
              <a:t>Education and Computer Science, </a:t>
            </a:r>
            <a:r>
              <a:rPr lang="en-IN" sz="2000" dirty="0" smtClean="0">
                <a:latin typeface="Times New Roman" pitchFamily="18" charset="0"/>
                <a:cs typeface="Times New Roman" pitchFamily="18" charset="0"/>
              </a:rPr>
              <a:t>October 2015</a:t>
            </a:r>
            <a:r>
              <a:rPr lang="en-IN" sz="2000" dirty="0">
                <a:latin typeface="Times New Roman" pitchFamily="18" charset="0"/>
                <a:cs typeface="Times New Roman" pitchFamily="18" charset="0"/>
              </a:rPr>
              <a:t>.</a:t>
            </a:r>
          </a:p>
          <a:p>
            <a:pPr marL="342900" indent="-342900" algn="just">
              <a:buFont typeface="Wingdings" pitchFamily="2" charset="2"/>
              <a:buChar char="Ø"/>
            </a:pPr>
            <a:r>
              <a:rPr lang="en-IN" sz="2000" dirty="0" err="1" smtClean="0">
                <a:latin typeface="Times New Roman" pitchFamily="18" charset="0"/>
                <a:cs typeface="Times New Roman" pitchFamily="18" charset="0"/>
              </a:rPr>
              <a:t>Karel</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Jezek</a:t>
            </a:r>
            <a:r>
              <a:rPr lang="en-IN" sz="2000" dirty="0">
                <a:latin typeface="Times New Roman" pitchFamily="18" charset="0"/>
                <a:cs typeface="Times New Roman" pitchFamily="18" charset="0"/>
              </a:rPr>
              <a:t> and Josef Steinberger, “</a:t>
            </a:r>
            <a:r>
              <a:rPr lang="en-IN" sz="2000" dirty="0" smtClean="0">
                <a:latin typeface="Times New Roman" pitchFamily="18" charset="0"/>
                <a:cs typeface="Times New Roman" pitchFamily="18" charset="0"/>
              </a:rPr>
              <a:t>Automatic Text </a:t>
            </a:r>
            <a:r>
              <a:rPr lang="en-IN" sz="2000" dirty="0">
                <a:latin typeface="Times New Roman" pitchFamily="18" charset="0"/>
                <a:cs typeface="Times New Roman" pitchFamily="18" charset="0"/>
              </a:rPr>
              <a:t>summarization”, Vaclav </a:t>
            </a:r>
            <a:r>
              <a:rPr lang="en-IN" sz="2000" dirty="0" err="1">
                <a:latin typeface="Times New Roman" pitchFamily="18" charset="0"/>
                <a:cs typeface="Times New Roman" pitchFamily="18" charset="0"/>
              </a:rPr>
              <a:t>Snasel</a:t>
            </a:r>
            <a:r>
              <a:rPr lang="en-IN" sz="2000" dirty="0">
                <a:latin typeface="Times New Roman" pitchFamily="18" charset="0"/>
                <a:cs typeface="Times New Roman" pitchFamily="18" charset="0"/>
              </a:rPr>
              <a:t> (Ed.): </a:t>
            </a:r>
            <a:r>
              <a:rPr lang="en-IN" sz="2000" dirty="0" err="1" smtClean="0">
                <a:latin typeface="Times New Roman" pitchFamily="18" charset="0"/>
                <a:cs typeface="Times New Roman" pitchFamily="18" charset="0"/>
              </a:rPr>
              <a:t>Znalosti</a:t>
            </a:r>
            <a:r>
              <a:rPr lang="en-IN" sz="2000" dirty="0" smtClean="0">
                <a:latin typeface="Times New Roman" pitchFamily="18" charset="0"/>
                <a:cs typeface="Times New Roman" pitchFamily="18" charset="0"/>
              </a:rPr>
              <a:t> 2008</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Ustav</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Informatiky</a:t>
            </a:r>
            <a:r>
              <a:rPr lang="en-IN" sz="2000" dirty="0">
                <a:latin typeface="Times New Roman" pitchFamily="18" charset="0"/>
                <a:cs typeface="Times New Roman" pitchFamily="18" charset="0"/>
              </a:rPr>
              <a:t> a </a:t>
            </a:r>
            <a:r>
              <a:rPr lang="en-IN" sz="2000" dirty="0" err="1">
                <a:latin typeface="Times New Roman" pitchFamily="18" charset="0"/>
                <a:cs typeface="Times New Roman" pitchFamily="18" charset="0"/>
              </a:rPr>
              <a:t>softveroveho</a:t>
            </a: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inzinierstva</a:t>
            </a:r>
            <a:r>
              <a:rPr lang="en-IN" sz="2000" dirty="0" smtClean="0">
                <a:latin typeface="Times New Roman" pitchFamily="18" charset="0"/>
                <a:cs typeface="Times New Roman" pitchFamily="18" charset="0"/>
              </a:rPr>
              <a:t>, pp.1-12</a:t>
            </a:r>
            <a:r>
              <a:rPr lang="en-IN" sz="2000" dirty="0">
                <a:latin typeface="Times New Roman" pitchFamily="18" charset="0"/>
                <a:cs typeface="Times New Roman" pitchFamily="18" charset="0"/>
              </a:rPr>
              <a:t>, 2008.</a:t>
            </a:r>
          </a:p>
          <a:p>
            <a:pPr marL="342900" indent="-342900" algn="just">
              <a:buFont typeface="Wingdings" pitchFamily="2" charset="2"/>
              <a:buChar char="Ø"/>
            </a:pPr>
            <a:r>
              <a:rPr lang="en-IN" sz="2000" dirty="0" err="1" smtClean="0">
                <a:latin typeface="Times New Roman" pitchFamily="18" charset="0"/>
                <a:cs typeface="Times New Roman" pitchFamily="18" charset="0"/>
              </a:rPr>
              <a:t>S.Mohamed</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Saleem</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R.Krithiga</a:t>
            </a: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S.K.Rani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S.Celin</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Sindhya</a:t>
            </a:r>
            <a:r>
              <a:rPr lang="en-IN" sz="2000" dirty="0">
                <a:latin typeface="Times New Roman" pitchFamily="18" charset="0"/>
                <a:cs typeface="Times New Roman" pitchFamily="18" charset="0"/>
              </a:rPr>
              <a:t>, “Study on text </a:t>
            </a:r>
            <a:r>
              <a:rPr lang="en-IN" sz="2000" dirty="0" smtClean="0">
                <a:latin typeface="Times New Roman" pitchFamily="18" charset="0"/>
                <a:cs typeface="Times New Roman" pitchFamily="18" charset="0"/>
              </a:rPr>
              <a:t>summarization using </a:t>
            </a:r>
            <a:r>
              <a:rPr lang="en-IN" sz="2000" dirty="0">
                <a:latin typeface="Times New Roman" pitchFamily="18" charset="0"/>
                <a:cs typeface="Times New Roman" pitchFamily="18" charset="0"/>
              </a:rPr>
              <a:t>extractive methods”, International Journal </a:t>
            </a:r>
            <a:r>
              <a:rPr lang="en-IN" sz="2000" dirty="0" smtClean="0">
                <a:latin typeface="Times New Roman" pitchFamily="18" charset="0"/>
                <a:cs typeface="Times New Roman" pitchFamily="18" charset="0"/>
              </a:rPr>
              <a:t>of Science</a:t>
            </a:r>
            <a:r>
              <a:rPr lang="en-IN" sz="2000" dirty="0">
                <a:latin typeface="Times New Roman" pitchFamily="18" charset="0"/>
                <a:cs typeface="Times New Roman" pitchFamily="18" charset="0"/>
              </a:rPr>
              <a:t>, Engineering and Technology </a:t>
            </a:r>
            <a:r>
              <a:rPr lang="en-IN" sz="2000" dirty="0" smtClean="0">
                <a:latin typeface="Times New Roman" pitchFamily="18" charset="0"/>
                <a:cs typeface="Times New Roman" pitchFamily="18" charset="0"/>
              </a:rPr>
              <a:t>Research (IJSETR</a:t>
            </a:r>
            <a:r>
              <a:rPr lang="en-IN" sz="2000" dirty="0">
                <a:latin typeface="Times New Roman" pitchFamily="18" charset="0"/>
                <a:cs typeface="Times New Roman" pitchFamily="18" charset="0"/>
              </a:rPr>
              <a:t>), Volume 4, Issue 5, May 2015.</a:t>
            </a:r>
          </a:p>
        </p:txBody>
      </p:sp>
    </p:spTree>
    <p:extLst>
      <p:ext uri="{BB962C8B-B14F-4D97-AF65-F5344CB8AC3E}">
        <p14:creationId xmlns:p14="http://schemas.microsoft.com/office/powerpoint/2010/main" val="1242688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95736" y="620688"/>
            <a:ext cx="4513312" cy="798843"/>
          </a:xfrm>
        </p:spPr>
        <p:txBody>
          <a:bodyPr/>
          <a:lstStyle/>
          <a:p>
            <a:r>
              <a:rPr lang="en-IN" sz="4800" dirty="0" smtClean="0">
                <a:latin typeface="Times New Roman" pitchFamily="18" charset="0"/>
                <a:cs typeface="Times New Roman" pitchFamily="18" charset="0"/>
              </a:rPr>
              <a:t>conclusion</a:t>
            </a:r>
            <a:endParaRPr lang="en-IN" sz="4800" dirty="0">
              <a:latin typeface="Times New Roman" pitchFamily="18" charset="0"/>
              <a:cs typeface="Times New Roman" pitchFamily="18" charset="0"/>
            </a:endParaRPr>
          </a:p>
        </p:txBody>
      </p:sp>
      <p:sp>
        <p:nvSpPr>
          <p:cNvPr id="5" name="Subtitle 4"/>
          <p:cNvSpPr>
            <a:spLocks noGrp="1"/>
          </p:cNvSpPr>
          <p:nvPr>
            <p:ph type="subTitle" idx="1"/>
          </p:nvPr>
        </p:nvSpPr>
        <p:spPr>
          <a:xfrm>
            <a:off x="683568" y="1844824"/>
            <a:ext cx="7488832" cy="4104456"/>
          </a:xfrm>
        </p:spPr>
        <p:txBody>
          <a:bodyPr>
            <a:normAutofit/>
          </a:bodyPr>
          <a:lstStyle/>
          <a:p>
            <a:pPr algn="just"/>
            <a:r>
              <a:rPr lang="en-IN" sz="2400" i="0" dirty="0" smtClean="0">
                <a:latin typeface="Times New Roman" pitchFamily="18" charset="0"/>
                <a:cs typeface="Times New Roman" pitchFamily="18" charset="0"/>
              </a:rPr>
              <a:t>In this new age, where massive amount of data is present digitally, it is essential to have a mechanism like Automatic Text Summarization in order to overcome the problem of information overload which has been growing rapidly. The process of text summarization summarizes the text with the help of Python NLTK library.</a:t>
            </a:r>
            <a:endParaRPr lang="en-IN" sz="2400" i="0" dirty="0">
              <a:latin typeface="Times New Roman" pitchFamily="18" charset="0"/>
              <a:cs typeface="Times New Roman" pitchFamily="18" charset="0"/>
            </a:endParaRPr>
          </a:p>
        </p:txBody>
      </p:sp>
    </p:spTree>
    <p:extLst>
      <p:ext uri="{BB962C8B-B14F-4D97-AF65-F5344CB8AC3E}">
        <p14:creationId xmlns:p14="http://schemas.microsoft.com/office/powerpoint/2010/main" val="345052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04325" y="2967335"/>
            <a:ext cx="335348"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00807"/>
            <a:ext cx="6912767" cy="4176463"/>
          </a:xfrm>
          <a:prstGeom prst="rect">
            <a:avLst/>
          </a:prstGeom>
        </p:spPr>
      </p:pic>
      <p:sp>
        <p:nvSpPr>
          <p:cNvPr id="10" name="Rectangle 9"/>
          <p:cNvSpPr/>
          <p:nvPr/>
        </p:nvSpPr>
        <p:spPr>
          <a:xfrm>
            <a:off x="2157556" y="476672"/>
            <a:ext cx="4493538"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ANY QUERIES?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351485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27784" y="620688"/>
            <a:ext cx="4536504" cy="864096"/>
          </a:xfrm>
        </p:spPr>
        <p:txBody>
          <a:bodyPr>
            <a:normAutofit/>
          </a:bodyPr>
          <a:lstStyle/>
          <a:p>
            <a:r>
              <a:rPr lang="en-IN" sz="4000" b="0" dirty="0" smtClean="0">
                <a:latin typeface="Times New Roman" pitchFamily="18" charset="0"/>
                <a:cs typeface="Times New Roman" pitchFamily="18" charset="0"/>
              </a:rPr>
              <a:t>Continution…</a:t>
            </a:r>
            <a:endParaRPr lang="en-IN" sz="4000" b="0"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276872"/>
            <a:ext cx="7100267" cy="3008138"/>
          </a:xfrm>
        </p:spPr>
      </p:pic>
    </p:spTree>
    <p:extLst>
      <p:ext uri="{BB962C8B-B14F-4D97-AF65-F5344CB8AC3E}">
        <p14:creationId xmlns:p14="http://schemas.microsoft.com/office/powerpoint/2010/main" val="238079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908720"/>
            <a:ext cx="7704856" cy="5040560"/>
          </a:xfrm>
          <a:prstGeom prst="rect">
            <a:avLst/>
          </a:prstGeom>
        </p:spPr>
      </p:pic>
    </p:spTree>
    <p:extLst>
      <p:ext uri="{BB962C8B-B14F-4D97-AF65-F5344CB8AC3E}">
        <p14:creationId xmlns:p14="http://schemas.microsoft.com/office/powerpoint/2010/main" val="2301719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976" y="1920874"/>
            <a:ext cx="4248472" cy="4460454"/>
          </a:xfrm>
        </p:spPr>
      </p:pic>
      <p:sp>
        <p:nvSpPr>
          <p:cNvPr id="4" name="Title 3"/>
          <p:cNvSpPr>
            <a:spLocks noGrp="1"/>
          </p:cNvSpPr>
          <p:nvPr>
            <p:ph type="title"/>
          </p:nvPr>
        </p:nvSpPr>
        <p:spPr>
          <a:xfrm>
            <a:off x="2123728" y="620688"/>
            <a:ext cx="4464496" cy="864096"/>
          </a:xfrm>
        </p:spPr>
        <p:txBody>
          <a:bodyPr>
            <a:normAutofit fontScale="90000"/>
          </a:bodyPr>
          <a:lstStyle/>
          <a:p>
            <a:pPr algn="ctr"/>
            <a:r>
              <a:rPr lang="en-IN" sz="4000" dirty="0" smtClean="0">
                <a:latin typeface="Times New Roman" pitchFamily="18" charset="0"/>
                <a:cs typeface="Times New Roman" pitchFamily="18" charset="0"/>
              </a:rPr>
              <a:t>Existing system</a:t>
            </a:r>
            <a:endParaRPr lang="en-IN" sz="4000" dirty="0">
              <a:latin typeface="Times New Roman" pitchFamily="18" charset="0"/>
              <a:cs typeface="Times New Roman" pitchFamily="18" charset="0"/>
            </a:endParaRPr>
          </a:p>
        </p:txBody>
      </p:sp>
      <p:sp>
        <p:nvSpPr>
          <p:cNvPr id="2" name="Text Placeholder 1"/>
          <p:cNvSpPr>
            <a:spLocks noGrp="1"/>
          </p:cNvSpPr>
          <p:nvPr>
            <p:ph type="body" sz="half" idx="2"/>
          </p:nvPr>
        </p:nvSpPr>
        <p:spPr>
          <a:xfrm>
            <a:off x="495300" y="1920875"/>
            <a:ext cx="3629025" cy="4460453"/>
          </a:xfrm>
        </p:spPr>
        <p:txBody>
          <a:bodyPr>
            <a:normAutofit/>
          </a:bodyPr>
          <a:lstStyle/>
          <a:p>
            <a:pPr algn="just"/>
            <a:r>
              <a:rPr lang="en-IN" sz="2400" i="0" dirty="0" smtClean="0">
                <a:latin typeface="Times New Roman" pitchFamily="18" charset="0"/>
                <a:cs typeface="Times New Roman" pitchFamily="18" charset="0"/>
              </a:rPr>
              <a:t>Internet </a:t>
            </a:r>
            <a:r>
              <a:rPr lang="en-IN" sz="2400" i="0" dirty="0">
                <a:latin typeface="Times New Roman" pitchFamily="18" charset="0"/>
                <a:cs typeface="Times New Roman" pitchFamily="18" charset="0"/>
              </a:rPr>
              <a:t>contain huge amount of information which may be redundant  or insignificant to users. </a:t>
            </a:r>
            <a:r>
              <a:rPr lang="en-IN" sz="2400" i="0" dirty="0" smtClean="0">
                <a:latin typeface="Times New Roman" pitchFamily="18" charset="0"/>
                <a:cs typeface="Times New Roman" pitchFamily="18" charset="0"/>
              </a:rPr>
              <a:t>Users have to go through the content of every website manually, put in a lot of effort to understand and summarize it in their own words.</a:t>
            </a:r>
            <a:endParaRPr lang="en-IN" sz="2400" i="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6639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9712" y="620688"/>
            <a:ext cx="4896544" cy="864096"/>
          </a:xfrm>
        </p:spPr>
        <p:txBody>
          <a:bodyPr>
            <a:normAutofit fontScale="90000"/>
          </a:bodyPr>
          <a:lstStyle/>
          <a:p>
            <a:pPr algn="ctr"/>
            <a:r>
              <a:rPr lang="en-IN" sz="4000" dirty="0" smtClean="0">
                <a:latin typeface="Times New Roman" pitchFamily="18" charset="0"/>
                <a:cs typeface="Times New Roman" pitchFamily="18" charset="0"/>
              </a:rPr>
              <a:t>Proposed system</a:t>
            </a:r>
            <a:endParaRPr lang="en-IN" sz="4000" dirty="0">
              <a:latin typeface="Times New Roman" pitchFamily="18" charset="0"/>
              <a:cs typeface="Times New Roman" pitchFamily="18" charset="0"/>
            </a:endParaRPr>
          </a:p>
        </p:txBody>
      </p:sp>
      <p:sp>
        <p:nvSpPr>
          <p:cNvPr id="2" name="Text Placeholder 1"/>
          <p:cNvSpPr>
            <a:spLocks noGrp="1"/>
          </p:cNvSpPr>
          <p:nvPr>
            <p:ph type="body" sz="half" idx="2"/>
          </p:nvPr>
        </p:nvSpPr>
        <p:spPr>
          <a:xfrm>
            <a:off x="495300" y="1988839"/>
            <a:ext cx="3629025" cy="4392489"/>
          </a:xfrm>
        </p:spPr>
        <p:txBody>
          <a:bodyPr>
            <a:normAutofit lnSpcReduction="10000"/>
          </a:bodyPr>
          <a:lstStyle/>
          <a:p>
            <a:pPr algn="just"/>
            <a:r>
              <a:rPr lang="en-IN" sz="2400" i="0" dirty="0" smtClean="0">
                <a:latin typeface="Times New Roman" pitchFamily="18" charset="0"/>
                <a:cs typeface="Times New Roman" pitchFamily="18" charset="0"/>
              </a:rPr>
              <a:t>The proposed system of text summarization technique enhances the readability of text in internet websites and reduces the time spent in researching for information</a:t>
            </a:r>
          </a:p>
          <a:p>
            <a:pPr algn="just"/>
            <a:r>
              <a:rPr lang="en-IN" sz="2400" i="0" dirty="0" smtClean="0">
                <a:latin typeface="Times New Roman" pitchFamily="18" charset="0"/>
                <a:cs typeface="Times New Roman" pitchFamily="18" charset="0"/>
              </a:rPr>
              <a:t>This system makes use of two approaches to summarize texts:</a:t>
            </a:r>
          </a:p>
          <a:p>
            <a:pPr algn="just"/>
            <a:r>
              <a:rPr lang="en-IN" sz="2400" i="0" dirty="0" smtClean="0">
                <a:latin typeface="Times New Roman" pitchFamily="18" charset="0"/>
                <a:cs typeface="Times New Roman" pitchFamily="18" charset="0"/>
              </a:rPr>
              <a:t>-Extractive summarization</a:t>
            </a:r>
          </a:p>
          <a:p>
            <a:pPr algn="just"/>
            <a:r>
              <a:rPr lang="en-IN" sz="2400" i="0" dirty="0" smtClean="0">
                <a:latin typeface="Times New Roman" pitchFamily="18" charset="0"/>
                <a:cs typeface="Times New Roman" pitchFamily="18" charset="0"/>
              </a:rPr>
              <a:t>-Abstractive summarization</a:t>
            </a:r>
            <a:endParaRPr lang="en-IN" sz="2400" i="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1988840"/>
            <a:ext cx="4176464" cy="4248472"/>
          </a:xfrm>
        </p:spPr>
      </p:pic>
    </p:spTree>
    <p:extLst>
      <p:ext uri="{BB962C8B-B14F-4D97-AF65-F5344CB8AC3E}">
        <p14:creationId xmlns:p14="http://schemas.microsoft.com/office/powerpoint/2010/main" val="113568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9712" y="620688"/>
            <a:ext cx="4896544" cy="864096"/>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2" name="Text Placeholder 1"/>
          <p:cNvSpPr>
            <a:spLocks noGrp="1"/>
          </p:cNvSpPr>
          <p:nvPr>
            <p:ph type="body" sz="half" idx="2"/>
          </p:nvPr>
        </p:nvSpPr>
        <p:spPr>
          <a:xfrm>
            <a:off x="755576" y="1920875"/>
            <a:ext cx="7128792" cy="1868165"/>
          </a:xfrm>
        </p:spPr>
        <p:txBody>
          <a:bodyPr>
            <a:normAutofit/>
          </a:bodyPr>
          <a:lstStyle/>
          <a:p>
            <a:r>
              <a:rPr lang="en-IN" sz="2400" b="1" i="0" dirty="0" smtClean="0">
                <a:latin typeface="Times New Roman" pitchFamily="18" charset="0"/>
                <a:cs typeface="Times New Roman" pitchFamily="18" charset="0"/>
              </a:rPr>
              <a:t>Extractive summarization:</a:t>
            </a:r>
          </a:p>
          <a:p>
            <a:pPr algn="just"/>
            <a:r>
              <a:rPr lang="en-IN" sz="2400" i="0" dirty="0" smtClean="0">
                <a:latin typeface="Times New Roman" pitchFamily="18" charset="0"/>
                <a:cs typeface="Times New Roman" pitchFamily="18" charset="0"/>
              </a:rPr>
              <a:t>In this, a subset of words that represent most important points is pulled from a text document and combined to make a summary</a:t>
            </a:r>
            <a:endParaRPr lang="en-IN" sz="2400" i="0"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3933056"/>
            <a:ext cx="7560840" cy="2016223"/>
          </a:xfrm>
        </p:spPr>
      </p:pic>
    </p:spTree>
    <p:extLst>
      <p:ext uri="{BB962C8B-B14F-4D97-AF65-F5344CB8AC3E}">
        <p14:creationId xmlns:p14="http://schemas.microsoft.com/office/powerpoint/2010/main" val="191557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9712" y="620688"/>
            <a:ext cx="4896544" cy="864096"/>
          </a:xfrm>
        </p:spPr>
        <p:txBody>
          <a:bodyPr>
            <a:normAutofit/>
          </a:bodyPr>
          <a:lstStyle/>
          <a:p>
            <a:pPr algn="ctr"/>
            <a:r>
              <a:rPr lang="en-IN" sz="4000" dirty="0" smtClean="0">
                <a:latin typeface="Times New Roman" pitchFamily="18" charset="0"/>
                <a:cs typeface="Times New Roman" pitchFamily="18" charset="0"/>
              </a:rPr>
              <a:t>continuation</a:t>
            </a:r>
            <a:endParaRPr lang="en-IN" sz="4000" dirty="0">
              <a:latin typeface="Times New Roman" pitchFamily="18" charset="0"/>
              <a:cs typeface="Times New Roman" pitchFamily="18" charset="0"/>
            </a:endParaRPr>
          </a:p>
        </p:txBody>
      </p:sp>
      <p:sp>
        <p:nvSpPr>
          <p:cNvPr id="2" name="Text Placeholder 1"/>
          <p:cNvSpPr>
            <a:spLocks noGrp="1"/>
          </p:cNvSpPr>
          <p:nvPr>
            <p:ph type="body" sz="half" idx="2"/>
          </p:nvPr>
        </p:nvSpPr>
        <p:spPr>
          <a:xfrm>
            <a:off x="755576" y="1920875"/>
            <a:ext cx="7128792" cy="2372221"/>
          </a:xfrm>
        </p:spPr>
        <p:txBody>
          <a:bodyPr>
            <a:normAutofit/>
          </a:bodyPr>
          <a:lstStyle/>
          <a:p>
            <a:r>
              <a:rPr lang="en-IN" sz="2400" b="1" i="0" dirty="0" smtClean="0">
                <a:latin typeface="Times New Roman" pitchFamily="18" charset="0"/>
                <a:cs typeface="Times New Roman" pitchFamily="18" charset="0"/>
              </a:rPr>
              <a:t>Abstractive summarization:</a:t>
            </a:r>
          </a:p>
          <a:p>
            <a:pPr algn="just"/>
            <a:r>
              <a:rPr lang="en-IN" sz="2400" i="0" dirty="0">
                <a:latin typeface="Times New Roman" pitchFamily="18" charset="0"/>
                <a:cs typeface="Times New Roman" pitchFamily="18" charset="0"/>
              </a:rPr>
              <a:t>In </a:t>
            </a:r>
            <a:r>
              <a:rPr lang="en-IN" sz="2400" i="0" dirty="0" smtClean="0">
                <a:latin typeface="Times New Roman" pitchFamily="18" charset="0"/>
                <a:cs typeface="Times New Roman" pitchFamily="18" charset="0"/>
              </a:rPr>
              <a:t>abstractive summarization is </a:t>
            </a:r>
            <a:r>
              <a:rPr lang="en-IN" sz="2400" i="0" dirty="0">
                <a:latin typeface="Times New Roman" pitchFamily="18" charset="0"/>
                <a:cs typeface="Times New Roman" pitchFamily="18" charset="0"/>
              </a:rPr>
              <a:t>applied to paraphrase and shorten the original document, just like humans do</a:t>
            </a:r>
            <a:r>
              <a:rPr lang="en-IN" sz="2400" i="0" dirty="0" smtClean="0">
                <a:latin typeface="Times New Roman" pitchFamily="18" charset="0"/>
                <a:cs typeface="Times New Roman" pitchFamily="18" charset="0"/>
              </a:rPr>
              <a:t>.</a:t>
            </a:r>
            <a:r>
              <a:rPr lang="en-IN" sz="2400" i="0" dirty="0">
                <a:latin typeface="Times New Roman" pitchFamily="18" charset="0"/>
                <a:cs typeface="Times New Roman" pitchFamily="18" charset="0"/>
              </a:rPr>
              <a:t> can generate new phrases and sentences that represent the most important information from the source </a:t>
            </a:r>
            <a:r>
              <a:rPr lang="en-IN" sz="2400" i="0" dirty="0" smtClean="0">
                <a:latin typeface="Times New Roman" pitchFamily="18" charset="0"/>
                <a:cs typeface="Times New Roman" pitchFamily="18" charset="0"/>
              </a:rPr>
              <a:t>text without grammatical inaccuracies.</a:t>
            </a:r>
            <a:endParaRPr lang="en-IN" sz="2400" i="0"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4293096"/>
            <a:ext cx="7344816" cy="1944216"/>
          </a:xfrm>
        </p:spPr>
      </p:pic>
    </p:spTree>
    <p:extLst>
      <p:ext uri="{BB962C8B-B14F-4D97-AF65-F5344CB8AC3E}">
        <p14:creationId xmlns:p14="http://schemas.microsoft.com/office/powerpoint/2010/main" val="3827779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95536" y="1340768"/>
            <a:ext cx="8640960" cy="4896544"/>
          </a:xfrm>
        </p:spPr>
        <p:txBody>
          <a:bodyPr>
            <a:noAutofit/>
          </a:bodyPr>
          <a:lstStyle/>
          <a:p>
            <a:r>
              <a:rPr lang="en-IN" i="0" u="sng" dirty="0" smtClean="0">
                <a:latin typeface="Times New Roman" pitchFamily="18" charset="0"/>
                <a:cs typeface="Times New Roman" pitchFamily="18" charset="0"/>
              </a:rPr>
              <a:t>HARDWARE REQUIREMENTS</a:t>
            </a:r>
            <a:r>
              <a:rPr lang="en-IN" i="0" dirty="0" smtClean="0">
                <a:latin typeface="Times New Roman" pitchFamily="18" charset="0"/>
                <a:cs typeface="Times New Roman" pitchFamily="18" charset="0"/>
              </a:rPr>
              <a:t>:</a:t>
            </a:r>
          </a:p>
          <a:p>
            <a:r>
              <a:rPr lang="en-IN" i="0" dirty="0" smtClean="0">
                <a:latin typeface="Times New Roman" pitchFamily="18" charset="0"/>
                <a:cs typeface="Times New Roman" pitchFamily="18" charset="0"/>
              </a:rPr>
              <a:t>Processor                   -     Intel Pentium-II or higher</a:t>
            </a:r>
          </a:p>
          <a:p>
            <a:r>
              <a:rPr lang="en-IN" i="0" dirty="0" smtClean="0">
                <a:latin typeface="Times New Roman" pitchFamily="18" charset="0"/>
                <a:cs typeface="Times New Roman" pitchFamily="18" charset="0"/>
              </a:rPr>
              <a:t>RAM                          -    128MB or higher</a:t>
            </a:r>
          </a:p>
          <a:p>
            <a:r>
              <a:rPr lang="en-IN" i="0" dirty="0" smtClean="0">
                <a:latin typeface="Times New Roman" pitchFamily="18" charset="0"/>
                <a:cs typeface="Times New Roman" pitchFamily="18" charset="0"/>
              </a:rPr>
              <a:t>Hard Disk                  -     20GB or higher</a:t>
            </a:r>
          </a:p>
          <a:p>
            <a:r>
              <a:rPr lang="en-IN" i="0" dirty="0" smtClean="0">
                <a:latin typeface="Times New Roman" pitchFamily="18" charset="0"/>
                <a:cs typeface="Times New Roman" pitchFamily="18" charset="0"/>
              </a:rPr>
              <a:t>Key Board                 -     Standard Windows Keyboard</a:t>
            </a:r>
          </a:p>
          <a:p>
            <a:r>
              <a:rPr lang="en-IN" i="0" dirty="0" smtClean="0">
                <a:latin typeface="Times New Roman" pitchFamily="18" charset="0"/>
                <a:cs typeface="Times New Roman" pitchFamily="18" charset="0"/>
              </a:rPr>
              <a:t>Mouse                        -    Two or Three Button Mouse</a:t>
            </a:r>
          </a:p>
          <a:p>
            <a:r>
              <a:rPr lang="en-IN" i="0" dirty="0" smtClean="0">
                <a:latin typeface="Times New Roman" pitchFamily="18" charset="0"/>
                <a:cs typeface="Times New Roman" pitchFamily="18" charset="0"/>
              </a:rPr>
              <a:t>Monitor                      -    LCD/LED</a:t>
            </a:r>
          </a:p>
          <a:p>
            <a:endParaRPr lang="en-IN" i="0" dirty="0" smtClean="0">
              <a:latin typeface="Times New Roman" pitchFamily="18" charset="0"/>
              <a:cs typeface="Times New Roman" pitchFamily="18" charset="0"/>
            </a:endParaRPr>
          </a:p>
          <a:p>
            <a:r>
              <a:rPr lang="en-IN" i="0" u="sng" dirty="0" smtClean="0">
                <a:latin typeface="Times New Roman" pitchFamily="18" charset="0"/>
                <a:cs typeface="Times New Roman" pitchFamily="18" charset="0"/>
              </a:rPr>
              <a:t>SOFTWARE REQUIREMENTS</a:t>
            </a:r>
            <a:r>
              <a:rPr lang="en-IN" i="0" dirty="0" smtClean="0">
                <a:latin typeface="Times New Roman" pitchFamily="18" charset="0"/>
                <a:cs typeface="Times New Roman" pitchFamily="18" charset="0"/>
              </a:rPr>
              <a:t>:</a:t>
            </a:r>
          </a:p>
          <a:p>
            <a:r>
              <a:rPr lang="en-IN" i="0" dirty="0" smtClean="0">
                <a:latin typeface="Times New Roman" pitchFamily="18" charset="0"/>
                <a:cs typeface="Times New Roman" pitchFamily="18" charset="0"/>
              </a:rPr>
              <a:t>Operating System     -      Windows XP or higher</a:t>
            </a:r>
          </a:p>
          <a:p>
            <a:r>
              <a:rPr lang="en-IN" i="0" dirty="0" smtClean="0">
                <a:latin typeface="Times New Roman" pitchFamily="18" charset="0"/>
                <a:cs typeface="Times New Roman" pitchFamily="18" charset="0"/>
              </a:rPr>
              <a:t>Coding Language     -       Python(v 3.8)</a:t>
            </a:r>
          </a:p>
          <a:p>
            <a:r>
              <a:rPr lang="en-IN" i="0" dirty="0" smtClean="0">
                <a:latin typeface="Times New Roman" pitchFamily="18" charset="0"/>
                <a:cs typeface="Times New Roman" pitchFamily="18" charset="0"/>
              </a:rPr>
              <a:t>Technology               -       Machine Learning and Natural Language processing</a:t>
            </a:r>
            <a:endParaRPr lang="en-IN" i="0" dirty="0">
              <a:latin typeface="Times New Roman" pitchFamily="18" charset="0"/>
              <a:cs typeface="Times New Roman" pitchFamily="18" charset="0"/>
            </a:endParaRPr>
          </a:p>
        </p:txBody>
      </p:sp>
      <p:sp>
        <p:nvSpPr>
          <p:cNvPr id="6" name="Title 5"/>
          <p:cNvSpPr>
            <a:spLocks noGrp="1"/>
          </p:cNvSpPr>
          <p:nvPr>
            <p:ph type="ctrTitle"/>
          </p:nvPr>
        </p:nvSpPr>
        <p:spPr>
          <a:xfrm>
            <a:off x="683568" y="188640"/>
            <a:ext cx="7560840" cy="864095"/>
          </a:xfrm>
        </p:spPr>
        <p:txBody>
          <a:bodyPr/>
          <a:lstStyle/>
          <a:p>
            <a:pPr algn="ctr"/>
            <a:r>
              <a:rPr lang="en-IN" sz="4000" dirty="0" smtClean="0">
                <a:latin typeface="Times New Roman" pitchFamily="18" charset="0"/>
                <a:cs typeface="Times New Roman" pitchFamily="18" charset="0"/>
              </a:rPr>
              <a:t>System configuration</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409829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59832" y="548680"/>
            <a:ext cx="2664296" cy="1014868"/>
          </a:xfrm>
        </p:spPr>
        <p:txBody>
          <a:bodyPr/>
          <a:lstStyle/>
          <a:p>
            <a:r>
              <a:rPr lang="en-IN" sz="4000" dirty="0" smtClean="0">
                <a:latin typeface="Times New Roman" pitchFamily="18" charset="0"/>
                <a:cs typeface="Times New Roman" pitchFamily="18" charset="0"/>
              </a:rPr>
              <a:t>Packages</a:t>
            </a:r>
            <a:endParaRPr lang="en-IN" sz="4000"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789040"/>
            <a:ext cx="676875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6768752" cy="130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844823"/>
            <a:ext cx="6768752" cy="93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780928"/>
            <a:ext cx="676875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310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desh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1058</TotalTime>
  <Words>860</Words>
  <Application>Microsoft Office PowerPoint</Application>
  <PresentationFormat>On-screen Show (4:3)</PresentationFormat>
  <Paragraphs>198</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Tradeshow</vt:lpstr>
      <vt:lpstr>Equation</vt:lpstr>
      <vt:lpstr>An effective text summarization using natural language processing</vt:lpstr>
      <vt:lpstr>  abstract</vt:lpstr>
      <vt:lpstr>Continution…</vt:lpstr>
      <vt:lpstr>Existing system</vt:lpstr>
      <vt:lpstr>Proposed system</vt:lpstr>
      <vt:lpstr>continuation</vt:lpstr>
      <vt:lpstr>continuation</vt:lpstr>
      <vt:lpstr>System configuration</vt:lpstr>
      <vt:lpstr>Packages</vt:lpstr>
      <vt:lpstr> use case diagram</vt:lpstr>
      <vt:lpstr>Sequence diagram</vt:lpstr>
      <vt:lpstr>Sequence diagram</vt:lpstr>
      <vt:lpstr>Activity diagram</vt:lpstr>
      <vt:lpstr> text summarization algorithm</vt:lpstr>
      <vt:lpstr>continuation</vt:lpstr>
      <vt:lpstr>continuation</vt:lpstr>
      <vt:lpstr>CONTINUATION</vt:lpstr>
      <vt:lpstr>CONTINUATION</vt:lpstr>
      <vt:lpstr>Sample code</vt:lpstr>
      <vt:lpstr>Continuation</vt:lpstr>
      <vt:lpstr>Continuation</vt:lpstr>
      <vt:lpstr>Continuation</vt:lpstr>
      <vt:lpstr>Header screen</vt:lpstr>
      <vt:lpstr>Text input</vt:lpstr>
      <vt:lpstr>url input</vt:lpstr>
      <vt:lpstr>Result screen</vt:lpstr>
      <vt:lpstr>references</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effective text summarization using natural language processing and machine learning</dc:title>
  <dc:creator>IP310</dc:creator>
  <cp:lastModifiedBy>IP310</cp:lastModifiedBy>
  <cp:revision>91</cp:revision>
  <dcterms:created xsi:type="dcterms:W3CDTF">2019-11-29T05:01:35Z</dcterms:created>
  <dcterms:modified xsi:type="dcterms:W3CDTF">2020-03-11T00:56:38Z</dcterms:modified>
</cp:coreProperties>
</file>