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1" r:id="rId3"/>
    <p:sldId id="307" r:id="rId5"/>
    <p:sldId id="400" r:id="rId6"/>
    <p:sldId id="401" r:id="rId7"/>
    <p:sldId id="402" r:id="rId8"/>
    <p:sldId id="403" r:id="rId9"/>
    <p:sldId id="405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08" d="100"/>
          <a:sy n="108" d="100"/>
        </p:scale>
        <p:origin x="898" y="77"/>
      </p:cViewPr>
      <p:guideLst>
        <p:guide orient="horz" pos="168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jiqizhixin.com/articles/091204" TargetMode="External"/><Relationship Id="rId3" Type="http://schemas.openxmlformats.org/officeDocument/2006/relationships/hyperlink" Target="https://github.com/junfu1115/DANet" TargetMode="External"/><Relationship Id="rId2" Type="http://schemas.openxmlformats.org/officeDocument/2006/relationships/hyperlink" Target="https://arxiv.org/pdf/1809.02983.pdf" TargetMode="Externa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434798" y="418478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7510" y="2269981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4370" y="717810"/>
            <a:ext cx="2862054" cy="28620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14"/>
          <p:cNvSpPr>
            <a:spLocks noChangeArrowheads="1"/>
          </p:cNvSpPr>
          <p:nvPr/>
        </p:nvSpPr>
        <p:spPr bwMode="auto">
          <a:xfrm>
            <a:off x="1196787" y="1618833"/>
            <a:ext cx="2459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方正兰亭粗黑_GBK" charset="-122"/>
              </a:rPr>
              <a:t>2018.10</a:t>
            </a:r>
            <a:endParaRPr lang="en-US" altLang="zh-CN" sz="5400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方正兰亭粗黑_GBK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827880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Group 10"/>
          <p:cNvGrpSpPr/>
          <p:nvPr/>
        </p:nvGrpSpPr>
        <p:grpSpPr bwMode="auto">
          <a:xfrm>
            <a:off x="6804248" y="4504539"/>
            <a:ext cx="285036" cy="285091"/>
            <a:chOff x="0" y="0"/>
            <a:chExt cx="965499" cy="965499"/>
          </a:xfrm>
        </p:grpSpPr>
        <p:sp>
          <p:nvSpPr>
            <p:cNvPr id="54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Group 13"/>
          <p:cNvGrpSpPr/>
          <p:nvPr/>
        </p:nvGrpSpPr>
        <p:grpSpPr bwMode="auto">
          <a:xfrm>
            <a:off x="7207399" y="4504539"/>
            <a:ext cx="285505" cy="285091"/>
            <a:chOff x="0" y="0"/>
            <a:chExt cx="965499" cy="965499"/>
          </a:xfrm>
        </p:grpSpPr>
        <p:sp>
          <p:nvSpPr>
            <p:cNvPr id="57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9" name="Group 16"/>
          <p:cNvGrpSpPr/>
          <p:nvPr/>
        </p:nvGrpSpPr>
        <p:grpSpPr bwMode="auto">
          <a:xfrm>
            <a:off x="7611019" y="4504539"/>
            <a:ext cx="285036" cy="285091"/>
            <a:chOff x="0" y="0"/>
            <a:chExt cx="965499" cy="965499"/>
          </a:xfrm>
        </p:grpSpPr>
        <p:sp>
          <p:nvSpPr>
            <p:cNvPr id="60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2" name="Group 19"/>
          <p:cNvGrpSpPr/>
          <p:nvPr/>
        </p:nvGrpSpPr>
        <p:grpSpPr bwMode="auto">
          <a:xfrm>
            <a:off x="8014170" y="4504539"/>
            <a:ext cx="285036" cy="285091"/>
            <a:chOff x="0" y="0"/>
            <a:chExt cx="965499" cy="965499"/>
          </a:xfrm>
        </p:grpSpPr>
        <p:sp>
          <p:nvSpPr>
            <p:cNvPr id="63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6" name="Group 22"/>
          <p:cNvGrpSpPr/>
          <p:nvPr/>
        </p:nvGrpSpPr>
        <p:grpSpPr bwMode="auto">
          <a:xfrm>
            <a:off x="8417321" y="4504539"/>
            <a:ext cx="285036" cy="285091"/>
            <a:chOff x="0" y="0"/>
            <a:chExt cx="965499" cy="965499"/>
          </a:xfrm>
        </p:grpSpPr>
        <p:sp>
          <p:nvSpPr>
            <p:cNvPr id="6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211960" y="1500540"/>
            <a:ext cx="4824536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  <a:endParaRPr lang="zh-CN" altLang="en-US" sz="4400" b="1" dirty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369236" y="2479997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张玮雯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3"/>
          <p:cNvSpPr txBox="1">
            <a:spLocks noChangeArrowheads="1"/>
          </p:cNvSpPr>
          <p:nvPr/>
        </p:nvSpPr>
        <p:spPr bwMode="auto">
          <a:xfrm>
            <a:off x="4283968" y="3056061"/>
            <a:ext cx="4163484" cy="306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00">
                      <a:schemeClr val="tx2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2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3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199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175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675"/>
                                </p:stCondLst>
                                <p:childTnLst>
                                  <p:par>
                                    <p:cTn id="67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  <p:bldP spid="7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2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3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199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175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675"/>
                                </p:stCondLst>
                                <p:childTnLst>
                                  <p:par>
                                    <p:cTn id="67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  <p:bldP spid="7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10.11-18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195989" y="457546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>
            <a:off x="5435590" y="457546"/>
            <a:ext cx="1523362" cy="5272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535305" y="647065"/>
            <a:ext cx="8072755" cy="41789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AutoNum type="arabicPeriod"/>
            </a:pPr>
            <a:endParaRPr lang="en-US" altLang="zh-CN" sz="1400" dirty="0"/>
          </a:p>
          <a:p>
            <a:pPr marL="228600" indent="-228600">
              <a:buAutoNum type="arabicPeriod"/>
            </a:pPr>
            <a:r>
              <a:rPr lang="zh-CN" altLang="en-US" sz="1400" dirty="0"/>
              <a:t>修改小论文</a:t>
            </a:r>
            <a:r>
              <a:rPr lang="en-US" altLang="zh-CN" sz="1400" dirty="0"/>
              <a:t>-</a:t>
            </a:r>
            <a:r>
              <a:rPr lang="zh-CN" altLang="en-US" sz="1400" dirty="0"/>
              <a:t>基于类别色彩查找表的彩色夜视方法</a:t>
            </a:r>
            <a:endParaRPr lang="en-US" altLang="zh-CN" sz="1400" dirty="0"/>
          </a:p>
          <a:p>
            <a:pPr marL="228600" indent="-228600">
              <a:buAutoNum type="arabicPeriod"/>
            </a:pPr>
            <a:endParaRPr lang="en-US" altLang="zh-CN" sz="1400" dirty="0"/>
          </a:p>
          <a:p>
            <a:pPr marL="228600" indent="-228600">
              <a:buAutoNum type="arabicPeriod"/>
            </a:pPr>
            <a:r>
              <a:rPr lang="zh-CN" altLang="en-US" sz="1400" dirty="0"/>
              <a:t>阅读主要文献：</a:t>
            </a:r>
            <a:endParaRPr lang="zh-CN" altLang="en-US" sz="1400" dirty="0"/>
          </a:p>
          <a:p>
            <a:r>
              <a:rPr lang="zh-CN" altLang="en-US" sz="1400" dirty="0"/>
              <a:t>          </a:t>
            </a:r>
            <a:r>
              <a:rPr lang="en-US" altLang="zh-CN" sz="1400" dirty="0"/>
              <a:t>Dual Attention Network for Scene Segmentation</a:t>
            </a:r>
            <a:r>
              <a:rPr lang="zh-CN" altLang="en-US" sz="1400" dirty="0"/>
              <a:t>：尺度融合</a:t>
            </a:r>
            <a:r>
              <a:rPr lang="en-US" altLang="zh-CN" sz="1400" dirty="0"/>
              <a:t>+</a:t>
            </a:r>
            <a:r>
              <a:rPr lang="zh-CN" altLang="en-US" sz="1400" dirty="0"/>
              <a:t>特征图融合</a:t>
            </a:r>
            <a:endParaRPr lang="zh-CN" altLang="en-US" sz="1400" dirty="0"/>
          </a:p>
          <a:p>
            <a:r>
              <a:rPr lang="zh-CN" altLang="en-US" sz="1400" dirty="0"/>
              <a:t>                            论文：</a:t>
            </a:r>
            <a:r>
              <a:rPr lang="en-US" altLang="zh-CN" sz="1400" dirty="0">
                <a:hlinkClick r:id="rId2"/>
              </a:rPr>
              <a:t>https://arxiv.org/pdf/1809.02983.pdf</a:t>
            </a:r>
            <a:endParaRPr lang="en-US" altLang="zh-CN" sz="1400" dirty="0"/>
          </a:p>
          <a:p>
            <a:r>
              <a:rPr lang="en-US" altLang="zh-CN" sz="1400" dirty="0"/>
              <a:t>                            </a:t>
            </a:r>
            <a:r>
              <a:rPr lang="zh-CN" altLang="en-US" sz="1400" dirty="0"/>
              <a:t>代码：</a:t>
            </a:r>
            <a:r>
              <a:rPr lang="en-US" altLang="zh-CN" sz="1400" dirty="0">
                <a:hlinkClick r:id="rId3"/>
              </a:rPr>
              <a:t>https://github.com/junfu1115/DANet</a:t>
            </a:r>
            <a:endParaRPr lang="en-US" altLang="zh-CN" sz="1400" dirty="0"/>
          </a:p>
          <a:p>
            <a:r>
              <a:rPr lang="en-US" altLang="zh-CN" sz="1400" dirty="0"/>
              <a:t>                            </a:t>
            </a:r>
            <a:r>
              <a:rPr lang="zh-CN" altLang="en-US" sz="1400" dirty="0"/>
              <a:t>相关博客、笔记等：</a:t>
            </a:r>
            <a:r>
              <a:rPr lang="en-US" altLang="zh-CN" sz="1400" dirty="0">
                <a:hlinkClick r:id="rId4"/>
              </a:rPr>
              <a:t>https://www.jiqizhixin.com/articles/091204</a:t>
            </a:r>
            <a:r>
              <a:rPr lang="en-US" altLang="zh-CN" sz="1400" dirty="0"/>
              <a:t>       </a:t>
            </a:r>
            <a:endParaRPr lang="en-US" altLang="zh-CN" sz="1400" dirty="0"/>
          </a:p>
          <a:p>
            <a:r>
              <a:rPr lang="en-US" altLang="zh-CN" sz="1400" dirty="0"/>
              <a:t>3.  </a:t>
            </a:r>
            <a:r>
              <a:rPr lang="zh-CN" altLang="en-US" sz="1400" dirty="0"/>
              <a:t>拓展阅读</a:t>
            </a:r>
            <a:endParaRPr lang="zh-CN" altLang="en-US" sz="1400" dirty="0"/>
          </a:p>
          <a:p>
            <a:r>
              <a:rPr lang="zh-CN" altLang="en-US" sz="1400" dirty="0"/>
              <a:t>        （有关注意力机制）</a:t>
            </a:r>
            <a:r>
              <a:rPr lang="en-US" altLang="zh-CN" sz="1400" dirty="0"/>
              <a:t>Zhang H, Goodfellow I, Metaxas D, et al. Self-Attention Generative Adversarial Networks[J]. 2018.</a:t>
            </a:r>
            <a:endParaRPr lang="en-US" altLang="zh-CN" sz="1400" dirty="0"/>
          </a:p>
          <a:p>
            <a:r>
              <a:rPr lang="en-US" altLang="zh-CN" sz="1400" dirty="0"/>
              <a:t>           </a:t>
            </a:r>
            <a:endParaRPr lang="zh-CN" altLang="en-US" sz="1400" dirty="0"/>
          </a:p>
          <a:p>
            <a:r>
              <a:rPr lang="zh-CN" altLang="en-US" sz="1400" dirty="0"/>
              <a:t>        （通过全局池化或解码层探索</a:t>
            </a:r>
            <a:r>
              <a:rPr lang="en-US" altLang="zh-CN" sz="1400" dirty="0"/>
              <a:t>channel</a:t>
            </a:r>
            <a:r>
              <a:rPr lang="zh-CN" altLang="en-US" sz="1400" dirty="0"/>
              <a:t>间关系，模拟相关性。）</a:t>
            </a:r>
            <a:r>
              <a:rPr lang="en-US" altLang="zh-CN" sz="1400" dirty="0"/>
              <a:t>Zhang H, Dana K, Shi J, et al. Context Encoding for Semantic Segmentation[J]. 2018.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复现</a:t>
            </a:r>
            <a:r>
              <a:rPr lang="en-US" altLang="zh-CN" sz="1400" dirty="0"/>
              <a:t>Dual Attention Network for Scene Segmentation</a:t>
            </a:r>
            <a:r>
              <a:rPr lang="zh-CN" altLang="en-US" sz="1400" dirty="0"/>
              <a:t>（进行中）</a:t>
            </a:r>
            <a:r>
              <a:rPr lang="en-US" altLang="zh-CN" sz="1400" dirty="0"/>
              <a:t>          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907705" y="356649"/>
            <a:ext cx="50405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/>
              <a:t>Dual Attention Network for Scene Segmentation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4394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4820" y="915566"/>
            <a:ext cx="8214360" cy="3416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dirty="0"/>
              <a:t>本文来自中科院自动化所。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为了有效完成场景分割任务，需要区分一些容易混淆的类别，并考虑不同外观的物体。本文提出了一个新的自然场景图像分割框架，称为</a:t>
            </a:r>
            <a:r>
              <a:rPr lang="zh-CN" altLang="en-US" dirty="0">
                <a:solidFill>
                  <a:srgbClr val="FF0000"/>
                </a:solidFill>
              </a:rPr>
              <a:t>双重注意力网络（</a:t>
            </a:r>
            <a:r>
              <a:rPr lang="en-US" altLang="zh-CN" dirty="0" err="1">
                <a:solidFill>
                  <a:srgbClr val="FF0000"/>
                </a:solidFill>
              </a:rPr>
              <a:t>DANet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，引入了一种</a:t>
            </a:r>
            <a:r>
              <a:rPr lang="zh-CN" altLang="en-US" dirty="0">
                <a:solidFill>
                  <a:srgbClr val="FF0000"/>
                </a:solidFill>
              </a:rPr>
              <a:t>自注意力机制</a:t>
            </a:r>
            <a:r>
              <a:rPr lang="zh-CN" altLang="en-US" dirty="0"/>
              <a:t>来分别捕捉</a:t>
            </a:r>
            <a:r>
              <a:rPr lang="zh-CN" altLang="en-US" dirty="0">
                <a:solidFill>
                  <a:srgbClr val="FF0000"/>
                </a:solidFill>
              </a:rPr>
              <a:t>空间维度和通道维度</a:t>
            </a:r>
            <a:r>
              <a:rPr lang="zh-CN" altLang="en-US" dirty="0"/>
              <a:t>上的视觉特征关联。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位置注意力模块</a:t>
            </a:r>
            <a:r>
              <a:rPr lang="zh-CN" altLang="en-US" sz="1600" dirty="0"/>
              <a:t>通过所有位置的特征加权总和（权重由相应两个位置之间的特征相似性决定）选择性地聚集每个位置的特征。也就是说，具有相似特征的任何两个位置可以促进相互改进，而不管它们在空间维度上的距离。 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通道注意力模块</a:t>
            </a:r>
            <a:r>
              <a:rPr lang="zh-CN" altLang="en-US" sz="1600" dirty="0"/>
              <a:t>通过整合所有通道图中的相关特征，有选择地强调相互关联的通道图。</a:t>
            </a:r>
            <a:endParaRPr lang="en-US" altLang="zh-CN" sz="1600" dirty="0"/>
          </a:p>
          <a:p>
            <a:r>
              <a:rPr lang="zh-CN" altLang="en-US" sz="1600" dirty="0"/>
              <a:t>将两个注意力模块的输出相加，以进一步改进特征表示，这有助于获得更精确的分割结果。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20319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64738" y="1347614"/>
            <a:ext cx="4407254" cy="301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</a:rPr>
              <a:t>将</a:t>
            </a:r>
            <a:r>
              <a:rPr lang="en-US" altLang="zh-CN" sz="1400" dirty="0">
                <a:latin typeface="宋体" panose="02010600030101010101" pitchFamily="2" charset="-122"/>
              </a:rPr>
              <a:t>f(x)</a:t>
            </a:r>
            <a:r>
              <a:rPr lang="zh-CN" altLang="en-US" sz="1400" dirty="0">
                <a:latin typeface="宋体" panose="02010600030101010101" pitchFamily="2" charset="-122"/>
              </a:rPr>
              <a:t>的输出</a:t>
            </a:r>
            <a:r>
              <a:rPr lang="en-US" altLang="zh-CN" sz="1400" dirty="0">
                <a:latin typeface="宋体" panose="02010600030101010101" pitchFamily="2" charset="-122"/>
              </a:rPr>
              <a:t>[C/8, W, H]</a:t>
            </a:r>
            <a:r>
              <a:rPr lang="zh-CN" altLang="en-US" sz="1400" dirty="0">
                <a:latin typeface="宋体" panose="02010600030101010101" pitchFamily="2" charset="-122"/>
              </a:rPr>
              <a:t>转置，并和</a:t>
            </a:r>
            <a:r>
              <a:rPr lang="en-US" altLang="zh-CN" sz="1400" dirty="0">
                <a:latin typeface="宋体" panose="02010600030101010101" pitchFamily="2" charset="-122"/>
              </a:rPr>
              <a:t>g(x)</a:t>
            </a:r>
            <a:r>
              <a:rPr lang="zh-CN" altLang="en-US" sz="1400" dirty="0">
                <a:latin typeface="宋体" panose="02010600030101010101" pitchFamily="2" charset="-122"/>
              </a:rPr>
              <a:t>的输出</a:t>
            </a:r>
            <a:r>
              <a:rPr lang="en-US" altLang="zh-CN" sz="1400" dirty="0">
                <a:latin typeface="宋体" panose="02010600030101010101" pitchFamily="2" charset="-122"/>
              </a:rPr>
              <a:t>[C/8, W, H]</a:t>
            </a:r>
            <a:r>
              <a:rPr lang="zh-CN" altLang="en-US" sz="1400" dirty="0">
                <a:latin typeface="宋体" panose="02010600030101010101" pitchFamily="2" charset="-122"/>
              </a:rPr>
              <a:t>相乘，得到的输出</a:t>
            </a:r>
            <a:r>
              <a:rPr lang="en-US" altLang="zh-CN" sz="1400" dirty="0">
                <a:latin typeface="宋体" panose="02010600030101010101" pitchFamily="2" charset="-122"/>
              </a:rPr>
              <a:t>S</a:t>
            </a:r>
            <a:r>
              <a:rPr lang="zh-CN" altLang="en-US" sz="1400" dirty="0">
                <a:latin typeface="宋体" panose="02010600030101010101" pitchFamily="2" charset="-122"/>
              </a:rPr>
              <a:t>为一个矩阵</a:t>
            </a:r>
            <a:r>
              <a:rPr lang="en-US" altLang="zh-CN" sz="1400" dirty="0">
                <a:latin typeface="宋体" panose="02010600030101010101" pitchFamily="2" charset="-122"/>
              </a:rPr>
              <a:t>[N, N]</a:t>
            </a:r>
            <a:r>
              <a:rPr lang="zh-CN" altLang="en-US" sz="1400" dirty="0">
                <a:latin typeface="宋体" panose="02010600030101010101" pitchFamily="2" charset="-122"/>
              </a:rPr>
              <a:t>，</a:t>
            </a:r>
            <a:r>
              <a:rPr lang="en-US" altLang="zh-CN" sz="1400" dirty="0">
                <a:latin typeface="宋体" panose="02010600030101010101" pitchFamily="2" charset="-122"/>
              </a:rPr>
              <a:t>N</a:t>
            </a:r>
            <a:r>
              <a:rPr lang="zh-CN" altLang="en-US" sz="1400" dirty="0">
                <a:latin typeface="宋体" panose="02010600030101010101" pitchFamily="2" charset="-122"/>
              </a:rPr>
              <a:t>为</a:t>
            </a:r>
            <a:r>
              <a:rPr lang="en-US" altLang="zh-CN" sz="1400" dirty="0">
                <a:latin typeface="宋体" panose="02010600030101010101" pitchFamily="2" charset="-122"/>
              </a:rPr>
              <a:t>W*H</a:t>
            </a:r>
            <a:r>
              <a:rPr lang="zh-CN" altLang="en-US" sz="1400" dirty="0">
                <a:latin typeface="宋体" panose="02010600030101010101" pitchFamily="2" charset="-122"/>
              </a:rPr>
              <a:t>，</a:t>
            </a:r>
            <a:r>
              <a:rPr lang="en-US" altLang="zh-CN" sz="1400" b="1" dirty="0">
                <a:latin typeface="宋体" panose="02010600030101010101" pitchFamily="2" charset="-122"/>
              </a:rPr>
              <a:t>S</a:t>
            </a:r>
            <a:r>
              <a:rPr lang="zh-CN" altLang="en-US" sz="1400" b="1" dirty="0">
                <a:latin typeface="宋体" panose="02010600030101010101" pitchFamily="2" charset="-122"/>
              </a:rPr>
              <a:t>矩阵可以看做一个相关性矩阵，即长</a:t>
            </a:r>
            <a:r>
              <a:rPr lang="en-US" altLang="zh-CN" sz="1400" b="1" dirty="0">
                <a:latin typeface="宋体" panose="02010600030101010101" pitchFamily="2" charset="-122"/>
              </a:rPr>
              <a:t>H</a:t>
            </a:r>
            <a:r>
              <a:rPr lang="zh-CN" altLang="en-US" sz="1400" b="1" dirty="0">
                <a:latin typeface="宋体" panose="02010600030101010101" pitchFamily="2" charset="-122"/>
              </a:rPr>
              <a:t>宽</a:t>
            </a:r>
            <a:r>
              <a:rPr lang="en-US" altLang="zh-CN" sz="1400" b="1" dirty="0">
                <a:latin typeface="宋体" panose="02010600030101010101" pitchFamily="2" charset="-122"/>
              </a:rPr>
              <a:t>W</a:t>
            </a:r>
            <a:r>
              <a:rPr lang="zh-CN" altLang="en-US" sz="1400" b="1" dirty="0">
                <a:latin typeface="宋体" panose="02010600030101010101" pitchFamily="2" charset="-122"/>
              </a:rPr>
              <a:t>的</a:t>
            </a:r>
            <a:r>
              <a:rPr lang="en-US" altLang="zh-CN" sz="1400" b="1" dirty="0">
                <a:latin typeface="宋体" panose="02010600030101010101" pitchFamily="2" charset="-122"/>
              </a:rPr>
              <a:t>feature map</a:t>
            </a:r>
            <a:r>
              <a:rPr lang="zh-CN" altLang="en-US" sz="1400" b="1" dirty="0">
                <a:latin typeface="宋体" panose="02010600030101010101" pitchFamily="2" charset="-122"/>
              </a:rPr>
              <a:t>上各个像素点之间的相关性</a:t>
            </a:r>
            <a:r>
              <a:rPr lang="zh-CN" altLang="en-US" sz="1400" dirty="0">
                <a:latin typeface="宋体" panose="02010600030101010101" pitchFamily="2" charset="-122"/>
              </a:rPr>
              <a:t>；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</a:rPr>
              <a:t>再经过</a:t>
            </a:r>
            <a:r>
              <a:rPr lang="en-US" altLang="zh-CN" sz="1400" dirty="0" err="1">
                <a:latin typeface="宋体" panose="02010600030101010101" pitchFamily="2" charset="-122"/>
              </a:rPr>
              <a:t>softmax</a:t>
            </a:r>
            <a:r>
              <a:rPr lang="zh-CN" altLang="en-US" sz="1400" dirty="0">
                <a:latin typeface="宋体" panose="02010600030101010101" pitchFamily="2" charset="-122"/>
              </a:rPr>
              <a:t>归一化得到一个</a:t>
            </a:r>
            <a:r>
              <a:rPr lang="en-US" altLang="zh-CN" sz="1400" dirty="0">
                <a:latin typeface="宋体" panose="02010600030101010101" pitchFamily="2" charset="-122"/>
              </a:rPr>
              <a:t>Attention Map</a:t>
            </a:r>
            <a:r>
              <a:rPr lang="zh-CN" altLang="en-US" sz="1400" dirty="0">
                <a:latin typeface="宋体" panose="02010600030101010101" pitchFamily="2" charset="-122"/>
              </a:rPr>
              <a:t>；</a:t>
            </a:r>
            <a:r>
              <a:rPr lang="zh-CN" altLang="en-US" sz="1400" b="1" dirty="0">
                <a:latin typeface="宋体" panose="02010600030101010101" pitchFamily="2" charset="-122"/>
              </a:rPr>
              <a:t>每一行</a:t>
            </a:r>
            <a:r>
              <a:rPr lang="en-US" altLang="zh-CN" sz="1400" b="1" dirty="0">
                <a:latin typeface="宋体" panose="02010600030101010101" pitchFamily="2" charset="-122"/>
              </a:rPr>
              <a:t>(</a:t>
            </a:r>
            <a:r>
              <a:rPr lang="zh-CN" altLang="en-US" sz="1400" b="1" dirty="0">
                <a:latin typeface="宋体" panose="02010600030101010101" pitchFamily="2" charset="-122"/>
              </a:rPr>
              <a:t>长度为</a:t>
            </a:r>
            <a:r>
              <a:rPr lang="en-US" altLang="zh-CN" sz="1400" b="1" dirty="0">
                <a:latin typeface="宋体" panose="02010600030101010101" pitchFamily="2" charset="-122"/>
              </a:rPr>
              <a:t>N</a:t>
            </a:r>
            <a:r>
              <a:rPr lang="zh-CN" altLang="en-US" sz="1400" b="1" dirty="0">
                <a:latin typeface="宋体" panose="02010600030101010101" pitchFamily="2" charset="-122"/>
              </a:rPr>
              <a:t>的向量</a:t>
            </a:r>
            <a:r>
              <a:rPr lang="en-US" altLang="zh-CN" sz="1400" b="1" dirty="0">
                <a:latin typeface="宋体" panose="02010600030101010101" pitchFamily="2" charset="-122"/>
              </a:rPr>
              <a:t>)</a:t>
            </a:r>
            <a:r>
              <a:rPr lang="zh-CN" altLang="en-US" sz="1400" b="1" dirty="0">
                <a:latin typeface="宋体" panose="02010600030101010101" pitchFamily="2" charset="-122"/>
              </a:rPr>
              <a:t>代表了一种</a:t>
            </a:r>
            <a:r>
              <a:rPr lang="en-US" altLang="zh-CN" sz="1400" b="1" dirty="0">
                <a:latin typeface="宋体" panose="02010600030101010101" pitchFamily="2" charset="-122"/>
              </a:rPr>
              <a:t>Attention</a:t>
            </a:r>
            <a:r>
              <a:rPr lang="zh-CN" altLang="en-US" sz="1400" b="1" dirty="0">
                <a:latin typeface="宋体" panose="02010600030101010101" pitchFamily="2" charset="-122"/>
              </a:rPr>
              <a:t>的方式；</a:t>
            </a:r>
            <a:endParaRPr lang="zh-CN" altLang="en-US" sz="1400" dirty="0">
              <a:latin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</a:rPr>
              <a:t>将得到的</a:t>
            </a:r>
            <a:r>
              <a:rPr lang="en-US" altLang="zh-CN" sz="1400" dirty="0">
                <a:latin typeface="宋体" panose="02010600030101010101" pitchFamily="2" charset="-122"/>
              </a:rPr>
              <a:t>Attention Map</a:t>
            </a:r>
            <a:r>
              <a:rPr lang="zh-CN" altLang="en-US" sz="1400" dirty="0">
                <a:latin typeface="宋体" panose="02010600030101010101" pitchFamily="2" charset="-122"/>
              </a:rPr>
              <a:t>和</a:t>
            </a:r>
            <a:r>
              <a:rPr lang="en-US" altLang="zh-CN" sz="1400" dirty="0">
                <a:latin typeface="宋体" panose="02010600030101010101" pitchFamily="2" charset="-122"/>
              </a:rPr>
              <a:t>h(x)</a:t>
            </a:r>
            <a:r>
              <a:rPr lang="zh-CN" altLang="en-US" sz="1400" dirty="0">
                <a:latin typeface="宋体" panose="02010600030101010101" pitchFamily="2" charset="-122"/>
              </a:rPr>
              <a:t>逐像素点相乘，即每一个像素点都与整个</a:t>
            </a:r>
            <a:r>
              <a:rPr lang="en-US" altLang="zh-CN" sz="1400" dirty="0">
                <a:latin typeface="宋体" panose="02010600030101010101" pitchFamily="2" charset="-122"/>
              </a:rPr>
              <a:t>feature map</a:t>
            </a:r>
            <a:r>
              <a:rPr lang="zh-CN" altLang="en-US" sz="1400" dirty="0">
                <a:latin typeface="宋体" panose="02010600030101010101" pitchFamily="2" charset="-122"/>
              </a:rPr>
              <a:t>相关，得到自适应的注意力</a:t>
            </a:r>
            <a:r>
              <a:rPr lang="en-US" altLang="zh-CN" sz="1400" dirty="0">
                <a:latin typeface="宋体" panose="02010600030101010101" pitchFamily="2" charset="-122"/>
              </a:rPr>
              <a:t>feature maps.</a:t>
            </a:r>
            <a:endParaRPr lang="zh-CN" altLang="en-US" sz="1400" dirty="0">
              <a:latin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</a:rPr>
              <a:t>引入一个过渡参数 </a:t>
            </a:r>
            <a:r>
              <a:rPr lang="en-US" altLang="zh-CN" sz="1400" dirty="0">
                <a:latin typeface="宋体" panose="02010600030101010101" pitchFamily="2" charset="-122"/>
              </a:rPr>
              <a:t>r</a:t>
            </a:r>
            <a:r>
              <a:rPr lang="zh-CN" altLang="en-US" sz="1400" dirty="0">
                <a:latin typeface="宋体" panose="02010600030101010101" pitchFamily="2" charset="-122"/>
              </a:rPr>
              <a:t>，</a:t>
            </a:r>
            <a:r>
              <a:rPr lang="en-US" altLang="zh-CN" sz="1400" dirty="0">
                <a:latin typeface="宋体" panose="02010600030101010101" pitchFamily="2" charset="-122"/>
              </a:rPr>
              <a:t>r </a:t>
            </a:r>
            <a:r>
              <a:rPr lang="zh-CN" altLang="en-US" sz="1400" dirty="0">
                <a:latin typeface="宋体" panose="02010600030101010101" pitchFamily="2" charset="-122"/>
              </a:rPr>
              <a:t>逐步从</a:t>
            </a:r>
            <a:r>
              <a:rPr lang="en-US" altLang="zh-CN" sz="1400" dirty="0">
                <a:latin typeface="宋体" panose="02010600030101010101" pitchFamily="2" charset="-122"/>
              </a:rPr>
              <a:t>0 </a:t>
            </a:r>
            <a:r>
              <a:rPr lang="zh-CN" altLang="en-US" sz="1400" dirty="0">
                <a:latin typeface="宋体" panose="02010600030101010101" pitchFamily="2" charset="-122"/>
              </a:rPr>
              <a:t>开始增大，即慢慢地将</a:t>
            </a:r>
            <a:r>
              <a:rPr lang="en-US" altLang="zh-CN" sz="1400" dirty="0">
                <a:latin typeface="宋体" panose="02010600030101010101" pitchFamily="2" charset="-122"/>
              </a:rPr>
              <a:t>Attention</a:t>
            </a:r>
            <a:r>
              <a:rPr lang="zh-CN" altLang="en-US" sz="1400" dirty="0">
                <a:latin typeface="宋体" panose="02010600030101010101" pitchFamily="2" charset="-122"/>
              </a:rPr>
              <a:t>机制加入到模型中。（这允许网络一开始依赖局部区域线索，然后逐渐为非局部区域线索增加权重</a:t>
            </a:r>
            <a:r>
              <a:rPr lang="en-US" altLang="zh-CN" sz="1400" dirty="0">
                <a:latin typeface="宋体" panose="02010600030101010101" pitchFamily="2" charset="-122"/>
              </a:rPr>
              <a:t>-</a:t>
            </a:r>
            <a:r>
              <a:rPr lang="zh-CN" altLang="en-US" sz="1400" dirty="0">
                <a:latin typeface="宋体" panose="02010600030101010101" pitchFamily="2" charset="-122"/>
              </a:rPr>
              <a:t>希望先学习简单任务，然后逐步增加复杂性）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" y="2139702"/>
            <a:ext cx="4644008" cy="25367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82654" y="647420"/>
            <a:ext cx="4489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u="sng" dirty="0"/>
              <a:t>Zhang H, Goodfellow I, Metaxas D, et al. Self-Attention Generative Adversarial Networks[J]. 2018. </a:t>
            </a:r>
            <a:endParaRPr lang="zh-CN" altLang="en-US" sz="1200" u="sng" dirty="0"/>
          </a:p>
        </p:txBody>
      </p:sp>
    </p:spTree>
  </p:cSld>
  <p:clrMapOvr>
    <a:masterClrMapping/>
  </p:clrMapOvr>
  <p:transition spd="slow" advTm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20319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88024" y="1275606"/>
            <a:ext cx="4248472" cy="21544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endParaRPr lang="en-US" altLang="zh-CN" sz="1400" dirty="0">
              <a:latin typeface="宋体" panose="02010600030101010101" pitchFamily="2" charset="-122"/>
            </a:endParaRPr>
          </a:p>
          <a:p>
            <a:r>
              <a:rPr lang="zh-CN" altLang="en-US" sz="1400" dirty="0">
                <a:latin typeface="宋体" panose="02010600030101010101" pitchFamily="2" charset="-122"/>
              </a:rPr>
              <a:t>位置注意力模块：利用任意两点特征之间的关联，来相互增强各自特征的表达。对于各个位置的点，其通过 </a:t>
            </a:r>
            <a:r>
              <a:rPr lang="en-US" altLang="zh-CN" sz="1400" dirty="0">
                <a:latin typeface="宋体" panose="02010600030101010101" pitchFamily="2" charset="-122"/>
              </a:rPr>
              <a:t>attention </a:t>
            </a:r>
            <a:r>
              <a:rPr lang="zh-CN" altLang="en-US" sz="1400" dirty="0">
                <a:latin typeface="宋体" panose="02010600030101010101" pitchFamily="2" charset="-122"/>
              </a:rPr>
              <a:t>图在全局空间中的融合相似特征。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endParaRPr lang="zh-CN" altLang="en-US" sz="1400" dirty="0">
              <a:latin typeface="宋体" panose="02010600030101010101" pitchFamily="2" charset="-122"/>
            </a:endParaRPr>
          </a:p>
          <a:p>
            <a:r>
              <a:rPr lang="zh-CN" altLang="en-US" sz="1400" dirty="0">
                <a:latin typeface="宋体" panose="02010600030101010101" pitchFamily="2" charset="-122"/>
              </a:rPr>
              <a:t>通道注意力模块：通过建模通道之间的关联，增强通道下特定语义响应能力。具体过程与位置注意力模块相似，不同的是在获得特征注意力图 </a:t>
            </a:r>
            <a:r>
              <a:rPr lang="en-US" altLang="zh-CN" sz="1400" dirty="0">
                <a:latin typeface="宋体" panose="02010600030101010101" pitchFamily="2" charset="-122"/>
              </a:rPr>
              <a:t>X </a:t>
            </a:r>
            <a:r>
              <a:rPr lang="zh-CN" altLang="en-US" sz="1400" dirty="0">
                <a:latin typeface="宋体" panose="02010600030101010101" pitchFamily="2" charset="-122"/>
              </a:rPr>
              <a:t>时，是将任意两个通道特征进行维度变换和矩阵乘积，获得任意两个通道的关联强度。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" y="2139702"/>
            <a:ext cx="4644008" cy="2536784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3518"/>
            <a:ext cx="9144000" cy="4549221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907705" y="356649"/>
            <a:ext cx="50405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Context Encoding for Semantic Segmentation</a:t>
            </a:r>
            <a:endParaRPr lang="en-US" altLang="zh-CN" sz="2000" dirty="0"/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4394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5" y="775636"/>
            <a:ext cx="8657070" cy="4176122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演示</Application>
  <PresentationFormat>全屏显示(16:9)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Impact</vt:lpstr>
      <vt:lpstr>方正兰亭粗黑_GBK</vt:lpstr>
      <vt:lpstr>Arial Unicode MS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kangmengmeng</cp:lastModifiedBy>
  <cp:revision>831</cp:revision>
  <dcterms:created xsi:type="dcterms:W3CDTF">2015-04-24T01:01:00Z</dcterms:created>
  <dcterms:modified xsi:type="dcterms:W3CDTF">2018-10-17T04:55:49Z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2</vt:lpwstr>
  </property>
</Properties>
</file>