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6" r:id="rId5"/>
    <p:sldId id="297" r:id="rId6"/>
    <p:sldId id="301" r:id="rId7"/>
    <p:sldId id="299" r:id="rId8"/>
    <p:sldId id="300" r:id="rId9"/>
    <p:sldId id="303" r:id="rId10"/>
    <p:sldId id="304" r:id="rId11"/>
    <p:sldId id="305" r:id="rId12"/>
    <p:sldId id="302" r:id="rId13"/>
    <p:sldId id="265" r:id="rId14"/>
    <p:sldId id="272" r:id="rId15"/>
    <p:sldId id="270" r:id="rId16"/>
    <p:sldId id="269" r:id="rId17"/>
    <p:sldId id="307" r:id="rId18"/>
    <p:sldId id="308" r:id="rId19"/>
    <p:sldId id="309"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5" r:id="rId34"/>
    <p:sldId id="25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DD5"/>
    <a:srgbClr val="B1B3C1"/>
    <a:srgbClr val="715370"/>
    <a:srgbClr val="EAEAEA"/>
    <a:srgbClr val="E6E6E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660"/>
  </p:normalViewPr>
  <p:slideViewPr>
    <p:cSldViewPr snapToGrid="0" showGuides="1">
      <p:cViewPr varScale="1">
        <p:scale>
          <a:sx n="74" d="100"/>
          <a:sy n="74" d="100"/>
        </p:scale>
        <p:origin x="468" y="66"/>
      </p:cViewPr>
      <p:guideLst>
        <p:guide orient="horz" pos="2175"/>
        <p:guide pos="385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2FA59-A30F-4479-892A-6405E9F0ED5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AD509-40CA-4FE7-ACB5-6A190A1C45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5DDF7E9-6F40-4E98-A59E-FA7E711FA7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DF7E9-6F40-4E98-A59E-FA7E711FA7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C959B-36DA-44CA-926B-D3617CCBB2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hemeOverride" Target="../theme/themeOverride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hemeOverride" Target="../theme/themeOverride11.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hemeOverride" Target="../theme/themeOverride1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themeOverride" Target="../theme/themeOverride13.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hemeOverride" Target="../theme/themeOverride15.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slide" Target="slide6.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slide" Target="slide12.xml"/><Relationship Id="rId3" Type="http://schemas.openxmlformats.org/officeDocument/2006/relationships/tags" Target="../tags/tag4.xml"/><Relationship Id="rId2" Type="http://schemas.openxmlformats.org/officeDocument/2006/relationships/tags" Target="../tags/tag3.xml"/><Relationship Id="rId19" Type="http://schemas.openxmlformats.org/officeDocument/2006/relationships/notesSlide" Target="../notesSlides/notesSlide17.xml"/><Relationship Id="rId18" Type="http://schemas.openxmlformats.org/officeDocument/2006/relationships/slideLayout" Target="../slideLayouts/slideLayout7.xml"/><Relationship Id="rId17" Type="http://schemas.openxmlformats.org/officeDocument/2006/relationships/themeOverride" Target="../theme/themeOverride17.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slide" Target="slide4.xml"/><Relationship Id="rId1"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hemeOverride" Target="../theme/themeOverride19.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hemeOverride" Target="../theme/themeOverride20.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hemeOverride" Target="../theme/themeOverride21.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themeOverride" Target="../theme/themeOverride2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hemeOverride" Target="../theme/themeOverride23.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hemeOverride" Target="../theme/themeOverride24.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hemeOverride" Target="../theme/themeOverride25.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themeOverride" Target="../theme/themeOverride26.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hemeOverride" Target="../theme/themeOverride27.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themeOverride" Target="../theme/themeOverride28.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themeOverride" Target="../theme/themeOverride29.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hemeOverride" Target="../theme/themeOverride30.xml"/><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themeOverride" Target="../theme/themeOverride31.xml"/><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themeOverride" Target="../theme/themeOverride32.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hemeOverride" Target="../theme/themeOverride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hemeOverride" Target="../theme/themeOverride6.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hemeOverride" Target="../theme/themeOverride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20395" y="259715"/>
            <a:ext cx="10945495" cy="646303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620395" y="259715"/>
            <a:ext cx="10945495" cy="6463030"/>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gu'xiao'j</a:t>
            </a:r>
            <a:endParaRPr lang="en-US" altLang="zh-CN">
              <a:cs typeface="+mn-ea"/>
              <a:sym typeface="+mn-lt"/>
            </a:endParaRPr>
          </a:p>
        </p:txBody>
      </p:sp>
      <p:sp>
        <p:nvSpPr>
          <p:cNvPr id="13" name="PA_文本框 4"/>
          <p:cNvSpPr txBox="1"/>
          <p:nvPr>
            <p:custDataLst>
              <p:tags r:id="rId2"/>
            </p:custDataLst>
          </p:nvPr>
        </p:nvSpPr>
        <p:spPr>
          <a:xfrm>
            <a:off x="1482090" y="1482725"/>
            <a:ext cx="8727440" cy="922020"/>
          </a:xfrm>
          <a:prstGeom prst="rect">
            <a:avLst/>
          </a:prstGeom>
          <a:noFill/>
        </p:spPr>
        <p:txBody>
          <a:bodyPr wrap="square" rtlCol="0">
            <a:spAutoFit/>
          </a:bodyPr>
          <a:lstStyle/>
          <a:p>
            <a:pPr algn="ctr"/>
            <a:r>
              <a:rPr lang="zh-CN" altLang="en-US" sz="5400" spc="600" dirty="0">
                <a:latin typeface="+mj-lt"/>
                <a:ea typeface="+mj-lt"/>
                <a:cs typeface="+mn-ea"/>
                <a:sym typeface="+mn-lt"/>
              </a:rPr>
              <a:t>读书报告</a:t>
            </a:r>
            <a:endParaRPr lang="zh-CN" altLang="en-US" sz="5400" spc="600" dirty="0">
              <a:latin typeface="+mj-lt"/>
              <a:ea typeface="+mj-lt"/>
              <a:cs typeface="+mn-ea"/>
              <a:sym typeface="+mn-lt"/>
            </a:endParaRPr>
          </a:p>
        </p:txBody>
      </p:sp>
      <p:sp>
        <p:nvSpPr>
          <p:cNvPr id="14" name="文本框 13"/>
          <p:cNvSpPr txBox="1"/>
          <p:nvPr/>
        </p:nvSpPr>
        <p:spPr>
          <a:xfrm>
            <a:off x="4126349" y="4083858"/>
            <a:ext cx="3439160" cy="2245360"/>
          </a:xfrm>
          <a:prstGeom prst="rect">
            <a:avLst/>
          </a:prstGeom>
          <a:noFill/>
        </p:spPr>
        <p:txBody>
          <a:bodyPr wrap="square" rtlCol="0">
            <a:spAutoFit/>
          </a:bodyPr>
          <a:lstStyle/>
          <a:p>
            <a:pPr algn="ctr"/>
            <a:r>
              <a:rPr lang="zh-CN" altLang="en-US" sz="2800" dirty="0" smtClean="0">
                <a:cs typeface="+mn-ea"/>
                <a:sym typeface="+mn-lt"/>
              </a:rPr>
              <a:t>姓名：康萌萌        导师：谷小婧</a:t>
            </a:r>
            <a:endParaRPr lang="zh-CN" altLang="en-US" sz="2800" dirty="0" smtClean="0">
              <a:cs typeface="+mn-ea"/>
              <a:sym typeface="+mn-lt"/>
            </a:endParaRPr>
          </a:p>
          <a:p>
            <a:pPr algn="ctr"/>
            <a:endParaRPr lang="zh-CN" altLang="en-US" sz="2800" dirty="0" smtClean="0">
              <a:cs typeface="+mn-ea"/>
              <a:sym typeface="+mn-lt"/>
            </a:endParaRPr>
          </a:p>
          <a:p>
            <a:pPr algn="ctr"/>
            <a:endParaRPr lang="zh-CN" altLang="en-US" sz="2800" dirty="0" smtClean="0">
              <a:cs typeface="+mn-ea"/>
              <a:sym typeface="+mn-lt"/>
            </a:endParaRPr>
          </a:p>
          <a:p>
            <a:pPr algn="ctr"/>
            <a:r>
              <a:rPr lang="en-US" altLang="zh-CN" sz="2800" dirty="0" smtClean="0">
                <a:cs typeface="+mn-ea"/>
                <a:sym typeface="+mn-lt"/>
              </a:rPr>
              <a:t>2018-10-17</a:t>
            </a:r>
            <a:endParaRPr lang="en-US" altLang="zh-CN" sz="2800" dirty="0" smtClean="0">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3"/>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bldLvl="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81735" y="995045"/>
            <a:ext cx="9865360" cy="4892675"/>
          </a:xfrm>
          <a:prstGeom prst="rect">
            <a:avLst/>
          </a:prstGeom>
          <a:noFill/>
        </p:spPr>
        <p:txBody>
          <a:bodyPr wrap="square" rtlCol="0" anchor="t">
            <a:spAutoFit/>
          </a:bodyPr>
          <a:p>
            <a:r>
              <a:rPr lang="zh-CN" altLang="en-US" sz="2400" b="1">
                <a:latin typeface="Times New Roman" panose="02020603050405020304" charset="0"/>
                <a:ea typeface="仿宋" panose="02010609060101010101" charset="-122"/>
                <a:cs typeface="Times New Roman" panose="02020603050405020304" charset="0"/>
                <a:sym typeface="+mn-ea"/>
              </a:rPr>
              <a:t>融合深度图像的语义分割</a:t>
            </a:r>
            <a:endParaRPr lang="zh-CN" altLang="en-US" sz="2400" b="1">
              <a:latin typeface="Times New Roman" panose="02020603050405020304" charset="0"/>
              <a:ea typeface="仿宋" panose="02010609060101010101" charset="-122"/>
              <a:cs typeface="Times New Roman" panose="02020603050405020304" charset="0"/>
              <a:sym typeface="+mn-ea"/>
            </a:endParaRPr>
          </a:p>
          <a:p>
            <a:r>
              <a:rPr lang="zh-CN" altLang="en-US" sz="2400">
                <a:latin typeface="仿宋" panose="02010609060101010101" charset="-122"/>
                <a:ea typeface="仿宋" panose="02010609060101010101" charset="-122"/>
                <a:cs typeface="仿宋" panose="02010609060101010101" charset="-122"/>
                <a:sym typeface="+mn-ea"/>
              </a:rPr>
              <a:t>   </a:t>
            </a:r>
            <a:endParaRPr lang="zh-CN" altLang="en-US" sz="2400">
              <a:latin typeface="仿宋" panose="02010609060101010101" charset="-122"/>
              <a:ea typeface="仿宋" panose="02010609060101010101" charset="-122"/>
              <a:cs typeface="仿宋" panose="02010609060101010101" charset="-122"/>
              <a:sym typeface="+mn-ea"/>
            </a:endParaRPr>
          </a:p>
          <a:p>
            <a:r>
              <a:rPr lang="zh-CN" altLang="en-US" sz="2400">
                <a:latin typeface="仿宋" panose="02010609060101010101" charset="-122"/>
                <a:ea typeface="仿宋" panose="02010609060101010101" charset="-122"/>
                <a:cs typeface="仿宋" panose="02010609060101010101" charset="-122"/>
                <a:sym typeface="+mn-ea"/>
              </a:rPr>
              <a:t>  </a:t>
            </a:r>
            <a:r>
              <a:rPr lang="en-US" altLang="zh-CN" sz="2400">
                <a:latin typeface="仿宋" panose="02010609060101010101" charset="-122"/>
                <a:ea typeface="仿宋" panose="02010609060101010101" charset="-122"/>
                <a:cs typeface="仿宋" panose="02010609060101010101" charset="-122"/>
                <a:sym typeface="+mn-ea"/>
              </a:rPr>
              <a:t>相对于场景中某点的测量值，人类更擅长于估计两点之间的次序关系</a:t>
            </a:r>
            <a:r>
              <a:rPr lang="zh-CN" altLang="en-US" sz="2400">
                <a:latin typeface="仿宋" panose="02010609060101010101" charset="-122"/>
                <a:ea typeface="仿宋" panose="02010609060101010101" charset="-122"/>
                <a:cs typeface="仿宋" panose="02010609060101010101" charset="-122"/>
                <a:sym typeface="+mn-ea"/>
              </a:rPr>
              <a:t>。</a:t>
            </a:r>
            <a:r>
              <a:rPr lang="zh-CN" altLang="en-US" sz="2400">
                <a:latin typeface="仿宋" panose="02010609060101010101" charset="-122"/>
                <a:ea typeface="仿宋" panose="02010609060101010101" charset="-122"/>
                <a:cs typeface="仿宋" panose="02010609060101010101" charset="-122"/>
                <a:sym typeface="+mn-ea"/>
              </a:rPr>
              <a:t>学者提出</a:t>
            </a:r>
            <a:r>
              <a:rPr lang="zh-CN" altLang="en-US" sz="2400">
                <a:latin typeface="仿宋" panose="02010609060101010101" charset="-122"/>
                <a:ea typeface="仿宋" panose="02010609060101010101" charset="-122"/>
                <a:cs typeface="仿宋" panose="02010609060101010101" charset="-122"/>
                <a:sym typeface="+mn-ea"/>
              </a:rPr>
              <a:t>将彩色图像预测出的深度图像融入语义分割的卷积神经网络，利用深度图像的特性改善分割性能。</a:t>
            </a:r>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r>
              <a:rPr lang="zh-CN" altLang="en-US" sz="2400">
                <a:latin typeface="仿宋" panose="02010609060101010101" charset="-122"/>
                <a:ea typeface="仿宋" panose="02010609060101010101" charset="-122"/>
                <a:cs typeface="仿宋" panose="02010609060101010101" charset="-122"/>
                <a:sym typeface="+mn-ea"/>
              </a:rPr>
              <a:t>   使用彩色图像预测的深度图像解决非受限场景下深度图像获取困难的问题；利用金字塔池化模块中使用的</a:t>
            </a:r>
            <a:r>
              <a:rPr lang="zh-CN" altLang="en-US" sz="2400" b="1">
                <a:latin typeface="仿宋" panose="02010609060101010101" charset="-122"/>
                <a:ea typeface="仿宋" panose="02010609060101010101" charset="-122"/>
                <a:cs typeface="仿宋" panose="02010609060101010101" charset="-122"/>
                <a:sym typeface="+mn-ea"/>
              </a:rPr>
              <a:t>合并连接操作</a:t>
            </a:r>
            <a:r>
              <a:rPr lang="zh-CN" altLang="en-US" sz="2400">
                <a:latin typeface="仿宋" panose="02010609060101010101" charset="-122"/>
                <a:ea typeface="仿宋" panose="02010609060101010101" charset="-122"/>
                <a:cs typeface="仿宋" panose="02010609060101010101" charset="-122"/>
                <a:sym typeface="+mn-ea"/>
              </a:rPr>
              <a:t>融合彩色图像和深度图像的特征图；在两个数据集上的分割结果表明，该方法能够利用深度图像细化物体的边缘，提升语义分割的性能。</a:t>
            </a:r>
            <a:endParaRPr lang="zh-CN" altLang="en-US" sz="2400">
              <a:latin typeface="仿宋" panose="02010609060101010101" charset="-122"/>
              <a:ea typeface="仿宋" panose="02010609060101010101" charset="-122"/>
              <a:cs typeface="仿宋" panose="02010609060101010101" charset="-122"/>
            </a:endParaRPr>
          </a:p>
          <a:p>
            <a:endParaRPr lang="zh-CN" altLang="en-US" sz="2400">
              <a:latin typeface="仿宋" panose="02010609060101010101" charset="-122"/>
              <a:ea typeface="仿宋" panose="02010609060101010101" charset="-122"/>
              <a:cs typeface="仿宋" panose="02010609060101010101" charset="-122"/>
            </a:endParaRPr>
          </a:p>
          <a:p>
            <a:endParaRPr lang="zh-CN" altLang="en-US" sz="2400">
              <a:latin typeface="Times New Roman" panose="02020603050405020304" charset="0"/>
              <a:ea typeface="仿宋" panose="02010609060101010101" charset="-122"/>
              <a:cs typeface="Times New Roman" panose="02020603050405020304" charset="0"/>
              <a:sym typeface="+mn-ea"/>
            </a:endParaRPr>
          </a:p>
          <a:p>
            <a:pPr algn="just"/>
            <a:endParaRPr lang="zh-CN" altLang="en-US" sz="2400" b="1">
              <a:latin typeface="Times New Roman" panose="02020603050405020304" charset="0"/>
              <a:ea typeface="仿宋" panose="02010609060101010101" charset="-122"/>
              <a:cs typeface="Times New Roman" panose="02020603050405020304" charset="0"/>
              <a:sym typeface="+mn-ea"/>
            </a:endParaRPr>
          </a:p>
        </p:txBody>
      </p:sp>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1181735" y="1024255"/>
            <a:ext cx="9865360" cy="3476625"/>
          </a:xfrm>
          <a:prstGeom prst="rect">
            <a:avLst/>
          </a:prstGeom>
          <a:noFill/>
        </p:spPr>
        <p:txBody>
          <a:bodyPr wrap="square" rtlCol="0" anchor="t">
            <a:spAutoFit/>
          </a:bodyPr>
          <a:p>
            <a:r>
              <a:rPr lang="en-US" altLang="zh-CN" sz="2800" b="1">
                <a:latin typeface="仿宋" panose="02010609060101010101" charset="-122"/>
                <a:ea typeface="仿宋" panose="02010609060101010101" charset="-122"/>
                <a:cs typeface="仿宋" panose="02010609060101010101" charset="-122"/>
              </a:rPr>
              <a:t>1</a:t>
            </a:r>
            <a:r>
              <a:rPr lang="zh-CN" altLang="en-US" sz="2800" b="1">
                <a:latin typeface="仿宋" panose="02010609060101010101" charset="-122"/>
                <a:ea typeface="仿宋" panose="02010609060101010101" charset="-122"/>
                <a:cs typeface="仿宋" panose="02010609060101010101" charset="-122"/>
              </a:rPr>
              <a:t>）</a:t>
            </a:r>
            <a:r>
              <a:rPr lang="zh-CN" altLang="en-US" sz="2800" b="1">
                <a:latin typeface="仿宋" panose="02010609060101010101" charset="-122"/>
                <a:ea typeface="仿宋" panose="02010609060101010101" charset="-122"/>
                <a:cs typeface="仿宋" panose="02010609060101010101" charset="-122"/>
              </a:rPr>
              <a:t>语义分割的卷积神经网络</a:t>
            </a:r>
            <a:endParaRPr lang="zh-CN" altLang="en-US" sz="28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典型的卷积神经网络主要包含卷积层、激活函数、池化层和全连接层。</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语义分割任务的卷积神经网络利用分类网络预训练得到的权重参数，采用全卷积的网络结构，直接对输入的三通道彩色图像和像素级的标注掩膜进行端到端的训练。由于取消了全连接层，可以适应任意尺寸的输入图像，并输出与之相同尺寸的分割结果。  </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卷积神经网络某一层输出的特征图中像素的位置对应于其在原图像中的位置称为“感受野”。带孔的卷积操作</a:t>
            </a:r>
            <a:r>
              <a:rPr lang="zh-CN" altLang="en-US" sz="2400">
                <a:latin typeface="仿宋" panose="02010609060101010101" charset="-122"/>
                <a:ea typeface="仿宋" panose="02010609060101010101" charset="-122"/>
                <a:cs typeface="仿宋" panose="02010609060101010101" charset="-122"/>
                <a:sym typeface="+mn-ea"/>
              </a:rPr>
              <a:t>可以</a:t>
            </a:r>
            <a:r>
              <a:rPr lang="zh-CN" altLang="en-US" sz="2400">
                <a:latin typeface="仿宋" panose="02010609060101010101" charset="-122"/>
                <a:ea typeface="仿宋" panose="02010609060101010101" charset="-122"/>
                <a:cs typeface="仿宋" panose="02010609060101010101" charset="-122"/>
              </a:rPr>
              <a:t>在不改变网络权重参数数量的前提下，增大卷积核的感受野。</a:t>
            </a:r>
            <a:endParaRPr lang="zh-CN" altLang="en-US" sz="2400">
              <a:latin typeface="仿宋" panose="02010609060101010101" charset="-122"/>
              <a:ea typeface="仿宋" panose="02010609060101010101" charset="-122"/>
              <a:cs typeface="仿宋" panose="02010609060101010101" charset="-122"/>
            </a:endParaRPr>
          </a:p>
        </p:txBody>
      </p:sp>
      <p:pic>
        <p:nvPicPr>
          <p:cNvPr id="32" name="图片 31"/>
          <p:cNvPicPr>
            <a:picLocks noChangeAspect="1"/>
          </p:cNvPicPr>
          <p:nvPr/>
        </p:nvPicPr>
        <p:blipFill>
          <a:blip r:embed="rId1"/>
          <a:stretch>
            <a:fillRect/>
          </a:stretch>
        </p:blipFill>
        <p:spPr>
          <a:xfrm>
            <a:off x="5755005" y="4585970"/>
            <a:ext cx="4758690" cy="2012315"/>
          </a:xfrm>
          <a:prstGeom prst="rect">
            <a:avLst/>
          </a:prstGeom>
        </p:spPr>
      </p:pic>
      <p:pic>
        <p:nvPicPr>
          <p:cNvPr id="33" name="图片 32"/>
          <p:cNvPicPr>
            <a:picLocks noChangeAspect="1"/>
          </p:cNvPicPr>
          <p:nvPr/>
        </p:nvPicPr>
        <p:blipFill>
          <a:blip r:embed="rId2"/>
          <a:stretch>
            <a:fillRect/>
          </a:stretch>
        </p:blipFill>
        <p:spPr>
          <a:xfrm>
            <a:off x="1405255" y="4585970"/>
            <a:ext cx="4349750" cy="2012315"/>
          </a:xfrm>
          <a:prstGeom prst="rect">
            <a:avLst/>
          </a:prstGeom>
        </p:spPr>
      </p:pic>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1524000" y="1189355"/>
            <a:ext cx="9054465" cy="5262245"/>
          </a:xfrm>
          <a:prstGeom prst="rect">
            <a:avLst/>
          </a:prstGeom>
          <a:noFill/>
        </p:spPr>
        <p:txBody>
          <a:bodyPr wrap="square" rtlCol="0" anchor="t">
            <a:spAutoFit/>
          </a:bodyPr>
          <a:p>
            <a:pPr algn="just">
              <a:buNone/>
            </a:pPr>
            <a:r>
              <a:rPr lang="zh-CN" altLang="en-US" sz="2400">
                <a:latin typeface="Times New Roman" panose="02020603050405020304" charset="0"/>
                <a:ea typeface="仿宋" panose="02010609060101010101" charset="-122"/>
                <a:cs typeface="Times New Roman" panose="02020603050405020304" charset="0"/>
              </a:rPr>
              <a:t>对于一个一维的信号输入 </a:t>
            </a:r>
            <a:r>
              <a:rPr lang="en-US" altLang="zh-CN" sz="2400" i="1">
                <a:latin typeface="Times New Roman" panose="02020603050405020304" charset="0"/>
                <a:ea typeface="仿宋" panose="02010609060101010101" charset="-122"/>
                <a:cs typeface="Times New Roman" panose="02020603050405020304" charset="0"/>
              </a:rPr>
              <a:t>x</a:t>
            </a:r>
            <a:r>
              <a:rPr lang="en-US" altLang="zh-CN" sz="2400">
                <a:latin typeface="Times New Roman" panose="02020603050405020304" charset="0"/>
                <a:ea typeface="仿宋" panose="02010609060101010101" charset="-122"/>
                <a:cs typeface="Times New Roman" panose="02020603050405020304" charset="0"/>
              </a:rPr>
              <a:t>[</a:t>
            </a:r>
            <a:r>
              <a:rPr lang="en-US" altLang="zh-CN" sz="2400" i="1">
                <a:latin typeface="Times New Roman" panose="02020603050405020304" charset="0"/>
                <a:ea typeface="仿宋" panose="02010609060101010101" charset="-122"/>
                <a:cs typeface="Times New Roman" panose="02020603050405020304" charset="0"/>
              </a:rPr>
              <a:t>i</a:t>
            </a:r>
            <a:r>
              <a:rPr lang="en-US" altLang="zh-CN" sz="2400">
                <a:latin typeface="Times New Roman" panose="02020603050405020304" charset="0"/>
                <a:ea typeface="仿宋" panose="02010609060101010101" charset="-122"/>
                <a:cs typeface="Times New Roman" panose="02020603050405020304" charset="0"/>
              </a:rPr>
              <a:t>] </a:t>
            </a:r>
            <a:r>
              <a:rPr lang="zh-CN" altLang="en-US" sz="2400">
                <a:latin typeface="Times New Roman" panose="02020603050405020304" charset="0"/>
                <a:ea typeface="仿宋" panose="02010609060101010101" charset="-122"/>
                <a:cs typeface="Times New Roman" panose="02020603050405020304" charset="0"/>
              </a:rPr>
              <a:t>和一个长度为 </a:t>
            </a:r>
            <a:r>
              <a:rPr lang="en-US" altLang="zh-CN" sz="2400">
                <a:latin typeface="Times New Roman" panose="02020603050405020304" charset="0"/>
                <a:ea typeface="仿宋" panose="02010609060101010101" charset="-122"/>
                <a:cs typeface="Times New Roman" panose="02020603050405020304" charset="0"/>
              </a:rPr>
              <a:t>K </a:t>
            </a:r>
            <a:r>
              <a:rPr lang="zh-CN" altLang="en-US" sz="2400">
                <a:latin typeface="Times New Roman" panose="02020603050405020304" charset="0"/>
                <a:ea typeface="仿宋" panose="02010609060101010101" charset="-122"/>
                <a:cs typeface="Times New Roman" panose="02020603050405020304" charset="0"/>
              </a:rPr>
              <a:t>的卷积核 </a:t>
            </a:r>
            <a:r>
              <a:rPr lang="en-US" altLang="zh-CN" sz="2400" i="1">
                <a:latin typeface="Times New Roman" panose="02020603050405020304" charset="0"/>
                <a:ea typeface="仿宋" panose="02010609060101010101" charset="-122"/>
                <a:cs typeface="Times New Roman" panose="02020603050405020304" charset="0"/>
              </a:rPr>
              <a:t>w</a:t>
            </a:r>
            <a:r>
              <a:rPr lang="en-US" altLang="zh-CN" sz="2400">
                <a:latin typeface="Times New Roman" panose="02020603050405020304" charset="0"/>
                <a:ea typeface="仿宋" panose="02010609060101010101" charset="-122"/>
                <a:cs typeface="Times New Roman" panose="02020603050405020304" charset="0"/>
              </a:rPr>
              <a:t>[</a:t>
            </a:r>
            <a:r>
              <a:rPr lang="en-US" altLang="zh-CN" sz="2400" i="1">
                <a:latin typeface="Times New Roman" panose="02020603050405020304" charset="0"/>
                <a:ea typeface="仿宋" panose="02010609060101010101" charset="-122"/>
                <a:cs typeface="Times New Roman" panose="02020603050405020304" charset="0"/>
              </a:rPr>
              <a:t>k</a:t>
            </a:r>
            <a:r>
              <a:rPr lang="en-US" altLang="zh-CN" sz="2400">
                <a:latin typeface="Times New Roman" panose="02020603050405020304" charset="0"/>
                <a:ea typeface="仿宋" panose="02010609060101010101" charset="-122"/>
                <a:cs typeface="Times New Roman" panose="02020603050405020304" charset="0"/>
              </a:rPr>
              <a:t>]</a:t>
            </a:r>
            <a:r>
              <a:rPr lang="zh-CN" altLang="en-US" sz="2400">
                <a:latin typeface="Times New Roman" panose="02020603050405020304" charset="0"/>
                <a:ea typeface="仿宋" panose="02010609060101010101" charset="-122"/>
                <a:cs typeface="Times New Roman" panose="02020603050405020304" charset="0"/>
              </a:rPr>
              <a:t>，比率参数为</a:t>
            </a:r>
            <a:r>
              <a:rPr lang="en-US" altLang="zh-CN" sz="2400" i="1">
                <a:latin typeface="Times New Roman" panose="02020603050405020304" charset="0"/>
                <a:ea typeface="仿宋" panose="02010609060101010101" charset="-122"/>
                <a:cs typeface="Times New Roman" panose="02020603050405020304" charset="0"/>
              </a:rPr>
              <a:t>r</a:t>
            </a:r>
            <a:r>
              <a:rPr lang="zh-CN" altLang="en-US" sz="2400">
                <a:latin typeface="Times New Roman" panose="02020603050405020304" charset="0"/>
                <a:ea typeface="仿宋" panose="02010609060101010101" charset="-122"/>
                <a:cs typeface="Times New Roman" panose="02020603050405020304" charset="0"/>
              </a:rPr>
              <a:t>时，带孔卷积的输出 </a:t>
            </a:r>
            <a:r>
              <a:rPr lang="en-US" altLang="zh-CN" sz="2400" i="1">
                <a:latin typeface="Times New Roman" panose="02020603050405020304" charset="0"/>
                <a:ea typeface="仿宋" panose="02010609060101010101" charset="-122"/>
                <a:cs typeface="Times New Roman" panose="02020603050405020304" charset="0"/>
              </a:rPr>
              <a:t>y</a:t>
            </a:r>
            <a:r>
              <a:rPr lang="en-US" altLang="zh-CN" sz="2400">
                <a:latin typeface="Times New Roman" panose="02020603050405020304" charset="0"/>
                <a:ea typeface="仿宋" panose="02010609060101010101" charset="-122"/>
                <a:cs typeface="Times New Roman" panose="02020603050405020304" charset="0"/>
              </a:rPr>
              <a:t>[</a:t>
            </a:r>
            <a:r>
              <a:rPr lang="en-US" altLang="zh-CN" sz="2400" i="1">
                <a:latin typeface="Times New Roman" panose="02020603050405020304" charset="0"/>
                <a:ea typeface="仿宋" panose="02010609060101010101" charset="-122"/>
                <a:cs typeface="Times New Roman" panose="02020603050405020304" charset="0"/>
              </a:rPr>
              <a:t>i</a:t>
            </a:r>
            <a:r>
              <a:rPr lang="en-US" altLang="zh-CN" sz="2400">
                <a:latin typeface="Times New Roman" panose="02020603050405020304" charset="0"/>
                <a:ea typeface="仿宋" panose="02010609060101010101" charset="-122"/>
                <a:cs typeface="Times New Roman" panose="02020603050405020304" charset="0"/>
              </a:rPr>
              <a:t>] </a:t>
            </a:r>
            <a:r>
              <a:rPr lang="zh-CN" altLang="en-US" sz="2400">
                <a:latin typeface="Times New Roman" panose="02020603050405020304" charset="0"/>
                <a:ea typeface="仿宋" panose="02010609060101010101" charset="-122"/>
                <a:cs typeface="Times New Roman" panose="02020603050405020304" charset="0"/>
              </a:rPr>
              <a:t>为：</a:t>
            </a:r>
            <a:endParaRPr lang="zh-CN" altLang="en-US" sz="2400">
              <a:latin typeface="Times New Roman" panose="02020603050405020304" charset="0"/>
              <a:ea typeface="仿宋" panose="02010609060101010101" charset="-122"/>
              <a:cs typeface="Times New Roman" panose="02020603050405020304" charset="0"/>
            </a:endParaRPr>
          </a:p>
          <a:p>
            <a:pPr algn="just">
              <a:buNone/>
            </a:pPr>
            <a:endParaRPr lang="zh-CN" altLang="en-US" sz="2400">
              <a:latin typeface="Times New Roman" panose="02020603050405020304" charset="0"/>
              <a:ea typeface="仿宋" panose="02010609060101010101" charset="-122"/>
              <a:cs typeface="Times New Roman" panose="02020603050405020304" charset="0"/>
            </a:endParaRPr>
          </a:p>
          <a:p>
            <a:pPr algn="just">
              <a:buNone/>
            </a:pPr>
            <a:endParaRPr lang="zh-CN" altLang="en-US" sz="2400">
              <a:latin typeface="Times New Roman" panose="02020603050405020304" charset="0"/>
              <a:ea typeface="仿宋" panose="02010609060101010101" charset="-122"/>
              <a:cs typeface="Times New Roman" panose="02020603050405020304" charset="0"/>
            </a:endParaRPr>
          </a:p>
          <a:p>
            <a:pPr algn="just">
              <a:buNone/>
            </a:pPr>
            <a:endParaRPr lang="zh-CN" altLang="en-US" sz="2400">
              <a:latin typeface="Times New Roman" panose="02020603050405020304" charset="0"/>
              <a:ea typeface="仿宋" panose="02010609060101010101" charset="-122"/>
              <a:cs typeface="Times New Roman" panose="02020603050405020304" charset="0"/>
            </a:endParaRPr>
          </a:p>
          <a:p>
            <a:pPr algn="just">
              <a:buNone/>
            </a:pPr>
            <a:r>
              <a:rPr lang="zh-CN" altLang="en-US" sz="2400">
                <a:latin typeface="Times New Roman" panose="02020603050405020304" charset="0"/>
                <a:ea typeface="仿宋" panose="02010609060101010101" charset="-122"/>
                <a:cs typeface="Times New Roman" panose="02020603050405020304" charset="0"/>
              </a:rPr>
              <a:t>本文使用的语义分割网络在使用带孔卷积的基础上，进行全局平均池化操作。其意义首先在于将特征图的所有信息合并到多个通道的单个点，形成一种全局的上下文先验信息；然后，再将其缩放回原特征图大小，与原特征图连接形成双倍通道数量的特征图，经过若干卷积层输出分割结果。由于特征图综合了这样的全局上下文信 息，分割结果可得到明显改善。</a:t>
            </a:r>
            <a:endParaRPr lang="zh-CN" altLang="en-US" sz="2400">
              <a:latin typeface="Times New Roman" panose="02020603050405020304" charset="0"/>
              <a:ea typeface="仿宋" panose="02010609060101010101" charset="-122"/>
              <a:cs typeface="Times New Roman" panose="02020603050405020304" charset="0"/>
            </a:endParaRPr>
          </a:p>
          <a:p>
            <a:pPr algn="just">
              <a:buNone/>
            </a:pPr>
            <a:endParaRPr lang="zh-CN" altLang="en-US" sz="2400">
              <a:latin typeface="Times New Roman" panose="02020603050405020304" charset="0"/>
              <a:ea typeface="仿宋" panose="02010609060101010101" charset="-122"/>
              <a:cs typeface="Times New Roman" panose="02020603050405020304" charset="0"/>
            </a:endParaRPr>
          </a:p>
          <a:p>
            <a:pPr algn="just">
              <a:buNone/>
            </a:pPr>
            <a:endParaRPr lang="zh-CN" altLang="en-US" sz="2400">
              <a:latin typeface="Times New Roman" panose="02020603050405020304" charset="0"/>
              <a:ea typeface="仿宋" panose="02010609060101010101" charset="-122"/>
              <a:cs typeface="Times New Roman" panose="02020603050405020304" charset="0"/>
            </a:endParaRPr>
          </a:p>
          <a:p>
            <a:pPr algn="just">
              <a:buNone/>
            </a:pPr>
            <a:endParaRPr lang="zh-CN" altLang="en-US" sz="2400">
              <a:latin typeface="Times New Roman" panose="02020603050405020304" charset="0"/>
              <a:ea typeface="仿宋" panose="02010609060101010101" charset="-122"/>
              <a:cs typeface="Times New Roman" panose="02020603050405020304" charset="0"/>
            </a:endParaRPr>
          </a:p>
        </p:txBody>
      </p:sp>
      <p:pic>
        <p:nvPicPr>
          <p:cNvPr id="36" name="图片 35"/>
          <p:cNvPicPr>
            <a:picLocks noChangeAspect="1"/>
          </p:cNvPicPr>
          <p:nvPr/>
        </p:nvPicPr>
        <p:blipFill>
          <a:blip r:embed="rId1"/>
          <a:stretch>
            <a:fillRect/>
          </a:stretch>
        </p:blipFill>
        <p:spPr>
          <a:xfrm>
            <a:off x="4427855" y="2165350"/>
            <a:ext cx="2828290" cy="723900"/>
          </a:xfrm>
          <a:prstGeom prst="rect">
            <a:avLst/>
          </a:prstGeom>
        </p:spPr>
      </p:pic>
      <p:sp>
        <p:nvSpPr>
          <p:cNvPr id="3" name="文本框 2"/>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1163320" y="837565"/>
            <a:ext cx="9865360" cy="5323205"/>
          </a:xfrm>
          <a:prstGeom prst="rect">
            <a:avLst/>
          </a:prstGeom>
          <a:noFill/>
        </p:spPr>
        <p:txBody>
          <a:bodyPr wrap="square" rtlCol="0" anchor="t">
            <a:spAutoFit/>
          </a:bodyPr>
          <a:p>
            <a:r>
              <a:rPr lang="en-US" altLang="zh-CN" sz="2800" b="1">
                <a:latin typeface="仿宋" panose="02010609060101010101" charset="-122"/>
                <a:ea typeface="仿宋" panose="02010609060101010101" charset="-122"/>
                <a:cs typeface="仿宋" panose="02010609060101010101" charset="-122"/>
              </a:rPr>
              <a:t>2</a:t>
            </a:r>
            <a:r>
              <a:rPr lang="zh-CN" altLang="en-US" sz="2800" b="1">
                <a:latin typeface="仿宋" panose="02010609060101010101" charset="-122"/>
                <a:ea typeface="仿宋" panose="02010609060101010101" charset="-122"/>
                <a:cs typeface="仿宋" panose="02010609060101010101" charset="-122"/>
              </a:rPr>
              <a:t>）从彩色图像预测深度图像 </a:t>
            </a:r>
            <a:endParaRPr lang="zh-CN" altLang="en-US" sz="2800" b="1">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Chen等直接使用全卷积神经网络实现了彩色图像到深度图像的端到端训练，并提出使用相对深度标注来训练网络的方法。相对深度标注需要设计合适的损失函数，其原则为：真实深度次序为“相等”时，预测的深度值差距越小越好；否则差距越大越好。假设训练集的图像为I，对其的</a:t>
            </a:r>
            <a:r>
              <a:rPr lang="en-US" altLang="zh-CN" sz="2400">
                <a:latin typeface="仿宋" panose="02010609060101010101" charset="-122"/>
                <a:ea typeface="仿宋" panose="02010609060101010101" charset="-122"/>
                <a:cs typeface="仿宋" panose="02010609060101010101" charset="-122"/>
              </a:rPr>
              <a:t>K</a:t>
            </a:r>
            <a:r>
              <a:rPr lang="zh-CN" altLang="en-US" sz="2400">
                <a:latin typeface="仿宋" panose="02010609060101010101" charset="-122"/>
                <a:ea typeface="仿宋" panose="02010609060101010101" charset="-122"/>
                <a:cs typeface="仿宋" panose="02010609060101010101" charset="-122"/>
              </a:rPr>
              <a:t>次查询                    。其中</a:t>
            </a:r>
            <a:r>
              <a:rPr lang="zh-CN" altLang="en-US" sz="2400" i="1">
                <a:latin typeface="仿宋" panose="02010609060101010101" charset="-122"/>
                <a:ea typeface="仿宋" panose="02010609060101010101" charset="-122"/>
                <a:cs typeface="仿宋" panose="02010609060101010101" charset="-122"/>
              </a:rPr>
              <a:t>i</a:t>
            </a:r>
            <a:r>
              <a:rPr lang="zh-CN" altLang="en-US" sz="2400" i="1" baseline="-25000">
                <a:latin typeface="仿宋" panose="02010609060101010101" charset="-122"/>
                <a:ea typeface="仿宋" panose="02010609060101010101" charset="-122"/>
                <a:cs typeface="仿宋" panose="02010609060101010101" charset="-122"/>
              </a:rPr>
              <a:t>k</a:t>
            </a:r>
            <a:r>
              <a:rPr lang="zh-CN" altLang="en-US" sz="2400">
                <a:latin typeface="仿宋" panose="02010609060101010101" charset="-122"/>
                <a:ea typeface="仿宋" panose="02010609060101010101" charset="-122"/>
                <a:cs typeface="仿宋" panose="02010609060101010101" charset="-122"/>
              </a:rPr>
              <a:t>、</a:t>
            </a:r>
            <a:r>
              <a:rPr lang="zh-CN" altLang="en-US" sz="2400" i="1">
                <a:latin typeface="仿宋" panose="02010609060101010101" charset="-122"/>
                <a:ea typeface="仿宋" panose="02010609060101010101" charset="-122"/>
                <a:cs typeface="仿宋" panose="02010609060101010101" charset="-122"/>
              </a:rPr>
              <a:t>j</a:t>
            </a:r>
            <a:r>
              <a:rPr lang="zh-CN" altLang="en-US" sz="2400" i="1" baseline="-25000">
                <a:latin typeface="仿宋" panose="02010609060101010101" charset="-122"/>
                <a:ea typeface="仿宋" panose="02010609060101010101" charset="-122"/>
                <a:cs typeface="仿宋" panose="02010609060101010101" charset="-122"/>
              </a:rPr>
              <a:t>k</a:t>
            </a:r>
            <a:r>
              <a:rPr lang="zh-CN" altLang="en-US" sz="2400">
                <a:latin typeface="仿宋" panose="02010609060101010101" charset="-122"/>
                <a:ea typeface="仿宋" panose="02010609060101010101" charset="-122"/>
                <a:cs typeface="仿宋" panose="02010609060101010101" charset="-122"/>
              </a:rPr>
              <a:t> 分别是第</a:t>
            </a:r>
            <a:r>
              <a:rPr lang="en-US" altLang="zh-CN" sz="2400">
                <a:latin typeface="仿宋" panose="02010609060101010101" charset="-122"/>
                <a:ea typeface="仿宋" panose="02010609060101010101" charset="-122"/>
                <a:cs typeface="仿宋" panose="02010609060101010101" charset="-122"/>
              </a:rPr>
              <a:t>k</a:t>
            </a:r>
            <a:r>
              <a:rPr lang="zh-CN" altLang="en-US" sz="2400">
                <a:latin typeface="仿宋" panose="02010609060101010101" charset="-122"/>
                <a:ea typeface="仿宋" panose="02010609060101010101" charset="-122"/>
                <a:cs typeface="仿宋" panose="02010609060101010101" charset="-122"/>
              </a:rPr>
              <a:t>次查询中两个点的位置。          是对两点深度次序关系的标注，预测的深度图像为z，则</a:t>
            </a:r>
            <a:r>
              <a:rPr lang="zh-CN" altLang="en-US" sz="2400" i="1">
                <a:latin typeface="仿宋" panose="02010609060101010101" charset="-122"/>
                <a:ea typeface="仿宋" panose="02010609060101010101" charset="-122"/>
                <a:cs typeface="仿宋" panose="02010609060101010101" charset="-122"/>
                <a:sym typeface="+mn-ea"/>
              </a:rPr>
              <a:t>i</a:t>
            </a:r>
            <a:r>
              <a:rPr lang="zh-CN" altLang="en-US" sz="2400" i="1" baseline="-25000">
                <a:latin typeface="仿宋" panose="02010609060101010101" charset="-122"/>
                <a:ea typeface="仿宋" panose="02010609060101010101" charset="-122"/>
                <a:cs typeface="仿宋" panose="02010609060101010101" charset="-122"/>
                <a:sym typeface="+mn-ea"/>
              </a:rPr>
              <a:t>k</a:t>
            </a:r>
            <a:r>
              <a:rPr lang="zh-CN" altLang="en-US" sz="2400">
                <a:latin typeface="仿宋" panose="02010609060101010101" charset="-122"/>
                <a:ea typeface="仿宋" panose="02010609060101010101" charset="-122"/>
                <a:cs typeface="仿宋" panose="02010609060101010101" charset="-122"/>
                <a:sym typeface="+mn-ea"/>
              </a:rPr>
              <a:t>、</a:t>
            </a:r>
            <a:r>
              <a:rPr lang="zh-CN" altLang="en-US" sz="2400" i="1">
                <a:latin typeface="仿宋" panose="02010609060101010101" charset="-122"/>
                <a:ea typeface="仿宋" panose="02010609060101010101" charset="-122"/>
                <a:cs typeface="仿宋" panose="02010609060101010101" charset="-122"/>
                <a:sym typeface="+mn-ea"/>
              </a:rPr>
              <a:t>j</a:t>
            </a:r>
            <a:r>
              <a:rPr lang="zh-CN" altLang="en-US" sz="2400" i="1" baseline="-25000">
                <a:latin typeface="仿宋" panose="02010609060101010101" charset="-122"/>
                <a:ea typeface="仿宋" panose="02010609060101010101" charset="-122"/>
                <a:cs typeface="仿宋" panose="02010609060101010101" charset="-122"/>
                <a:sym typeface="+mn-ea"/>
              </a:rPr>
              <a:t>k</a:t>
            </a:r>
            <a:r>
              <a:rPr lang="zh-CN" altLang="en-US" sz="2400">
                <a:latin typeface="仿宋" panose="02010609060101010101" charset="-122"/>
                <a:ea typeface="仿宋" panose="02010609060101010101" charset="-122"/>
                <a:cs typeface="仿宋" panose="02010609060101010101" charset="-122"/>
                <a:sym typeface="+mn-ea"/>
              </a:rPr>
              <a:t> </a:t>
            </a:r>
            <a:r>
              <a:rPr lang="zh-CN" altLang="en-US" sz="2400">
                <a:latin typeface="仿宋" panose="02010609060101010101" charset="-122"/>
                <a:ea typeface="仿宋" panose="02010609060101010101" charset="-122"/>
                <a:cs typeface="仿宋" panose="02010609060101010101" charset="-122"/>
              </a:rPr>
              <a:t>对应的深度值为</a:t>
            </a:r>
            <a:r>
              <a:rPr lang="en-US" altLang="zh-CN" sz="2400" i="1">
                <a:latin typeface="仿宋" panose="02010609060101010101" charset="-122"/>
                <a:ea typeface="仿宋" panose="02010609060101010101" charset="-122"/>
                <a:cs typeface="仿宋" panose="02010609060101010101" charset="-122"/>
              </a:rPr>
              <a:t>z</a:t>
            </a:r>
            <a:r>
              <a:rPr lang="zh-CN" altLang="en-US" sz="2400" i="1" baseline="-25000">
                <a:latin typeface="仿宋" panose="02010609060101010101" charset="-122"/>
                <a:ea typeface="仿宋" panose="02010609060101010101" charset="-122"/>
                <a:cs typeface="仿宋" panose="02010609060101010101" charset="-122"/>
                <a:sym typeface="+mn-ea"/>
              </a:rPr>
              <a:t>ik</a:t>
            </a:r>
            <a:r>
              <a:rPr lang="zh-CN" altLang="en-US" sz="2400">
                <a:latin typeface="仿宋" panose="02010609060101010101" charset="-122"/>
                <a:ea typeface="仿宋" panose="02010609060101010101" charset="-122"/>
                <a:cs typeface="仿宋" panose="02010609060101010101" charset="-122"/>
              </a:rPr>
              <a:t>、</a:t>
            </a:r>
            <a:r>
              <a:rPr lang="en-US" altLang="zh-CN" sz="2400" i="1">
                <a:latin typeface="仿宋" panose="02010609060101010101" charset="-122"/>
                <a:ea typeface="仿宋" panose="02010609060101010101" charset="-122"/>
                <a:cs typeface="仿宋" panose="02010609060101010101" charset="-122"/>
                <a:sym typeface="+mn-ea"/>
              </a:rPr>
              <a:t>z</a:t>
            </a:r>
            <a:r>
              <a:rPr lang="en-US" altLang="zh-CN" sz="2400" i="1" baseline="-25000">
                <a:latin typeface="仿宋" panose="02010609060101010101" charset="-122"/>
                <a:ea typeface="仿宋" panose="02010609060101010101" charset="-122"/>
                <a:cs typeface="仿宋" panose="02010609060101010101" charset="-122"/>
                <a:sym typeface="+mn-ea"/>
              </a:rPr>
              <a:t>j</a:t>
            </a:r>
            <a:r>
              <a:rPr lang="zh-CN" altLang="en-US" sz="2400" i="1" baseline="-25000">
                <a:latin typeface="仿宋" panose="02010609060101010101" charset="-122"/>
                <a:ea typeface="仿宋" panose="02010609060101010101" charset="-122"/>
                <a:cs typeface="仿宋" panose="02010609060101010101" charset="-122"/>
                <a:sym typeface="+mn-ea"/>
              </a:rPr>
              <a:t>k</a:t>
            </a:r>
            <a:r>
              <a:rPr lang="zh-CN" altLang="en-US" sz="2400">
                <a:latin typeface="仿宋" panose="02010609060101010101" charset="-122"/>
                <a:ea typeface="仿宋" panose="02010609060101010101" charset="-122"/>
                <a:cs typeface="仿宋" panose="02010609060101010101" charset="-122"/>
              </a:rPr>
              <a:t>。定义如下损失函数：</a:t>
            </a:r>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其中，            是第 k 次查询的损失。</a:t>
            </a:r>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a:t>
            </a:r>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p:txBody>
      </p:sp>
      <p:pic>
        <p:nvPicPr>
          <p:cNvPr id="28" name="图片 27"/>
          <p:cNvPicPr>
            <a:picLocks noChangeAspect="1"/>
          </p:cNvPicPr>
          <p:nvPr/>
        </p:nvPicPr>
        <p:blipFill>
          <a:blip r:embed="rId1"/>
          <a:srcRect t="21154"/>
          <a:stretch>
            <a:fillRect/>
          </a:stretch>
        </p:blipFill>
        <p:spPr>
          <a:xfrm>
            <a:off x="2659380" y="2779395"/>
            <a:ext cx="3152140" cy="390525"/>
          </a:xfrm>
          <a:prstGeom prst="rect">
            <a:avLst/>
          </a:prstGeom>
        </p:spPr>
      </p:pic>
      <p:pic>
        <p:nvPicPr>
          <p:cNvPr id="29" name="图片 28"/>
          <p:cNvPicPr>
            <a:picLocks noChangeAspect="1"/>
          </p:cNvPicPr>
          <p:nvPr/>
        </p:nvPicPr>
        <p:blipFill>
          <a:blip r:embed="rId2"/>
          <a:stretch>
            <a:fillRect/>
          </a:stretch>
        </p:blipFill>
        <p:spPr>
          <a:xfrm>
            <a:off x="2659380" y="3169920"/>
            <a:ext cx="1752600" cy="361950"/>
          </a:xfrm>
          <a:prstGeom prst="rect">
            <a:avLst/>
          </a:prstGeom>
        </p:spPr>
      </p:pic>
      <p:pic>
        <p:nvPicPr>
          <p:cNvPr id="30" name="图片 29"/>
          <p:cNvPicPr>
            <a:picLocks noChangeAspect="1"/>
          </p:cNvPicPr>
          <p:nvPr/>
        </p:nvPicPr>
        <p:blipFill>
          <a:blip r:embed="rId3"/>
          <a:stretch>
            <a:fillRect/>
          </a:stretch>
        </p:blipFill>
        <p:spPr>
          <a:xfrm>
            <a:off x="4281805" y="3879850"/>
            <a:ext cx="3628390" cy="723900"/>
          </a:xfrm>
          <a:prstGeom prst="rect">
            <a:avLst/>
          </a:prstGeom>
        </p:spPr>
      </p:pic>
      <p:pic>
        <p:nvPicPr>
          <p:cNvPr id="32" name="图片 31"/>
          <p:cNvPicPr>
            <a:picLocks noChangeAspect="1"/>
          </p:cNvPicPr>
          <p:nvPr/>
        </p:nvPicPr>
        <p:blipFill>
          <a:blip r:embed="rId4"/>
          <a:stretch>
            <a:fillRect/>
          </a:stretch>
        </p:blipFill>
        <p:spPr>
          <a:xfrm>
            <a:off x="2007870" y="4603750"/>
            <a:ext cx="1952625" cy="342900"/>
          </a:xfrm>
          <a:prstGeom prst="rect">
            <a:avLst/>
          </a:prstGeom>
        </p:spPr>
      </p:pic>
      <p:pic>
        <p:nvPicPr>
          <p:cNvPr id="33" name="图片 32"/>
          <p:cNvPicPr>
            <a:picLocks noChangeAspect="1"/>
          </p:cNvPicPr>
          <p:nvPr/>
        </p:nvPicPr>
        <p:blipFill>
          <a:blip r:embed="rId5"/>
          <a:srcRect t="4836" r="689"/>
          <a:stretch>
            <a:fillRect/>
          </a:stretch>
        </p:blipFill>
        <p:spPr>
          <a:xfrm>
            <a:off x="2872105" y="4946650"/>
            <a:ext cx="5495290" cy="1749425"/>
          </a:xfrm>
          <a:prstGeom prst="rect">
            <a:avLst/>
          </a:prstGeom>
        </p:spPr>
      </p:pic>
      <p:sp>
        <p:nvSpPr>
          <p:cNvPr id="3" name="文本框 2"/>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81735" y="1468755"/>
            <a:ext cx="9865360" cy="2738120"/>
          </a:xfrm>
          <a:prstGeom prst="rect">
            <a:avLst/>
          </a:prstGeom>
          <a:noFill/>
        </p:spPr>
        <p:txBody>
          <a:bodyPr wrap="square" rtlCol="0" anchor="t">
            <a:spAutoFit/>
          </a:bodyPr>
          <a:p>
            <a:r>
              <a:rPr lang="en-US" altLang="zh-CN" sz="2800" b="1">
                <a:latin typeface="仿宋" panose="02010609060101010101" charset="-122"/>
                <a:ea typeface="仿宋" panose="02010609060101010101" charset="-122"/>
                <a:cs typeface="仿宋" panose="02010609060101010101" charset="-122"/>
              </a:rPr>
              <a:t>3</a:t>
            </a:r>
            <a:r>
              <a:rPr lang="zh-CN" altLang="en-US" sz="2800" b="1">
                <a:latin typeface="仿宋" panose="02010609060101010101" charset="-122"/>
                <a:ea typeface="仿宋" panose="02010609060101010101" charset="-122"/>
                <a:cs typeface="仿宋" panose="02010609060101010101" charset="-122"/>
              </a:rPr>
              <a:t>）</a:t>
            </a:r>
            <a:r>
              <a:rPr lang="zh-CN" altLang="en-US" sz="2800" b="1">
                <a:latin typeface="仿宋" panose="02010609060101010101" charset="-122"/>
                <a:ea typeface="仿宋" panose="02010609060101010101" charset="-122"/>
                <a:cs typeface="仿宋" panose="02010609060101010101" charset="-122"/>
              </a:rPr>
              <a:t>彩色与深度图像特征的融合 </a:t>
            </a:r>
            <a:endParaRPr lang="zh-CN" altLang="en-US" sz="2800" b="1">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首先，分别用两个网络分支处理彩色图像和深度图像，得到a和b个通道的特征图；然后，用类似PSPNet中金字塔池化模块的合并连接操作将两个分支的特征图合并成a＋b个通道的特征图；最后，经过若干卷积层输出分割结果。 </a:t>
            </a:r>
            <a:endParaRPr lang="zh-CN" altLang="en-US" sz="2400">
              <a:latin typeface="仿宋" panose="02010609060101010101" charset="-122"/>
              <a:ea typeface="仿宋" panose="02010609060101010101" charset="-122"/>
              <a:cs typeface="仿宋" panose="02010609060101010101" charset="-122"/>
            </a:endParaRPr>
          </a:p>
        </p:txBody>
      </p:sp>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5" name="图片 24"/>
          <p:cNvPicPr>
            <a:picLocks noChangeAspect="1"/>
          </p:cNvPicPr>
          <p:nvPr/>
        </p:nvPicPr>
        <p:blipFill>
          <a:blip r:embed="rId1"/>
          <a:stretch>
            <a:fillRect/>
          </a:stretch>
        </p:blipFill>
        <p:spPr>
          <a:xfrm>
            <a:off x="1423035" y="837565"/>
            <a:ext cx="8990965" cy="4304665"/>
          </a:xfrm>
          <a:prstGeom prst="rect">
            <a:avLst/>
          </a:prstGeom>
        </p:spPr>
      </p:pic>
      <p:sp>
        <p:nvSpPr>
          <p:cNvPr id="26" name="文本框 25"/>
          <p:cNvSpPr txBox="1"/>
          <p:nvPr/>
        </p:nvSpPr>
        <p:spPr>
          <a:xfrm>
            <a:off x="699135" y="5142230"/>
            <a:ext cx="10438765" cy="1630045"/>
          </a:xfrm>
          <a:prstGeom prst="rect">
            <a:avLst/>
          </a:prstGeom>
          <a:noFill/>
        </p:spPr>
        <p:txBody>
          <a:bodyPr wrap="square" rtlCol="0" anchor="t">
            <a:spAutoFit/>
          </a:bodyPr>
          <a:p>
            <a:r>
              <a:rPr lang="zh-CN" altLang="en-US" sz="2000">
                <a:latin typeface="仿宋" panose="02010609060101010101" charset="-122"/>
                <a:ea typeface="仿宋" panose="02010609060101010101" charset="-122"/>
                <a:cs typeface="仿宋" panose="02010609060101010101" charset="-122"/>
              </a:rPr>
              <a:t>网络结构图：“彩色图像网络”以 VGG-16作为基础模型，将 conv5 替换成 3 个比率参数为 2 的带孔卷积层，conv6 为一个比率参数为 12 的带孔卷积层，最后输出通道数量为 256 的特征图。“深度图像网络”分支仅包含 3 个卷积核尺寸为 3 的普通卷积层，通道数分别为 64、128、256。两个分支分别进行全局平均池化、缩放到原尺寸及合并连接操作，得到 512 个通道的特征图。</a:t>
            </a:r>
            <a:endParaRPr lang="zh-CN" altLang="en-US" sz="2000">
              <a:latin typeface="仿宋" panose="02010609060101010101" charset="-122"/>
              <a:ea typeface="仿宋" panose="02010609060101010101" charset="-122"/>
              <a:cs typeface="仿宋" panose="02010609060101010101" charset="-122"/>
            </a:endParaRPr>
          </a:p>
        </p:txBody>
      </p:sp>
      <p:sp>
        <p:nvSpPr>
          <p:cNvPr id="27" name="文本框 26"/>
          <p:cNvSpPr txBox="1"/>
          <p:nvPr/>
        </p:nvSpPr>
        <p:spPr>
          <a:xfrm>
            <a:off x="6497320" y="2147570"/>
            <a:ext cx="774700" cy="368300"/>
          </a:xfrm>
          <a:prstGeom prst="rect">
            <a:avLst/>
          </a:prstGeom>
          <a:noFill/>
        </p:spPr>
        <p:txBody>
          <a:bodyPr wrap="square" rtlCol="0">
            <a:spAutoFit/>
          </a:bodyPr>
          <a:p>
            <a:r>
              <a:rPr lang="en-US" altLang="zh-CN"/>
              <a:t>512</a:t>
            </a:r>
            <a:endParaRPr lang="en-US" altLang="zh-CN"/>
          </a:p>
        </p:txBody>
      </p:sp>
      <p:sp>
        <p:nvSpPr>
          <p:cNvPr id="28" name="文本框 27"/>
          <p:cNvSpPr txBox="1"/>
          <p:nvPr/>
        </p:nvSpPr>
        <p:spPr>
          <a:xfrm>
            <a:off x="6497320" y="3644900"/>
            <a:ext cx="774700" cy="368300"/>
          </a:xfrm>
          <a:prstGeom prst="rect">
            <a:avLst/>
          </a:prstGeom>
          <a:noFill/>
        </p:spPr>
        <p:txBody>
          <a:bodyPr wrap="square" rtlCol="0">
            <a:spAutoFit/>
          </a:bodyPr>
          <a:p>
            <a:r>
              <a:rPr lang="en-US" altLang="zh-CN"/>
              <a:t>512</a:t>
            </a:r>
            <a:endParaRPr lang="en-US" altLang="zh-CN"/>
          </a:p>
        </p:txBody>
      </p:sp>
      <p:sp>
        <p:nvSpPr>
          <p:cNvPr id="3" name="文本框 2"/>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221105" y="2534920"/>
            <a:ext cx="9865360" cy="1999615"/>
          </a:xfrm>
          <a:prstGeom prst="rect">
            <a:avLst/>
          </a:prstGeom>
          <a:noFill/>
        </p:spPr>
        <p:txBody>
          <a:bodyPr wrap="square" rtlCol="0" anchor="t">
            <a:spAutoFit/>
          </a:bodyPr>
          <a:p>
            <a:pPr algn="ctr"/>
            <a:r>
              <a:rPr lang="en-US" sz="2800" b="1">
                <a:latin typeface="Times New Roman" panose="02020603050405020304" charset="0"/>
                <a:ea typeface="仿宋" panose="02010609060101010101" charset="-122"/>
                <a:cs typeface="Times New Roman" panose="02020603050405020304" charset="0"/>
              </a:rPr>
              <a:t>  </a:t>
            </a:r>
            <a:r>
              <a:rPr sz="2800" b="1">
                <a:latin typeface="Times New Roman" panose="02020603050405020304" charset="0"/>
                <a:ea typeface="仿宋" panose="02010609060101010101" charset="-122"/>
                <a:cs typeface="Times New Roman" panose="02020603050405020304" charset="0"/>
              </a:rPr>
              <a:t>用</a:t>
            </a:r>
            <a:r>
              <a:rPr lang="zh-CN" sz="2800" b="1">
                <a:latin typeface="Times New Roman" panose="02020603050405020304" charset="0"/>
                <a:ea typeface="仿宋" panose="02010609060101010101" charset="-122"/>
                <a:cs typeface="Times New Roman" panose="02020603050405020304" charset="0"/>
              </a:rPr>
              <a:t>具有</a:t>
            </a:r>
            <a:r>
              <a:rPr sz="2800" b="1">
                <a:latin typeface="Times New Roman" panose="02020603050405020304" charset="0"/>
                <a:ea typeface="仿宋" panose="02010609060101010101" charset="-122"/>
                <a:cs typeface="Times New Roman" panose="02020603050405020304" charset="0"/>
                <a:sym typeface="+mn-ea"/>
              </a:rPr>
              <a:t>上下文</a:t>
            </a:r>
            <a:r>
              <a:rPr lang="zh-CN" sz="2800" b="1">
                <a:latin typeface="Times New Roman" panose="02020603050405020304" charset="0"/>
                <a:ea typeface="仿宋" panose="02010609060101010101" charset="-122"/>
                <a:cs typeface="Times New Roman" panose="02020603050405020304" charset="0"/>
                <a:sym typeface="+mn-ea"/>
              </a:rPr>
              <a:t>信息的</a:t>
            </a:r>
            <a:r>
              <a:rPr sz="2800" b="1">
                <a:latin typeface="Times New Roman" panose="02020603050405020304" charset="0"/>
                <a:ea typeface="仿宋" panose="02010609060101010101" charset="-122"/>
                <a:cs typeface="Times New Roman" panose="02020603050405020304" charset="0"/>
              </a:rPr>
              <a:t>深度结构化模型探讨语义分割</a:t>
            </a:r>
            <a:endParaRPr sz="2800" b="1">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   </a:t>
            </a:r>
            <a:endParaRPr lang="zh-CN" altLang="en-US" sz="2400">
              <a:latin typeface="Times New Roman" panose="02020603050405020304" charset="0"/>
              <a:ea typeface="仿宋" panose="02010609060101010101" charset="-122"/>
              <a:cs typeface="Times New Roman" panose="02020603050405020304" charset="0"/>
            </a:endParaRPr>
          </a:p>
          <a:p>
            <a:pPr algn="ctr"/>
            <a:r>
              <a:rPr lang="zh-CN" altLang="en-US" sz="2400">
                <a:latin typeface="Times New Roman" panose="02020603050405020304" charset="0"/>
                <a:ea typeface="仿宋" panose="02010609060101010101" charset="-122"/>
                <a:cs typeface="Times New Roman" panose="02020603050405020304" charset="0"/>
              </a:rPr>
              <a:t>Guosheng Lin, Chunhua Shen, Anton van den Hengel, Ian Reid</a:t>
            </a:r>
            <a:endParaRPr lang="zh-CN" altLang="en-US" sz="2400">
              <a:latin typeface="Times New Roman" panose="02020603050405020304" charset="0"/>
              <a:ea typeface="仿宋" panose="02010609060101010101" charset="-122"/>
              <a:cs typeface="Times New Roman" panose="02020603050405020304" charset="0"/>
            </a:endParaRPr>
          </a:p>
          <a:p>
            <a:pPr algn="ctr"/>
            <a:r>
              <a:rPr lang="zh-CN" altLang="en-US" sz="2400">
                <a:latin typeface="Times New Roman" panose="02020603050405020304" charset="0"/>
                <a:ea typeface="仿宋" panose="02010609060101010101" charset="-122"/>
                <a:cs typeface="Times New Roman" panose="02020603050405020304" charset="0"/>
              </a:rPr>
              <a:t>    </a:t>
            </a:r>
            <a:endParaRPr lang="zh-CN" altLang="en-US" sz="2400">
              <a:latin typeface="Times New Roman" panose="02020603050405020304" charset="0"/>
              <a:ea typeface="仿宋" panose="02010609060101010101" charset="-122"/>
              <a:cs typeface="Times New Roman" panose="02020603050405020304" charset="0"/>
            </a:endParaRPr>
          </a:p>
          <a:p>
            <a:pPr algn="ctr"/>
            <a:r>
              <a:rPr lang="zh-CN" altLang="en-US" sz="2400">
                <a:latin typeface="Times New Roman" panose="02020603050405020304" charset="0"/>
                <a:ea typeface="仿宋" panose="02010609060101010101" charset="-122"/>
                <a:cs typeface="Times New Roman" panose="02020603050405020304" charset="0"/>
              </a:rPr>
              <a:t>  </a:t>
            </a:r>
            <a:r>
              <a:rPr lang="zh-CN" altLang="en-US" sz="2400">
                <a:latin typeface="Times New Roman" panose="02020603050405020304" charset="0"/>
                <a:ea typeface="仿宋" panose="02010609060101010101" charset="-122"/>
                <a:cs typeface="Times New Roman" panose="02020603050405020304" charset="0"/>
              </a:rPr>
              <a:t>0162-8828 (c) 2016 IEEE.</a:t>
            </a:r>
            <a:endParaRPr lang="zh-CN" altLang="en-US" sz="2400">
              <a:latin typeface="Times New Roman" panose="02020603050405020304" charset="0"/>
              <a:ea typeface="仿宋" panose="02010609060101010101" charset="-122"/>
              <a:cs typeface="Times New Roman" panose="02020603050405020304" charset="0"/>
            </a:endParaRPr>
          </a:p>
        </p:txBody>
      </p:sp>
      <p:sp>
        <p:nvSpPr>
          <p:cNvPr id="34" name="文本框 33"/>
          <p:cNvSpPr txBox="1"/>
          <p:nvPr/>
        </p:nvSpPr>
        <p:spPr>
          <a:xfrm>
            <a:off x="1221105" y="1294130"/>
            <a:ext cx="10497185" cy="1076325"/>
          </a:xfrm>
          <a:prstGeom prst="rect">
            <a:avLst/>
          </a:prstGeom>
          <a:noFill/>
        </p:spPr>
        <p:txBody>
          <a:bodyPr wrap="square" rtlCol="0">
            <a:spAutoFit/>
          </a:bodyPr>
          <a:p>
            <a:pPr lvl="0" algn="ctr"/>
            <a:r>
              <a:rPr sz="3200" spc="600" dirty="0" smtClean="0">
                <a:latin typeface="Times New Roman" panose="02020603050405020304" charset="0"/>
                <a:ea typeface="华文新魏" panose="02010800040101010101" charset="-122"/>
                <a:cs typeface="Times New Roman" panose="02020603050405020304" charset="0"/>
                <a:sym typeface="+mn-lt"/>
              </a:rPr>
              <a:t>Exploring Context with Deep Structured models for Semantic Segmentation</a:t>
            </a:r>
            <a:endParaRPr sz="3200" spc="600" dirty="0" smtClean="0">
              <a:latin typeface="Times New Roman" panose="02020603050405020304" charset="0"/>
              <a:ea typeface="华文新魏" panose="02010800040101010101" charset="-122"/>
              <a:cs typeface="Times New Roman" panose="020206030504050203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组合 2"/>
          <p:cNvGrpSpPr/>
          <p:nvPr/>
        </p:nvGrpSpPr>
        <p:grpSpPr>
          <a:xfrm>
            <a:off x="4205605" y="286385"/>
            <a:ext cx="5865495" cy="3884930"/>
            <a:chOff x="5399314" y="1916338"/>
            <a:chExt cx="4140001" cy="3034287"/>
          </a:xfrm>
        </p:grpSpPr>
        <p:sp>
          <p:nvSpPr>
            <p:cNvPr id="4" name="MH_Entry_1">
              <a:hlinkClick r:id="rId1" action="ppaction://hlinksldjump"/>
            </p:cNvPr>
            <p:cNvSpPr/>
            <p:nvPr>
              <p:custDataLst>
                <p:tags r:id="rId2"/>
              </p:custDataLst>
            </p:nvPr>
          </p:nvSpPr>
          <p:spPr>
            <a:xfrm>
              <a:off x="5399314" y="1916338"/>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lnSpcReduction="20000"/>
            </a:bodyPr>
            <a:p>
              <a:pPr lvl="0">
                <a:lnSpc>
                  <a:spcPct val="130000"/>
                </a:lnSpc>
              </a:pPr>
              <a:r>
                <a:rPr lang="zh-CN" altLang="en-US" sz="3200" spc="600" dirty="0" smtClean="0">
                  <a:solidFill>
                    <a:schemeClr val="tx1"/>
                  </a:solidFill>
                  <a:cs typeface="+mn-ea"/>
                  <a:sym typeface="+mn-lt"/>
                </a:rPr>
                <a:t>   引言</a:t>
              </a:r>
              <a:endParaRPr lang="zh-CN" altLang="en-US" sz="3200" spc="600" dirty="0" smtClean="0">
                <a:solidFill>
                  <a:schemeClr val="tx1"/>
                </a:solidFill>
                <a:cs typeface="+mn-ea"/>
                <a:sym typeface="+mn-lt"/>
              </a:endParaRPr>
            </a:p>
          </p:txBody>
        </p:sp>
        <p:sp>
          <p:nvSpPr>
            <p:cNvPr id="5" name="MH_Number_1">
              <a:hlinkClick r:id="rId1" action="ppaction://hlinksldjump"/>
            </p:cNvPr>
            <p:cNvSpPr/>
            <p:nvPr>
              <p:custDataLst>
                <p:tags r:id="rId3"/>
              </p:custDataLst>
            </p:nvPr>
          </p:nvSpPr>
          <p:spPr>
            <a:xfrm>
              <a:off x="5399314" y="1945528"/>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p>
              <a:r>
                <a:rPr lang="en-US" altLang="zh-CN" dirty="0">
                  <a:solidFill>
                    <a:srgbClr val="FFFFFF"/>
                  </a:solidFill>
                  <a:cs typeface="+mn-ea"/>
                  <a:sym typeface="+mn-lt"/>
                </a:rPr>
                <a:t>1</a:t>
              </a:r>
              <a:endParaRPr lang="zh-CN" altLang="en-US" dirty="0">
                <a:solidFill>
                  <a:srgbClr val="FFFFFF"/>
                </a:solidFill>
                <a:cs typeface="+mn-ea"/>
                <a:sym typeface="+mn-lt"/>
              </a:endParaRPr>
            </a:p>
          </p:txBody>
        </p:sp>
        <p:sp>
          <p:nvSpPr>
            <p:cNvPr id="6" name="MH_Entry_2">
              <a:hlinkClick r:id="rId4" action="ppaction://hlinksldjump"/>
            </p:cNvPr>
            <p:cNvSpPr/>
            <p:nvPr>
              <p:custDataLst>
                <p:tags r:id="rId5"/>
              </p:custDataLst>
            </p:nvPr>
          </p:nvSpPr>
          <p:spPr>
            <a:xfrm>
              <a:off x="5399314" y="2774221"/>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fontScale="80000"/>
            </a:bodyPr>
            <a:p>
              <a:pPr lvl="0">
                <a:lnSpc>
                  <a:spcPct val="130000"/>
                </a:lnSpc>
              </a:pPr>
              <a:r>
                <a:rPr lang="zh-CN" altLang="en-US" sz="3200" spc="600" dirty="0" smtClean="0">
                  <a:solidFill>
                    <a:schemeClr val="tx1"/>
                  </a:solidFill>
                  <a:cs typeface="+mn-ea"/>
                  <a:sym typeface="+mn-lt"/>
                </a:rPr>
                <a:t> 建立上下文</a:t>
              </a:r>
              <a:r>
                <a:rPr lang="zh-CN" altLang="en-US" sz="3200" spc="600" dirty="0" smtClean="0">
                  <a:solidFill>
                    <a:schemeClr val="tx1"/>
                  </a:solidFill>
                  <a:latin typeface="Times New Roman" panose="02020603050405020304" charset="0"/>
                  <a:cs typeface="Times New Roman" panose="02020603050405020304" charset="0"/>
                  <a:sym typeface="+mn-lt"/>
                </a:rPr>
                <a:t>CRF</a:t>
              </a:r>
              <a:r>
                <a:rPr lang="zh-CN" altLang="en-US" sz="3200" spc="600" dirty="0" smtClean="0">
                  <a:solidFill>
                    <a:schemeClr val="tx1"/>
                  </a:solidFill>
                  <a:cs typeface="+mn-ea"/>
                  <a:sym typeface="+mn-lt"/>
                </a:rPr>
                <a:t>深度模型</a:t>
              </a:r>
              <a:endParaRPr lang="zh-CN" altLang="en-US" sz="3200" spc="600" dirty="0" smtClean="0">
                <a:solidFill>
                  <a:schemeClr val="tx1"/>
                </a:solidFill>
                <a:cs typeface="+mn-ea"/>
                <a:sym typeface="+mn-lt"/>
              </a:endParaRPr>
            </a:p>
          </p:txBody>
        </p:sp>
        <p:sp>
          <p:nvSpPr>
            <p:cNvPr id="7" name="MH_Number_2">
              <a:hlinkClick r:id="rId4" action="ppaction://hlinksldjump"/>
            </p:cNvPr>
            <p:cNvSpPr/>
            <p:nvPr>
              <p:custDataLst>
                <p:tags r:id="rId6"/>
              </p:custDataLst>
            </p:nvPr>
          </p:nvSpPr>
          <p:spPr>
            <a:xfrm>
              <a:off x="5399314" y="2803411"/>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p>
              <a:r>
                <a:rPr lang="en-US" altLang="zh-CN">
                  <a:solidFill>
                    <a:srgbClr val="FFFFFF"/>
                  </a:solidFill>
                  <a:cs typeface="+mn-ea"/>
                  <a:sym typeface="+mn-lt"/>
                </a:rPr>
                <a:t>2</a:t>
              </a:r>
              <a:endParaRPr lang="zh-CN" altLang="en-US" dirty="0">
                <a:solidFill>
                  <a:srgbClr val="FFFFFF"/>
                </a:solidFill>
                <a:cs typeface="+mn-ea"/>
                <a:sym typeface="+mn-lt"/>
              </a:endParaRPr>
            </a:p>
          </p:txBody>
        </p:sp>
        <p:sp>
          <p:nvSpPr>
            <p:cNvPr id="8" name="MH_Entry_3">
              <a:hlinkClick r:id="rId7" action="ppaction://hlinksldjump"/>
            </p:cNvPr>
            <p:cNvSpPr/>
            <p:nvPr>
              <p:custDataLst>
                <p:tags r:id="rId8"/>
              </p:custDataLst>
            </p:nvPr>
          </p:nvSpPr>
          <p:spPr>
            <a:xfrm>
              <a:off x="5399314" y="3632104"/>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lnSpcReduction="20000"/>
            </a:bodyPr>
            <a:p>
              <a:pPr lvl="0">
                <a:lnSpc>
                  <a:spcPct val="130000"/>
                </a:lnSpc>
              </a:pPr>
              <a:r>
                <a:rPr lang="zh-CN" altLang="en-US" sz="3200" spc="600" dirty="0" smtClean="0">
                  <a:solidFill>
                    <a:schemeClr val="tx1"/>
                  </a:solidFill>
                  <a:cs typeface="+mn-ea"/>
                  <a:sym typeface="+mn-lt"/>
                </a:rPr>
                <a:t>   网络配置</a:t>
              </a:r>
              <a:endParaRPr lang="zh-CN" altLang="en-US" sz="3200" spc="600" dirty="0" smtClean="0">
                <a:solidFill>
                  <a:schemeClr val="tx1"/>
                </a:solidFill>
                <a:cs typeface="+mn-ea"/>
                <a:sym typeface="+mn-lt"/>
              </a:endParaRPr>
            </a:p>
          </p:txBody>
        </p:sp>
        <p:sp>
          <p:nvSpPr>
            <p:cNvPr id="9" name="MH_Number_3">
              <a:hlinkClick r:id="rId7" action="ppaction://hlinksldjump"/>
            </p:cNvPr>
            <p:cNvSpPr/>
            <p:nvPr>
              <p:custDataLst>
                <p:tags r:id="rId9"/>
              </p:custDataLst>
            </p:nvPr>
          </p:nvSpPr>
          <p:spPr>
            <a:xfrm>
              <a:off x="5399314" y="3661294"/>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p>
              <a:r>
                <a:rPr lang="en-US" altLang="zh-CN">
                  <a:solidFill>
                    <a:srgbClr val="FFFFFF"/>
                  </a:solidFill>
                  <a:cs typeface="+mn-ea"/>
                  <a:sym typeface="+mn-lt"/>
                </a:rPr>
                <a:t>3</a:t>
              </a:r>
              <a:endParaRPr lang="zh-CN" altLang="en-US" dirty="0">
                <a:solidFill>
                  <a:srgbClr val="FFFFFF"/>
                </a:solidFill>
                <a:cs typeface="+mn-ea"/>
                <a:sym typeface="+mn-lt"/>
              </a:endParaRPr>
            </a:p>
          </p:txBody>
        </p:sp>
        <p:sp>
          <p:nvSpPr>
            <p:cNvPr id="10" name="MH_Entry_4">
              <a:hlinkClick r:id="rId10" action="ppaction://hlinksldjump"/>
            </p:cNvPr>
            <p:cNvSpPr/>
            <p:nvPr>
              <p:custDataLst>
                <p:tags r:id="rId11"/>
              </p:custDataLst>
            </p:nvPr>
          </p:nvSpPr>
          <p:spPr>
            <a:xfrm>
              <a:off x="5399314" y="4489987"/>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lnSpcReduction="20000"/>
            </a:bodyPr>
            <a:p>
              <a:pPr lvl="0">
                <a:lnSpc>
                  <a:spcPct val="130000"/>
                </a:lnSpc>
              </a:pPr>
              <a:r>
                <a:rPr lang="zh-CN" altLang="en-US" sz="3200" spc="600" dirty="0" smtClean="0">
                  <a:solidFill>
                    <a:schemeClr val="tx1"/>
                  </a:solidFill>
                  <a:cs typeface="+mn-ea"/>
                  <a:sym typeface="+mn-lt"/>
                </a:rPr>
                <a:t>   </a:t>
              </a:r>
              <a:r>
                <a:rPr lang="zh-CN" altLang="en-US" sz="3200" spc="600" dirty="0" smtClean="0">
                  <a:solidFill>
                    <a:schemeClr val="tx1"/>
                  </a:solidFill>
                  <a:latin typeface="Times New Roman" panose="02020603050405020304" charset="0"/>
                  <a:cs typeface="Times New Roman" panose="02020603050405020304" charset="0"/>
                  <a:sym typeface="+mn-lt"/>
                </a:rPr>
                <a:t>预测与</a:t>
              </a:r>
              <a:r>
                <a:rPr lang="en-US" altLang="zh-CN" sz="3200" spc="600" dirty="0" smtClean="0">
                  <a:solidFill>
                    <a:schemeClr val="tx1"/>
                  </a:solidFill>
                  <a:latin typeface="Times New Roman" panose="02020603050405020304" charset="0"/>
                  <a:cs typeface="Times New Roman" panose="02020603050405020304" charset="0"/>
                  <a:sym typeface="+mn-lt"/>
                </a:rPr>
                <a:t>CRF</a:t>
              </a:r>
              <a:r>
                <a:rPr lang="zh-CN" altLang="en-US" sz="3200" spc="600" dirty="0" smtClean="0">
                  <a:solidFill>
                    <a:schemeClr val="tx1"/>
                  </a:solidFill>
                  <a:latin typeface="Times New Roman" panose="02020603050405020304" charset="0"/>
                  <a:cs typeface="Times New Roman" panose="02020603050405020304" charset="0"/>
                  <a:sym typeface="+mn-lt"/>
                </a:rPr>
                <a:t>训练</a:t>
              </a:r>
              <a:endParaRPr lang="zh-CN" altLang="en-US" sz="3200" spc="600" dirty="0" smtClean="0">
                <a:solidFill>
                  <a:schemeClr val="tx1"/>
                </a:solidFill>
                <a:latin typeface="Times New Roman" panose="02020603050405020304" charset="0"/>
                <a:cs typeface="Times New Roman" panose="02020603050405020304" charset="0"/>
                <a:sym typeface="+mn-lt"/>
              </a:endParaRPr>
            </a:p>
          </p:txBody>
        </p:sp>
        <p:sp>
          <p:nvSpPr>
            <p:cNvPr id="11" name="MH_Number_4">
              <a:hlinkClick r:id="rId10" action="ppaction://hlinksldjump"/>
            </p:cNvPr>
            <p:cNvSpPr/>
            <p:nvPr>
              <p:custDataLst>
                <p:tags r:id="rId12"/>
              </p:custDataLst>
            </p:nvPr>
          </p:nvSpPr>
          <p:spPr>
            <a:xfrm>
              <a:off x="5399314" y="4519177"/>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p>
              <a:r>
                <a:rPr lang="en-US" altLang="zh-CN">
                  <a:solidFill>
                    <a:srgbClr val="FFFFFF"/>
                  </a:solidFill>
                  <a:cs typeface="+mn-ea"/>
                  <a:sym typeface="+mn-lt"/>
                </a:rPr>
                <a:t>4</a:t>
              </a:r>
              <a:endParaRPr lang="zh-CN" altLang="en-US" dirty="0">
                <a:solidFill>
                  <a:srgbClr val="FFFFFF"/>
                </a:solidFill>
                <a:cs typeface="+mn-ea"/>
                <a:sym typeface="+mn-lt"/>
              </a:endParaRPr>
            </a:p>
          </p:txBody>
        </p:sp>
      </p:grpSp>
      <p:grpSp>
        <p:nvGrpSpPr>
          <p:cNvPr id="13" name="组合 12"/>
          <p:cNvGrpSpPr/>
          <p:nvPr/>
        </p:nvGrpSpPr>
        <p:grpSpPr>
          <a:xfrm>
            <a:off x="1369060" y="1188085"/>
            <a:ext cx="1639570" cy="3693160"/>
            <a:chOff x="2256" y="2492"/>
            <a:chExt cx="2582" cy="5816"/>
          </a:xfrm>
        </p:grpSpPr>
        <p:sp>
          <p:nvSpPr>
            <p:cNvPr id="12" name="PA_MH_Others_1"/>
            <p:cNvSpPr txBox="1"/>
            <p:nvPr>
              <p:custDataLst>
                <p:tags r:id="rId13"/>
              </p:custDataLst>
            </p:nvPr>
          </p:nvSpPr>
          <p:spPr>
            <a:xfrm>
              <a:off x="2578" y="3240"/>
              <a:ext cx="2260" cy="4340"/>
            </a:xfrm>
            <a:prstGeom prst="rect">
              <a:avLst/>
            </a:prstGeom>
            <a:noFill/>
          </p:spPr>
          <p:txBody>
            <a:bodyPr wrap="square" lIns="0" tIns="0" rIns="0" bIns="0" rtlCol="0" anchor="ctr" anchorCtr="0">
              <a:noAutofit/>
            </a:bodyPr>
            <a:p>
              <a:pPr algn="ctr"/>
              <a:r>
                <a:rPr lang="zh-CN" altLang="en-US" sz="6600">
                  <a:solidFill>
                    <a:schemeClr val="accent1">
                      <a:lumMod val="75000"/>
                    </a:schemeClr>
                  </a:solidFill>
                  <a:cs typeface="+mn-ea"/>
                  <a:sym typeface="+mn-lt"/>
                </a:rPr>
                <a:t>目</a:t>
              </a:r>
              <a:endParaRPr lang="en-US" altLang="zh-CN" sz="6600">
                <a:solidFill>
                  <a:schemeClr val="accent1">
                    <a:lumMod val="75000"/>
                  </a:schemeClr>
                </a:solidFill>
                <a:cs typeface="+mn-ea"/>
                <a:sym typeface="+mn-lt"/>
              </a:endParaRPr>
            </a:p>
            <a:p>
              <a:pPr algn="ctr"/>
              <a:r>
                <a:rPr lang="zh-CN" altLang="en-US" sz="6600">
                  <a:solidFill>
                    <a:schemeClr val="accent1">
                      <a:lumMod val="75000"/>
                    </a:schemeClr>
                  </a:solidFill>
                  <a:cs typeface="+mn-ea"/>
                  <a:sym typeface="+mn-lt"/>
                </a:rPr>
                <a:t>录</a:t>
              </a:r>
              <a:endParaRPr lang="zh-CN" altLang="en-US" sz="6600">
                <a:solidFill>
                  <a:schemeClr val="accent1">
                    <a:lumMod val="75000"/>
                  </a:schemeClr>
                </a:solidFill>
                <a:cs typeface="+mn-ea"/>
                <a:sym typeface="+mn-lt"/>
              </a:endParaRPr>
            </a:p>
          </p:txBody>
        </p:sp>
        <p:sp>
          <p:nvSpPr>
            <p:cNvPr id="14" name="PA_MH_Others_2"/>
            <p:cNvSpPr txBox="1"/>
            <p:nvPr>
              <p:custDataLst>
                <p:tags r:id="rId14"/>
              </p:custDataLst>
            </p:nvPr>
          </p:nvSpPr>
          <p:spPr>
            <a:xfrm rot="5400000">
              <a:off x="-240" y="4988"/>
              <a:ext cx="5816" cy="824"/>
            </a:xfrm>
            <a:prstGeom prst="rect">
              <a:avLst/>
            </a:prstGeom>
            <a:noFill/>
          </p:spPr>
          <p:txBody>
            <a:bodyPr wrap="square">
              <a:spAutoFit/>
            </a:bodyPr>
            <a:p>
              <a:pPr algn="ctr">
                <a:defRPr/>
              </a:pPr>
              <a:r>
                <a:rPr lang="en-US" altLang="zh-CN" sz="2800" spc="400" dirty="0">
                  <a:solidFill>
                    <a:schemeClr val="accent1">
                      <a:lumMod val="60000"/>
                      <a:lumOff val="40000"/>
                    </a:schemeClr>
                  </a:solidFill>
                  <a:cs typeface="+mn-ea"/>
                  <a:sym typeface="+mn-lt"/>
                </a:rPr>
                <a:t>CONTENTS</a:t>
              </a:r>
              <a:endParaRPr lang="zh-CN" altLang="en-US" sz="2800" spc="400" dirty="0">
                <a:solidFill>
                  <a:schemeClr val="accent1">
                    <a:lumMod val="60000"/>
                    <a:lumOff val="40000"/>
                  </a:schemeClr>
                </a:solidFill>
                <a:cs typeface="+mn-ea"/>
                <a:sym typeface="+mn-lt"/>
              </a:endParaRPr>
            </a:p>
          </p:txBody>
        </p:sp>
      </p:grpSp>
      <p:grpSp>
        <p:nvGrpSpPr>
          <p:cNvPr id="16" name="组合 15"/>
          <p:cNvGrpSpPr/>
          <p:nvPr/>
        </p:nvGrpSpPr>
        <p:grpSpPr>
          <a:xfrm>
            <a:off x="4205605" y="4724400"/>
            <a:ext cx="5864860" cy="589280"/>
            <a:chOff x="6623" y="7860"/>
            <a:chExt cx="9236" cy="928"/>
          </a:xfrm>
        </p:grpSpPr>
        <p:sp>
          <p:nvSpPr>
            <p:cNvPr id="15" name="MH_Entry_4">
              <a:hlinkClick r:id="rId10" action="ppaction://hlinksldjump"/>
            </p:cNvPr>
            <p:cNvSpPr/>
            <p:nvPr>
              <p:custDataLst>
                <p:tags r:id="rId15"/>
              </p:custDataLst>
            </p:nvPr>
          </p:nvSpPr>
          <p:spPr>
            <a:xfrm>
              <a:off x="6623" y="7860"/>
              <a:ext cx="9237" cy="92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lnSpcReduction="20000"/>
            </a:bodyPr>
            <a:p>
              <a:pPr lvl="0">
                <a:lnSpc>
                  <a:spcPct val="130000"/>
                </a:lnSpc>
              </a:pPr>
              <a:r>
                <a:rPr lang="zh-CN" altLang="en-US" sz="3200" spc="600" dirty="0" smtClean="0">
                  <a:solidFill>
                    <a:schemeClr val="tx1"/>
                  </a:solidFill>
                  <a:cs typeface="+mn-ea"/>
                  <a:sym typeface="+mn-lt"/>
                </a:rPr>
                <a:t>   评估</a:t>
              </a:r>
              <a:endParaRPr lang="zh-CN" altLang="en-US" sz="3200" spc="600" dirty="0" smtClean="0">
                <a:solidFill>
                  <a:schemeClr val="tx1"/>
                </a:solidFill>
                <a:cs typeface="+mn-ea"/>
                <a:sym typeface="+mn-lt"/>
              </a:endParaRPr>
            </a:p>
          </p:txBody>
        </p:sp>
        <p:sp>
          <p:nvSpPr>
            <p:cNvPr id="17" name="MH_Number_4">
              <a:hlinkClick r:id="rId10" action="ppaction://hlinksldjump"/>
            </p:cNvPr>
            <p:cNvSpPr/>
            <p:nvPr>
              <p:custDataLst>
                <p:tags r:id="rId16"/>
              </p:custDataLst>
            </p:nvPr>
          </p:nvSpPr>
          <p:spPr>
            <a:xfrm>
              <a:off x="6623" y="7860"/>
              <a:ext cx="888" cy="802"/>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p>
              <a:r>
                <a:rPr lang="en-US" altLang="zh-CN" dirty="0">
                  <a:solidFill>
                    <a:srgbClr val="FFFFFF"/>
                  </a:solidFill>
                  <a:cs typeface="+mn-ea"/>
                  <a:sym typeface="+mn-lt"/>
                </a:rPr>
                <a:t>5</a:t>
              </a:r>
              <a:endParaRPr lang="en-US" altLang="zh-CN" dirty="0">
                <a:solidFill>
                  <a:srgbClr val="FFFFFF"/>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027430" y="630555"/>
            <a:ext cx="9865360" cy="4892675"/>
          </a:xfrm>
          <a:prstGeom prst="rect">
            <a:avLst/>
          </a:prstGeom>
          <a:noFill/>
        </p:spPr>
        <p:txBody>
          <a:bodyPr wrap="square" rtlCol="0" anchor="t">
            <a:spAutoFit/>
          </a:bodyPr>
          <a:p>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本文主要探索两种类型的空间上下文来提高分割性能：补丁</a:t>
            </a:r>
            <a:r>
              <a:rPr lang="en-US" altLang="zh-CN" sz="2400">
                <a:latin typeface="仿宋" panose="02010609060101010101" charset="-122"/>
                <a:ea typeface="仿宋" panose="02010609060101010101" charset="-122"/>
                <a:cs typeface="仿宋" panose="02010609060101010101" charset="-122"/>
              </a:rPr>
              <a:t>-</a:t>
            </a:r>
            <a:r>
              <a:rPr lang="zh-CN" altLang="en-US" sz="2400">
                <a:latin typeface="仿宋" panose="02010609060101010101" charset="-122"/>
                <a:ea typeface="仿宋" panose="02010609060101010101" charset="-122"/>
                <a:cs typeface="仿宋" panose="02010609060101010101" charset="-122"/>
              </a:rPr>
              <a:t>补丁上下文和补丁</a:t>
            </a:r>
            <a:r>
              <a:rPr lang="en-US" altLang="zh-CN" sz="2400">
                <a:latin typeface="仿宋" panose="02010609060101010101" charset="-122"/>
                <a:ea typeface="仿宋" panose="02010609060101010101" charset="-122"/>
                <a:cs typeface="仿宋" panose="02010609060101010101" charset="-122"/>
              </a:rPr>
              <a:t>-</a:t>
            </a:r>
            <a:r>
              <a:rPr lang="zh-CN" altLang="en-US" sz="2400">
                <a:latin typeface="仿宋" panose="02010609060101010101" charset="-122"/>
                <a:ea typeface="仿宋" panose="02010609060101010101" charset="-122"/>
                <a:cs typeface="仿宋" panose="02010609060101010101" charset="-122"/>
              </a:rPr>
              <a:t>背景上下文。 补丁</a:t>
            </a:r>
            <a:r>
              <a:rPr lang="en-US" altLang="zh-CN" sz="2400">
                <a:latin typeface="仿宋" panose="02010609060101010101" charset="-122"/>
                <a:ea typeface="仿宋" panose="02010609060101010101" charset="-122"/>
                <a:cs typeface="仿宋" panose="02010609060101010101" charset="-122"/>
              </a:rPr>
              <a:t>-</a:t>
            </a:r>
            <a:r>
              <a:rPr lang="zh-CN" altLang="en-US" sz="2400">
                <a:latin typeface="仿宋" panose="02010609060101010101" charset="-122"/>
                <a:ea typeface="仿宋" panose="02010609060101010101" charset="-122"/>
                <a:cs typeface="仿宋" panose="02010609060101010101" charset="-122"/>
              </a:rPr>
              <a:t>补丁上下文反映了两个图像补丁的视觉模式之间的语义关系。同样，补丁</a:t>
            </a:r>
            <a:r>
              <a:rPr lang="en-US" altLang="zh-CN" sz="2400">
                <a:latin typeface="仿宋" panose="02010609060101010101" charset="-122"/>
                <a:ea typeface="仿宋" panose="02010609060101010101" charset="-122"/>
                <a:cs typeface="仿宋" panose="02010609060101010101" charset="-122"/>
              </a:rPr>
              <a:t>-</a:t>
            </a:r>
            <a:r>
              <a:rPr lang="zh-CN" altLang="en-US" sz="2400">
                <a:latin typeface="仿宋" panose="02010609060101010101" charset="-122"/>
                <a:ea typeface="仿宋" panose="02010609060101010101" charset="-122"/>
                <a:cs typeface="仿宋" panose="02010609060101010101" charset="-122"/>
              </a:rPr>
              <a:t>背景上下文反映了图像补丁和大背景区域之间的语义关系。</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主要贡献：</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使用条件随机场（CRF）明确地建模上下文关系；使用基于CNN的二元势能函数来捕获相邻块之间的语义相关性，以改善粗略水平预测，与</a:t>
            </a:r>
            <a:r>
              <a:rPr lang="zh-CN" altLang="en-US" sz="2400">
                <a:latin typeface="仿宋" panose="02010609060101010101" charset="-122"/>
                <a:ea typeface="仿宋" panose="02010609060101010101" charset="-122"/>
                <a:cs typeface="仿宋" panose="02010609060101010101" charset="-122"/>
                <a:sym typeface="+mn-ea"/>
              </a:rPr>
              <a:t>促进局部平滑的基于</a:t>
            </a:r>
            <a:r>
              <a:rPr lang="zh-CN" altLang="en-US" sz="2400">
                <a:latin typeface="仿宋" panose="02010609060101010101" charset="-122"/>
                <a:ea typeface="仿宋" panose="02010609060101010101" charset="-122"/>
                <a:cs typeface="仿宋" panose="02010609060101010101" charset="-122"/>
              </a:rPr>
              <a:t>Potts模型的二元势能函数组合使用，改善分割结果。</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为了编码丰富的背景信息，构建多尺度网络并在特征图</a:t>
            </a:r>
            <a:r>
              <a:rPr lang="zh-CN" altLang="en-US" sz="2400">
                <a:latin typeface="仿宋" panose="02010609060101010101" charset="-122"/>
                <a:ea typeface="仿宋" panose="02010609060101010101" charset="-122"/>
                <a:cs typeface="仿宋" panose="02010609060101010101" charset="-122"/>
              </a:rPr>
              <a:t>上应用滑动金字塔池，从不同大小的背景区域捕获信息。</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使用CRF的分段训练进行近似训练，以避免在每个随机梯度下降迭代中的重复推断，从而实现有效的学习。</a:t>
            </a:r>
            <a:endParaRPr lang="zh-CN" altLang="en-US" sz="2400">
              <a:latin typeface="仿宋" panose="02010609060101010101" charset="-122"/>
              <a:ea typeface="仿宋" panose="02010609060101010101" charset="-122"/>
              <a:cs typeface="仿宋" panose="02010609060101010101" charset="-122"/>
            </a:endParaRPr>
          </a:p>
        </p:txBody>
      </p:sp>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楷体" panose="02010600040101010101" charset="-122"/>
                <a:ea typeface="华文楷体" panose="02010600040101010101" charset="-122"/>
                <a:cs typeface="华文楷体" panose="02010600040101010101" charset="-122"/>
                <a:sym typeface="+mn-lt"/>
              </a:rPr>
              <a:t> 1 </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引言</a:t>
            </a:r>
            <a:endParaRPr lang="zh-CN" altLang="en-US" sz="3200" spc="600" dirty="0" smtClean="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322080" y="340565"/>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478790" y="4456430"/>
            <a:ext cx="9865360" cy="1198880"/>
          </a:xfrm>
          <a:prstGeom prst="rect">
            <a:avLst/>
          </a:prstGeom>
          <a:noFill/>
        </p:spPr>
        <p:txBody>
          <a:bodyPr wrap="square" rtlCol="0" anchor="t">
            <a:spAutoFit/>
          </a:bodyPr>
          <a:p>
            <a:pPr algn="ctr"/>
            <a:r>
              <a:rPr lang="zh-CN" altLang="en-US" sz="2400">
                <a:latin typeface="黑体" panose="02010609060101010101" charset="-122"/>
                <a:ea typeface="黑体" panose="02010609060101010101" charset="-122"/>
                <a:cs typeface="黑体" panose="02010609060101010101" charset="-122"/>
              </a:rPr>
              <a:t>  </a:t>
            </a:r>
            <a:endParaRPr lang="zh-CN" altLang="en-US" sz="2400">
              <a:latin typeface="黑体" panose="02010609060101010101" charset="-122"/>
              <a:ea typeface="黑体" panose="02010609060101010101" charset="-122"/>
              <a:cs typeface="黑体" panose="02010609060101010101" charset="-122"/>
            </a:endParaRPr>
          </a:p>
          <a:p>
            <a:pPr algn="ctr"/>
            <a:r>
              <a:rPr lang="zh-CN" altLang="en-US" sz="2400">
                <a:latin typeface="黑体" panose="02010609060101010101" charset="-122"/>
                <a:ea typeface="黑体" panose="02010609060101010101" charset="-122"/>
                <a:cs typeface="黑体" panose="02010609060101010101" charset="-122"/>
              </a:rPr>
              <a:t>图一：预测过程说明图</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p:txBody>
      </p:sp>
      <p:pic>
        <p:nvPicPr>
          <p:cNvPr id="-2147482623" name="图片 4"/>
          <p:cNvPicPr>
            <a:picLocks noChangeAspect="1"/>
          </p:cNvPicPr>
          <p:nvPr/>
        </p:nvPicPr>
        <p:blipFill>
          <a:blip r:embed="rId1"/>
          <a:stretch>
            <a:fillRect/>
          </a:stretch>
        </p:blipFill>
        <p:spPr>
          <a:xfrm>
            <a:off x="321945" y="1281430"/>
            <a:ext cx="11548745" cy="3360420"/>
          </a:xfrm>
          <a:prstGeom prst="rect">
            <a:avLst/>
          </a:prstGeom>
          <a:noFill/>
          <a:ln w="9525">
            <a:noFill/>
          </a:ln>
        </p:spPr>
      </p:pic>
      <p:sp>
        <p:nvSpPr>
          <p:cNvPr id="3" name="文本框 2"/>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楷体" panose="02010600040101010101" charset="-122"/>
                <a:ea typeface="华文楷体" panose="02010600040101010101" charset="-122"/>
                <a:cs typeface="华文楷体" panose="02010600040101010101" charset="-122"/>
                <a:sym typeface="+mn-lt"/>
              </a:rPr>
              <a:t> 1 </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引言</a:t>
            </a:r>
            <a:endParaRPr lang="zh-CN" altLang="en-US" sz="3200" spc="600" dirty="0" smtClean="0">
              <a:latin typeface="华文楷体" panose="02010600040101010101" charset="-122"/>
              <a:ea typeface="华文楷体" panose="02010600040101010101" charset="-122"/>
              <a:cs typeface="华文楷体" panose="020106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25"/>
          <p:cNvSpPr txBox="1"/>
          <p:nvPr/>
        </p:nvSpPr>
        <p:spPr>
          <a:xfrm>
            <a:off x="501650" y="1311910"/>
            <a:ext cx="10438765" cy="483108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语义分割是在</a:t>
            </a:r>
            <a:r>
              <a:rPr lang="zh-CN" altLang="en-US" sz="2800" b="1">
                <a:solidFill>
                  <a:schemeClr val="tx1"/>
                </a:solidFill>
                <a:latin typeface="仿宋" panose="02010609060101010101" charset="-122"/>
                <a:ea typeface="仿宋" panose="02010609060101010101" charset="-122"/>
                <a:cs typeface="仿宋" panose="02010609060101010101" charset="-122"/>
              </a:rPr>
              <a:t>像素级别</a:t>
            </a:r>
            <a:r>
              <a:rPr lang="zh-CN" altLang="en-US" sz="2800">
                <a:latin typeface="仿宋" panose="02010609060101010101" charset="-122"/>
                <a:ea typeface="仿宋" panose="02010609060101010101" charset="-122"/>
                <a:cs typeface="仿宋" panose="02010609060101010101" charset="-122"/>
              </a:rPr>
              <a:t>理解图像，即为图像中的每个像素分配一个对象类。除了识别图片中的不同物体之外，还必须划定图片中每个物体的边界。因此，与分类不同，需要从模型进行密集的像素预测。</a:t>
            </a:r>
            <a:endParaRPr lang="zh-CN" altLang="en-US" sz="2800">
              <a:latin typeface="仿宋" panose="02010609060101010101" charset="-122"/>
              <a:ea typeface="仿宋" panose="02010609060101010101" charset="-122"/>
              <a:cs typeface="仿宋" panose="02010609060101010101" charset="-122"/>
            </a:endParaRPr>
          </a:p>
          <a:p>
            <a:endParaRPr lang="zh-CN" altLang="en-US" sz="2800">
              <a:latin typeface="仿宋" panose="02010609060101010101" charset="-122"/>
              <a:ea typeface="仿宋" panose="02010609060101010101" charset="-122"/>
              <a:cs typeface="仿宋" panose="02010609060101010101" charset="-122"/>
            </a:endParaRPr>
          </a:p>
          <a:p>
            <a:r>
              <a:rPr lang="zh-CN" altLang="en-US" sz="2800" b="1">
                <a:latin typeface="仿宋" panose="02010609060101010101" charset="-122"/>
                <a:ea typeface="仿宋" panose="02010609060101010101" charset="-122"/>
                <a:cs typeface="仿宋" panose="02010609060101010101" charset="-122"/>
              </a:rPr>
              <a:t>   方法分类：</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1）TextonForest</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2）Random Forest based classifiers </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3）convolutional neural networks (CNN) </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4）patch classification   图像块分类</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a:t>
            </a:r>
            <a:r>
              <a:rPr lang="en-US" altLang="zh-CN" sz="2800">
                <a:latin typeface="仿宋" panose="02010609060101010101" charset="-122"/>
                <a:ea typeface="仿宋" panose="02010609060101010101" charset="-122"/>
                <a:cs typeface="仿宋" panose="02010609060101010101" charset="-122"/>
              </a:rPr>
              <a:t>5</a:t>
            </a:r>
            <a:r>
              <a:rPr lang="zh-CN" altLang="en-US" sz="2800">
                <a:latin typeface="仿宋" panose="02010609060101010101" charset="-122"/>
                <a:ea typeface="仿宋" panose="02010609060101010101" charset="-122"/>
                <a:cs typeface="仿宋" panose="02010609060101010101" charset="-122"/>
                <a:sym typeface="+mn-ea"/>
              </a:rPr>
              <a:t>）</a:t>
            </a:r>
            <a:r>
              <a:rPr lang="zh-CN" altLang="en-US" sz="2800" u="sng">
                <a:latin typeface="仿宋" panose="02010609060101010101" charset="-122"/>
                <a:ea typeface="仿宋" panose="02010609060101010101" charset="-122"/>
                <a:cs typeface="仿宋" panose="02010609060101010101" charset="-122"/>
              </a:rPr>
              <a:t>Fully Convolutional Networks (FCN)</a:t>
            </a:r>
            <a:r>
              <a:rPr lang="zh-CN" altLang="en-US" sz="2800">
                <a:latin typeface="仿宋" panose="02010609060101010101" charset="-122"/>
                <a:ea typeface="仿宋" panose="02010609060101010101" charset="-122"/>
                <a:cs typeface="仿宋" panose="02010609060101010101" charset="-122"/>
              </a:rPr>
              <a:t> </a:t>
            </a:r>
            <a:endParaRPr lang="zh-CN" altLang="en-US" sz="2800">
              <a:latin typeface="仿宋" panose="02010609060101010101" charset="-122"/>
              <a:ea typeface="仿宋" panose="02010609060101010101" charset="-122"/>
              <a:cs typeface="仿宋" panose="02010609060101010101" charset="-122"/>
            </a:endParaRPr>
          </a:p>
        </p:txBody>
      </p:sp>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81735" y="1468755"/>
            <a:ext cx="9865360" cy="1568450"/>
          </a:xfrm>
          <a:prstGeom prst="rect">
            <a:avLst/>
          </a:prstGeom>
          <a:noFill/>
        </p:spPr>
        <p:txBody>
          <a:bodyPr wrap="square" rtlCol="0" anchor="t">
            <a:spAutoFit/>
          </a:bodyPr>
          <a:p>
            <a:r>
              <a:rPr lang="zh-CN" altLang="en-US" sz="2400">
                <a:latin typeface="仿宋" panose="02010609060101010101" charset="-122"/>
                <a:ea typeface="仿宋" panose="02010609060101010101" charset="-122"/>
                <a:cs typeface="仿宋" panose="02010609060101010101" charset="-122"/>
              </a:rPr>
              <a:t>    首先应用卷积网络生成特征图，</a:t>
            </a:r>
            <a:r>
              <a:rPr lang="zh-CN" altLang="en-US" sz="2400">
                <a:latin typeface="仿宋" panose="02010609060101010101" charset="-122"/>
                <a:ea typeface="仿宋" panose="02010609060101010101" charset="-122"/>
                <a:cs typeface="仿宋" panose="02010609060101010101" charset="-122"/>
                <a:sym typeface="+mn-ea"/>
              </a:rPr>
              <a:t>称</a:t>
            </a:r>
            <a:r>
              <a:rPr lang="zh-CN" altLang="en-US" sz="2400">
                <a:latin typeface="仿宋" panose="02010609060101010101" charset="-122"/>
                <a:ea typeface="仿宋" panose="02010609060101010101" charset="-122"/>
                <a:cs typeface="仿宋" panose="02010609060101010101" charset="-122"/>
              </a:rPr>
              <a:t>这个网络为“</a:t>
            </a:r>
            <a:r>
              <a:rPr lang="en-US" altLang="zh-CN" sz="2400">
                <a:latin typeface="仿宋" panose="02010609060101010101" charset="-122"/>
                <a:ea typeface="仿宋" panose="02010609060101010101" charset="-122"/>
                <a:cs typeface="仿宋" panose="02010609060101010101" charset="-122"/>
              </a:rPr>
              <a:t>F</a:t>
            </a:r>
            <a:r>
              <a:rPr lang="zh-CN" altLang="en-US" sz="2400">
                <a:latin typeface="仿宋" panose="02010609060101010101" charset="-122"/>
                <a:ea typeface="仿宋" panose="02010609060101010101" charset="-122"/>
                <a:cs typeface="仿宋" panose="02010609060101010101" charset="-122"/>
              </a:rPr>
              <a:t>eat</a:t>
            </a:r>
            <a:r>
              <a:rPr lang="en-US" altLang="zh-CN" sz="2400">
                <a:latin typeface="仿宋" panose="02010609060101010101" charset="-122"/>
                <a:ea typeface="仿宋" panose="02010609060101010101" charset="-122"/>
                <a:cs typeface="仿宋" panose="02010609060101010101" charset="-122"/>
              </a:rPr>
              <a:t>M</a:t>
            </a:r>
            <a:r>
              <a:rPr lang="zh-CN" altLang="en-US" sz="2400">
                <a:latin typeface="仿宋" panose="02010609060101010101" charset="-122"/>
                <a:ea typeface="仿宋" panose="02010609060101010101" charset="-122"/>
                <a:cs typeface="仿宋" panose="02010609060101010101" charset="-122"/>
              </a:rPr>
              <a:t>ap - </a:t>
            </a:r>
            <a:r>
              <a:rPr lang="en-US" altLang="zh-CN" sz="2400">
                <a:latin typeface="仿宋" panose="02010609060101010101" charset="-122"/>
                <a:ea typeface="仿宋" panose="02010609060101010101" charset="-122"/>
                <a:cs typeface="仿宋" panose="02010609060101010101" charset="-122"/>
              </a:rPr>
              <a:t>N</a:t>
            </a:r>
            <a:r>
              <a:rPr lang="zh-CN" altLang="en-US" sz="2400">
                <a:latin typeface="仿宋" panose="02010609060101010101" charset="-122"/>
                <a:ea typeface="仿宋" panose="02010609060101010101" charset="-122"/>
                <a:cs typeface="仿宋" panose="02010609060101010101" charset="-122"/>
              </a:rPr>
              <a:t>et”，利用这个feature map，在CRF图中构造一个节点，对应于feature map的一个空间位置。然后</a:t>
            </a:r>
            <a:r>
              <a:rPr lang="zh-CN" altLang="en-US" sz="2400">
                <a:latin typeface="仿宋" panose="02010609060101010101" charset="-122"/>
                <a:ea typeface="仿宋" panose="02010609060101010101" charset="-122"/>
                <a:cs typeface="仿宋" panose="02010609060101010101" charset="-122"/>
                <a:sym typeface="+mn-ea"/>
              </a:rPr>
              <a:t>通过</a:t>
            </a:r>
            <a:r>
              <a:rPr lang="zh-CN" altLang="en-US" sz="2400">
                <a:latin typeface="仿宋" panose="02010609060101010101" charset="-122"/>
                <a:ea typeface="仿宋" panose="02010609060101010101" charset="-122"/>
                <a:cs typeface="仿宋" panose="02010609060101010101" charset="-122"/>
              </a:rPr>
              <a:t>两两连接将一个节点连接到位于空间范围框内的所有其他节点。</a:t>
            </a:r>
            <a:endParaRPr lang="zh-CN" altLang="en-US" sz="2400">
              <a:latin typeface="仿宋" panose="02010609060101010101" charset="-122"/>
              <a:ea typeface="仿宋" panose="02010609060101010101" charset="-122"/>
              <a:cs typeface="仿宋" panose="02010609060101010101" charset="-122"/>
            </a:endParaRPr>
          </a:p>
        </p:txBody>
      </p:sp>
      <p:sp>
        <p:nvSpPr>
          <p:cNvPr id="34" name="文本框 33"/>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a:t>
            </a:r>
            <a:r>
              <a:rPr lang="en-US" altLang="zh-CN" sz="3200" spc="600" dirty="0" smtClean="0">
                <a:latin typeface="华文楷体" panose="02010600040101010101" charset="-122"/>
                <a:ea typeface="华文楷体" panose="02010600040101010101" charset="-122"/>
                <a:cs typeface="华文楷体" panose="02010600040101010101" charset="-122"/>
                <a:sym typeface="+mn-lt"/>
              </a:rPr>
              <a:t>2 建立上下文CRF深度模型</a:t>
            </a:r>
            <a:endParaRPr lang="zh-CN" altLang="en-US" sz="3200" spc="600" dirty="0">
              <a:latin typeface="华文楷体" panose="02010600040101010101" charset="-122"/>
              <a:ea typeface="华文楷体" panose="02010600040101010101" charset="-122"/>
              <a:cs typeface="华文楷体" panose="02010600040101010101" charset="-122"/>
              <a:sym typeface="+mn-lt"/>
            </a:endParaRPr>
          </a:p>
        </p:txBody>
      </p:sp>
      <p:pic>
        <p:nvPicPr>
          <p:cNvPr id="-2147482619" name="图片 -2147482620"/>
          <p:cNvPicPr>
            <a:picLocks noChangeAspect="1"/>
          </p:cNvPicPr>
          <p:nvPr/>
        </p:nvPicPr>
        <p:blipFill>
          <a:blip r:embed="rId1"/>
          <a:stretch>
            <a:fillRect/>
          </a:stretch>
        </p:blipFill>
        <p:spPr>
          <a:xfrm>
            <a:off x="142240" y="3496945"/>
            <a:ext cx="11944985" cy="21640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81735" y="1468755"/>
            <a:ext cx="9865360" cy="5262245"/>
          </a:xfrm>
          <a:prstGeom prst="rect">
            <a:avLst/>
          </a:prstGeom>
          <a:noFill/>
        </p:spPr>
        <p:txBody>
          <a:bodyPr wrap="square" rtlCol="0" anchor="t">
            <a:spAutoFit/>
          </a:bodyPr>
          <a:p>
            <a:r>
              <a:rPr lang="zh-CN" altLang="en-US" sz="2400">
                <a:latin typeface="仿宋" panose="02010609060101010101" charset="-122"/>
                <a:ea typeface="仿宋" panose="02010609060101010101" charset="-122"/>
                <a:cs typeface="仿宋" panose="02010609060101010101" charset="-122"/>
              </a:rPr>
              <a:t>  </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通过定义不同类型的范围框来考虑不同的空间关系，每种类型的空间关系都用特定的二元势能函数来建模。本文对“周围”和“上面/下面”的空间关系进行建模。对于周围的关系，</a:t>
            </a:r>
            <a:r>
              <a:rPr lang="zh-CN" altLang="en-US" sz="2400">
                <a:latin typeface="仿宋" panose="02010609060101010101" charset="-122"/>
                <a:ea typeface="仿宋" panose="02010609060101010101" charset="-122"/>
                <a:cs typeface="仿宋" panose="02010609060101010101" charset="-122"/>
                <a:sym typeface="+mn-ea"/>
              </a:rPr>
              <a:t>范围</a:t>
            </a:r>
            <a:r>
              <a:rPr lang="zh-CN" altLang="en-US" sz="2400">
                <a:latin typeface="仿宋" panose="02010609060101010101" charset="-122"/>
                <a:ea typeface="仿宋" panose="02010609060101010101" charset="-122"/>
                <a:cs typeface="仿宋" panose="02010609060101010101" charset="-122"/>
              </a:rPr>
              <a:t>框以节点为中心。对于上面/下面的关系，</a:t>
            </a:r>
            <a:r>
              <a:rPr lang="zh-CN" altLang="en-US" sz="2400">
                <a:latin typeface="仿宋" panose="02010609060101010101" charset="-122"/>
                <a:ea typeface="仿宋" panose="02010609060101010101" charset="-122"/>
                <a:cs typeface="仿宋" panose="02010609060101010101" charset="-122"/>
                <a:sym typeface="+mn-ea"/>
              </a:rPr>
              <a:t>范围</a:t>
            </a:r>
            <a:r>
              <a:rPr lang="zh-CN" altLang="en-US" sz="2400">
                <a:latin typeface="仿宋" panose="02010609060101010101" charset="-122"/>
                <a:ea typeface="仿宋" panose="02010609060101010101" charset="-122"/>
                <a:cs typeface="仿宋" panose="02010609060101010101" charset="-122"/>
              </a:rPr>
              <a:t>框的底部边缘以节点为中心。</a:t>
            </a:r>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本实验中范围框的大小是0.4a×0.</a:t>
            </a:r>
            <a:r>
              <a:rPr lang="en-US" altLang="zh-CN" sz="2400">
                <a:latin typeface="仿宋" panose="02010609060101010101" charset="-122"/>
                <a:ea typeface="仿宋" panose="02010609060101010101" charset="-122"/>
                <a:cs typeface="仿宋" panose="02010609060101010101" charset="-122"/>
              </a:rPr>
              <a:t>4</a:t>
            </a:r>
            <a:r>
              <a:rPr lang="zh-CN" altLang="en-US" sz="2400">
                <a:latin typeface="仿宋" panose="02010609060101010101" charset="-122"/>
                <a:ea typeface="仿宋" panose="02010609060101010101" charset="-122"/>
                <a:cs typeface="仿宋" panose="02010609060101010101" charset="-122"/>
              </a:rPr>
              <a:t>a，a是特征图短边的长度。通过改变连接范围框的大小或位置，可以构建更多的二元势函数.</a:t>
            </a:r>
            <a:endParaRPr lang="en-US" altLang="zh-CN" sz="240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2 建立上下文CRF深度模型</a:t>
            </a:r>
            <a:endParaRPr lang="zh-CN" altLang="en-US" sz="3200" spc="600" dirty="0">
              <a:latin typeface="华文楷体" panose="02010600040101010101" charset="-122"/>
              <a:ea typeface="华文楷体" panose="02010600040101010101" charset="-122"/>
              <a:cs typeface="华文楷体" panose="02010600040101010101" charset="-122"/>
              <a:sym typeface="+mn-lt"/>
            </a:endParaRPr>
          </a:p>
        </p:txBody>
      </p:sp>
      <p:pic>
        <p:nvPicPr>
          <p:cNvPr id="-2147482618" name="图片 -2147482619"/>
          <p:cNvPicPr>
            <a:picLocks noChangeAspect="1"/>
          </p:cNvPicPr>
          <p:nvPr/>
        </p:nvPicPr>
        <p:blipFill>
          <a:blip r:embed="rId1"/>
          <a:stretch>
            <a:fillRect/>
          </a:stretch>
        </p:blipFill>
        <p:spPr>
          <a:xfrm>
            <a:off x="2753360" y="3406775"/>
            <a:ext cx="5932805" cy="24079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866140" y="905510"/>
            <a:ext cx="9865360" cy="5262245"/>
          </a:xfrm>
          <a:prstGeom prst="rect">
            <a:avLst/>
          </a:prstGeom>
          <a:noFill/>
        </p:spPr>
        <p:txBody>
          <a:bodyPr wrap="square" rtlCol="0" anchor="t">
            <a:spAutoFit/>
          </a:bodyPr>
          <a:p>
            <a:pPr algn="just"/>
            <a:r>
              <a:rPr lang="zh-CN" altLang="en-US" sz="2400">
                <a:latin typeface="仿宋" panose="02010609060101010101" charset="-122"/>
                <a:ea typeface="仿宋" panose="02010609060101010101" charset="-122"/>
                <a:cs typeface="仿宋" panose="02010609060101010101" charset="-122"/>
              </a:rPr>
              <a:t>    </a:t>
            </a:r>
            <a:r>
              <a:rPr lang="zh-CN" altLang="en-US" sz="2400" b="1">
                <a:latin typeface="仿宋" panose="02010609060101010101" charset="-122"/>
                <a:ea typeface="仿宋" panose="02010609060101010101" charset="-122"/>
                <a:cs typeface="仿宋" panose="02010609060101010101" charset="-122"/>
              </a:rPr>
              <a:t>CRF模型</a:t>
            </a:r>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这里Z是配分函数，定义为：</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能量函数通常由一组一元势能函数和二元势能函数表示：</a:t>
            </a:r>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这里U是一元势函数，为了使阐述更加通用，我们考虑多种类型的一元势函数，其中u是所有这种一元势函数的集合</a:t>
            </a:r>
            <a:r>
              <a:rPr lang="en-US" altLang="zh-CN" sz="2400">
                <a:latin typeface="仿宋" panose="02010609060101010101" charset="-122"/>
                <a:ea typeface="仿宋" panose="02010609060101010101" charset="-122"/>
                <a:cs typeface="仿宋" panose="02010609060101010101" charset="-122"/>
              </a:rPr>
              <a:t>,</a:t>
            </a:r>
            <a:r>
              <a:rPr lang="zh-CN" altLang="en-US" sz="2400">
                <a:latin typeface="仿宋" panose="02010609060101010101" charset="-122"/>
                <a:ea typeface="仿宋" panose="02010609060101010101" charset="-122"/>
                <a:cs typeface="仿宋" panose="02010609060101010101" charset="-122"/>
              </a:rPr>
              <a:t>Nu是势能函数U的的一组节点。同样，V是二元势能函数，v是所有二元势能函数的集合</a:t>
            </a:r>
            <a:r>
              <a:rPr lang="en-US" altLang="zh-CN" sz="2400">
                <a:latin typeface="仿宋" panose="02010609060101010101" charset="-122"/>
                <a:ea typeface="仿宋" panose="02010609060101010101" charset="-122"/>
                <a:cs typeface="仿宋" panose="02010609060101010101" charset="-122"/>
              </a:rPr>
              <a:t>,</a:t>
            </a:r>
            <a:r>
              <a:rPr lang="zh-CN" altLang="en-US" sz="2400">
                <a:latin typeface="仿宋" panose="02010609060101010101" charset="-122"/>
                <a:ea typeface="仿宋" panose="02010609060101010101" charset="-122"/>
                <a:cs typeface="仿宋" panose="02010609060101010101" charset="-122"/>
              </a:rPr>
              <a:t>Sv是二元势能函数V的边缘集合。</a:t>
            </a:r>
            <a:endParaRPr lang="zh-CN" altLang="en-US" sz="240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2 建立上下文CRF深度模型</a:t>
            </a:r>
            <a:endParaRPr lang="zh-CN" altLang="en-US" sz="3200" spc="600" dirty="0">
              <a:latin typeface="华文楷体" panose="02010600040101010101" charset="-122"/>
              <a:ea typeface="华文楷体" panose="02010600040101010101" charset="-122"/>
              <a:cs typeface="华文楷体" panose="02010600040101010101" charset="-122"/>
              <a:sym typeface="+mn-lt"/>
            </a:endParaRPr>
          </a:p>
        </p:txBody>
      </p:sp>
      <p:pic>
        <p:nvPicPr>
          <p:cNvPr id="-2147482617" name="图片 -2147482618"/>
          <p:cNvPicPr>
            <a:picLocks noChangeAspect="1"/>
          </p:cNvPicPr>
          <p:nvPr/>
        </p:nvPicPr>
        <p:blipFill>
          <a:blip r:embed="rId1"/>
          <a:stretch>
            <a:fillRect/>
          </a:stretch>
        </p:blipFill>
        <p:spPr>
          <a:xfrm>
            <a:off x="2956560" y="984885"/>
            <a:ext cx="4759960" cy="912495"/>
          </a:xfrm>
          <a:prstGeom prst="rect">
            <a:avLst/>
          </a:prstGeom>
          <a:noFill/>
          <a:ln w="9525">
            <a:noFill/>
          </a:ln>
        </p:spPr>
      </p:pic>
      <p:grpSp>
        <p:nvGrpSpPr>
          <p:cNvPr id="4" name="组合 3"/>
          <p:cNvGrpSpPr/>
          <p:nvPr/>
        </p:nvGrpSpPr>
        <p:grpSpPr>
          <a:xfrm>
            <a:off x="4819650" y="2002790"/>
            <a:ext cx="3716020" cy="419100"/>
            <a:chOff x="7320" y="3566"/>
            <a:chExt cx="5852" cy="660"/>
          </a:xfrm>
        </p:grpSpPr>
        <p:pic>
          <p:nvPicPr>
            <p:cNvPr id="-2147482616" name="图片 -2147482617"/>
            <p:cNvPicPr>
              <a:picLocks noChangeAspect="1"/>
            </p:cNvPicPr>
            <p:nvPr/>
          </p:nvPicPr>
          <p:blipFill>
            <a:blip r:embed="rId2"/>
            <a:stretch>
              <a:fillRect/>
            </a:stretch>
          </p:blipFill>
          <p:spPr>
            <a:xfrm>
              <a:off x="7320" y="3566"/>
              <a:ext cx="2032" cy="661"/>
            </a:xfrm>
            <a:prstGeom prst="rect">
              <a:avLst/>
            </a:prstGeom>
            <a:noFill/>
            <a:ln w="9525">
              <a:noFill/>
            </a:ln>
          </p:spPr>
        </p:pic>
        <p:pic>
          <p:nvPicPr>
            <p:cNvPr id="-2147482614" name="图片 -2147482615"/>
            <p:cNvPicPr>
              <a:picLocks noChangeAspect="1"/>
            </p:cNvPicPr>
            <p:nvPr/>
          </p:nvPicPr>
          <p:blipFill>
            <a:blip r:embed="rId3"/>
            <a:stretch>
              <a:fillRect/>
            </a:stretch>
          </p:blipFill>
          <p:spPr>
            <a:xfrm>
              <a:off x="9352" y="3566"/>
              <a:ext cx="3821" cy="661"/>
            </a:xfrm>
            <a:prstGeom prst="rect">
              <a:avLst/>
            </a:prstGeom>
            <a:noFill/>
            <a:ln w="9525">
              <a:noFill/>
            </a:ln>
          </p:spPr>
        </p:pic>
      </p:grpSp>
      <p:pic>
        <p:nvPicPr>
          <p:cNvPr id="-2147482613" name="图片 -2147482614"/>
          <p:cNvPicPr>
            <a:picLocks noChangeAspect="1"/>
          </p:cNvPicPr>
          <p:nvPr/>
        </p:nvPicPr>
        <p:blipFill>
          <a:blip r:embed="rId4"/>
          <a:stretch>
            <a:fillRect/>
          </a:stretch>
        </p:blipFill>
        <p:spPr>
          <a:xfrm>
            <a:off x="2784475" y="2810510"/>
            <a:ext cx="5751830" cy="17405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2 建立上下文CRF深度模型</a:t>
            </a:r>
            <a:endParaRPr lang="zh-CN" altLang="en-US" sz="3200" spc="600" dirty="0">
              <a:latin typeface="华文楷体" panose="02010600040101010101" charset="-122"/>
              <a:ea typeface="华文楷体" panose="02010600040101010101" charset="-122"/>
              <a:cs typeface="华文楷体" panose="02010600040101010101" charset="-122"/>
              <a:sym typeface="+mn-lt"/>
            </a:endParaRPr>
          </a:p>
        </p:txBody>
      </p:sp>
      <p:pic>
        <p:nvPicPr>
          <p:cNvPr id="-2147482612" name="图片 -2147482613"/>
          <p:cNvPicPr>
            <a:picLocks noChangeAspect="1"/>
          </p:cNvPicPr>
          <p:nvPr/>
        </p:nvPicPr>
        <p:blipFill>
          <a:blip r:embed="rId1"/>
          <a:stretch>
            <a:fillRect/>
          </a:stretch>
        </p:blipFill>
        <p:spPr>
          <a:xfrm>
            <a:off x="15875" y="984885"/>
            <a:ext cx="12160885" cy="57073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027430" y="984885"/>
            <a:ext cx="9865360" cy="891540"/>
          </a:xfrm>
          <a:prstGeom prst="rect">
            <a:avLst/>
          </a:prstGeom>
          <a:noFill/>
        </p:spPr>
        <p:txBody>
          <a:bodyPr wrap="square" rtlCol="0" anchor="t">
            <a:spAutoFit/>
          </a:bodyPr>
          <a:p>
            <a:r>
              <a:rPr lang="zh-CN" altLang="en-US" sz="2800" b="1">
                <a:latin typeface="仿宋" panose="02010609060101010101" charset="-122"/>
                <a:ea typeface="仿宋" panose="02010609060101010101" charset="-122"/>
                <a:cs typeface="仿宋" panose="02010609060101010101" charset="-122"/>
              </a:rPr>
              <a:t>背景上下文</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FeatMap-Net使用多尺度的CNNs和滑动金字塔池来捕获补丁背景上下文。</a:t>
            </a:r>
            <a:endParaRPr lang="zh-CN" altLang="en-US" sz="240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2 建立上下文CRF深度模型</a:t>
            </a:r>
            <a:endParaRPr lang="zh-CN" altLang="en-US" sz="3200" spc="600" dirty="0">
              <a:latin typeface="华文楷体" panose="02010600040101010101" charset="-122"/>
              <a:ea typeface="华文楷体" panose="02010600040101010101" charset="-122"/>
              <a:cs typeface="华文楷体" panose="02010600040101010101" charset="-122"/>
              <a:sym typeface="+mn-lt"/>
            </a:endParaRPr>
          </a:p>
        </p:txBody>
      </p:sp>
      <p:pic>
        <p:nvPicPr>
          <p:cNvPr id="-2147482607" name="图片 -2147482608"/>
          <p:cNvPicPr>
            <a:picLocks noChangeAspect="1"/>
          </p:cNvPicPr>
          <p:nvPr/>
        </p:nvPicPr>
        <p:blipFill>
          <a:blip r:embed="rId1"/>
          <a:stretch>
            <a:fillRect/>
          </a:stretch>
        </p:blipFill>
        <p:spPr>
          <a:xfrm>
            <a:off x="297815" y="1876425"/>
            <a:ext cx="11786870" cy="4076065"/>
          </a:xfrm>
          <a:prstGeom prst="rect">
            <a:avLst/>
          </a:prstGeom>
          <a:noFill/>
          <a:ln w="9525">
            <a:noFill/>
          </a:ln>
        </p:spPr>
      </p:pic>
      <p:sp>
        <p:nvSpPr>
          <p:cNvPr id="4" name="文本框 3"/>
          <p:cNvSpPr txBox="1"/>
          <p:nvPr/>
        </p:nvSpPr>
        <p:spPr>
          <a:xfrm>
            <a:off x="1027430" y="5690235"/>
            <a:ext cx="9865360" cy="829945"/>
          </a:xfrm>
          <a:prstGeom prst="rect">
            <a:avLst/>
          </a:prstGeom>
          <a:noFill/>
        </p:spPr>
        <p:txBody>
          <a:bodyPr wrap="square" rtlCol="0" anchor="t">
            <a:spAutoFit/>
          </a:bodyPr>
          <a:p>
            <a:endParaRPr lang="zh-CN" altLang="en-US" sz="2400">
              <a:latin typeface="仿宋" panose="02010609060101010101" charset="-122"/>
              <a:ea typeface="仿宋" panose="02010609060101010101" charset="-122"/>
              <a:cs typeface="仿宋" panose="02010609060101010101" charset="-122"/>
            </a:endParaRPr>
          </a:p>
          <a:p>
            <a:pPr algn="ctr"/>
            <a:r>
              <a:rPr lang="zh-CN" altLang="en-US" sz="2400">
                <a:latin typeface="Times New Roman" panose="02020603050405020304" charset="0"/>
                <a:ea typeface="黑体" panose="02010609060101010101" charset="-122"/>
                <a:cs typeface="Times New Roman" panose="02020603050405020304" charset="0"/>
              </a:rPr>
              <a:t>FeatMap-Net细节图</a:t>
            </a:r>
            <a:endParaRPr lang="zh-CN" altLang="en-US" sz="2400">
              <a:latin typeface="Times New Roman" panose="02020603050405020304" charset="0"/>
              <a:ea typeface="黑体" panose="02010609060101010101"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721360" y="4825365"/>
            <a:ext cx="9865360" cy="1198880"/>
          </a:xfrm>
          <a:prstGeom prst="rect">
            <a:avLst/>
          </a:prstGeom>
          <a:noFill/>
        </p:spPr>
        <p:txBody>
          <a:bodyPr wrap="square" rtlCol="0" anchor="t">
            <a:spAutoFit/>
          </a:bodyPr>
          <a:p>
            <a:r>
              <a:rPr lang="zh-CN" altLang="en-US" sz="2400">
                <a:latin typeface="仿宋" panose="02010609060101010101" charset="-122"/>
                <a:ea typeface="仿宋" panose="02010609060101010101" charset="-122"/>
                <a:cs typeface="仿宋" panose="02010609060101010101" charset="-122"/>
              </a:rPr>
              <a:t>   使用</a:t>
            </a:r>
            <a:r>
              <a:rPr lang="zh-CN" altLang="en-US" sz="2400">
                <a:latin typeface="仿宋" panose="02010609060101010101" charset="-122"/>
                <a:ea typeface="仿宋" panose="02010609060101010101" charset="-122"/>
                <a:cs typeface="仿宋" panose="02010609060101010101" charset="-122"/>
              </a:rPr>
              <a:t>5×5和9×9滑动池窗口生成2组池化特征图，然后将这些池化特征图连接到原始特征图以构建最终特征图，因此对于每个尺度的图像，所得到的特征尺寸为512×3。</a:t>
            </a:r>
            <a:endParaRPr lang="zh-CN" altLang="en-US" sz="240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2 建立上下文CRF深度模型</a:t>
            </a:r>
            <a:endParaRPr lang="zh-CN" altLang="en-US" sz="3200" spc="600" dirty="0">
              <a:latin typeface="华文楷体" panose="02010600040101010101" charset="-122"/>
              <a:ea typeface="华文楷体" panose="02010600040101010101" charset="-122"/>
              <a:cs typeface="华文楷体" panose="02010600040101010101" charset="-122"/>
              <a:sym typeface="+mn-lt"/>
            </a:endParaRPr>
          </a:p>
        </p:txBody>
      </p:sp>
      <p:pic>
        <p:nvPicPr>
          <p:cNvPr id="-2147482605" name="图片 -2147482606"/>
          <p:cNvPicPr>
            <a:picLocks noChangeAspect="1"/>
          </p:cNvPicPr>
          <p:nvPr/>
        </p:nvPicPr>
        <p:blipFill>
          <a:blip r:embed="rId1"/>
          <a:stretch>
            <a:fillRect/>
          </a:stretch>
        </p:blipFill>
        <p:spPr>
          <a:xfrm>
            <a:off x="2161540" y="984885"/>
            <a:ext cx="6936105" cy="34842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813435" y="984885"/>
            <a:ext cx="10036810" cy="1198880"/>
          </a:xfrm>
          <a:prstGeom prst="rect">
            <a:avLst/>
          </a:prstGeom>
          <a:noFill/>
        </p:spPr>
        <p:txBody>
          <a:bodyPr wrap="square" rtlCol="0" anchor="t">
            <a:spAutoFit/>
          </a:bodyPr>
          <a:p>
            <a:r>
              <a:rPr lang="zh-CN" altLang="en-US" sz="2400">
                <a:latin typeface="仿宋" panose="02010609060101010101" charset="-122"/>
                <a:ea typeface="仿宋" panose="02010609060101010101" charset="-122"/>
                <a:cs typeface="仿宋" panose="02010609060101010101" charset="-122"/>
              </a:rPr>
              <a:t>对于FeatMap-Net，卷积块的配置类似于VGG-16模型。前5个卷积块与VGG-16网络共享相同的配置，并VGG-16中的第一个全连接层被转换为卷积层并合并到第5个卷积块中，然后添加了一个新的卷积块（Conv Block 6）。</a:t>
            </a:r>
            <a:endParaRPr lang="zh-CN" altLang="en-US" sz="240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3 </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网络配置</a:t>
            </a:r>
            <a:endParaRPr lang="zh-CN" altLang="en-US" sz="3200" spc="600" dirty="0" smtClean="0">
              <a:latin typeface="华文楷体" panose="02010600040101010101" charset="-122"/>
              <a:ea typeface="华文楷体" panose="02010600040101010101" charset="-122"/>
              <a:cs typeface="华文楷体" panose="02010600040101010101" charset="-122"/>
              <a:sym typeface="+mn-lt"/>
            </a:endParaRPr>
          </a:p>
        </p:txBody>
      </p:sp>
      <p:pic>
        <p:nvPicPr>
          <p:cNvPr id="4" name="图片 -2147482605"/>
          <p:cNvPicPr>
            <a:picLocks noChangeAspect="1"/>
          </p:cNvPicPr>
          <p:nvPr/>
        </p:nvPicPr>
        <p:blipFill>
          <a:blip r:embed="rId1"/>
          <a:srcRect b="33194"/>
          <a:stretch>
            <a:fillRect/>
          </a:stretch>
        </p:blipFill>
        <p:spPr>
          <a:xfrm>
            <a:off x="1603375" y="2312035"/>
            <a:ext cx="5691505" cy="3966210"/>
          </a:xfrm>
          <a:prstGeom prst="rect">
            <a:avLst/>
          </a:prstGeom>
          <a:noFill/>
          <a:ln w="9525">
            <a:noFill/>
          </a:ln>
        </p:spPr>
      </p:pic>
      <p:grpSp>
        <p:nvGrpSpPr>
          <p:cNvPr id="7" name="组合 6"/>
          <p:cNvGrpSpPr/>
          <p:nvPr/>
        </p:nvGrpSpPr>
        <p:grpSpPr>
          <a:xfrm>
            <a:off x="7294880" y="2312035"/>
            <a:ext cx="2559685" cy="3751580"/>
            <a:chOff x="11347" y="4705"/>
            <a:chExt cx="3948" cy="5209"/>
          </a:xfrm>
        </p:grpSpPr>
        <p:pic>
          <p:nvPicPr>
            <p:cNvPr id="5" name="图片 -2147482605"/>
            <p:cNvPicPr>
              <a:picLocks noChangeAspect="1"/>
            </p:cNvPicPr>
            <p:nvPr/>
          </p:nvPicPr>
          <p:blipFill>
            <a:blip r:embed="rId1"/>
            <a:srcRect l="49544" t="67915"/>
            <a:stretch>
              <a:fillRect/>
            </a:stretch>
          </p:blipFill>
          <p:spPr>
            <a:xfrm>
              <a:off x="11368" y="7310"/>
              <a:ext cx="3927" cy="2605"/>
            </a:xfrm>
            <a:prstGeom prst="rect">
              <a:avLst/>
            </a:prstGeom>
            <a:noFill/>
            <a:ln w="9525">
              <a:noFill/>
            </a:ln>
          </p:spPr>
        </p:pic>
        <p:pic>
          <p:nvPicPr>
            <p:cNvPr id="6" name="图片 -2147482605"/>
            <p:cNvPicPr>
              <a:picLocks noChangeAspect="1"/>
            </p:cNvPicPr>
            <p:nvPr/>
          </p:nvPicPr>
          <p:blipFill>
            <a:blip r:embed="rId1"/>
            <a:srcRect t="67915" r="49274"/>
            <a:stretch>
              <a:fillRect/>
            </a:stretch>
          </p:blipFill>
          <p:spPr>
            <a:xfrm>
              <a:off x="11347" y="4705"/>
              <a:ext cx="3948" cy="2605"/>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63320" y="984885"/>
            <a:ext cx="9865360" cy="829945"/>
          </a:xfrm>
          <a:prstGeom prst="rect">
            <a:avLst/>
          </a:prstGeom>
          <a:noFill/>
        </p:spPr>
        <p:txBody>
          <a:bodyPr wrap="square" rtlCol="0" anchor="t">
            <a:spAutoFit/>
          </a:bodyPr>
          <a:p>
            <a:r>
              <a:rPr lang="zh-CN" altLang="en-US" sz="2400">
                <a:latin typeface="仿宋" panose="02010609060101010101" charset="-122"/>
                <a:ea typeface="仿宋" panose="02010609060101010101" charset="-122"/>
                <a:cs typeface="仿宋" panose="02010609060101010101" charset="-122"/>
              </a:rPr>
              <a:t> 由于深层结构模型生成低分辨率预测，是输入图像大小的1/16。因此，应用两个预测阶段来获得高分辨率预测：</a:t>
            </a:r>
            <a:r>
              <a:rPr lang="zh-CN" altLang="en-US" sz="2400" b="1">
                <a:latin typeface="仿宋" panose="02010609060101010101" charset="-122"/>
                <a:ea typeface="仿宋" panose="02010609060101010101" charset="-122"/>
                <a:cs typeface="仿宋" panose="02010609060101010101" charset="-122"/>
              </a:rPr>
              <a:t>粗略预测阶段</a:t>
            </a:r>
            <a:r>
              <a:rPr lang="zh-CN" altLang="en-US" sz="2400">
                <a:latin typeface="仿宋" panose="02010609060101010101" charset="-122"/>
                <a:ea typeface="仿宋" panose="02010609060101010101" charset="-122"/>
                <a:cs typeface="仿宋" panose="02010609060101010101" charset="-122"/>
              </a:rPr>
              <a:t>和</a:t>
            </a:r>
            <a:r>
              <a:rPr lang="zh-CN" altLang="en-US" sz="2400" b="1">
                <a:latin typeface="仿宋" panose="02010609060101010101" charset="-122"/>
                <a:ea typeface="仿宋" panose="02010609060101010101" charset="-122"/>
                <a:cs typeface="仿宋" panose="02010609060101010101" charset="-122"/>
              </a:rPr>
              <a:t>预测改进阶段</a:t>
            </a:r>
            <a:r>
              <a:rPr lang="zh-CN" altLang="en-US" sz="2400">
                <a:latin typeface="仿宋" panose="02010609060101010101" charset="-122"/>
                <a:ea typeface="仿宋" panose="02010609060101010101" charset="-122"/>
                <a:cs typeface="仿宋" panose="02010609060101010101" charset="-122"/>
              </a:rPr>
              <a:t>。</a:t>
            </a:r>
            <a:endParaRPr lang="zh-CN" altLang="en-US" sz="240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4 </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预测与</a:t>
            </a:r>
            <a:r>
              <a:rPr lang="en-US" altLang="zh-CN" sz="3200" spc="600" dirty="0" smtClean="0">
                <a:latin typeface="华文楷体" panose="02010600040101010101" charset="-122"/>
                <a:ea typeface="华文楷体" panose="02010600040101010101" charset="-122"/>
                <a:cs typeface="华文楷体" panose="02010600040101010101" charset="-122"/>
                <a:sym typeface="+mn-lt"/>
              </a:rPr>
              <a:t>CRF</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训练</a:t>
            </a:r>
            <a:endParaRPr lang="zh-CN" altLang="en-US" sz="3200" spc="600" dirty="0" smtClean="0">
              <a:latin typeface="华文楷体" panose="02010600040101010101" charset="-122"/>
              <a:ea typeface="华文楷体" panose="02010600040101010101" charset="-122"/>
              <a:cs typeface="华文楷体" panose="02010600040101010101" charset="-122"/>
              <a:sym typeface="+mn-lt"/>
            </a:endParaRPr>
          </a:p>
        </p:txBody>
      </p:sp>
      <p:pic>
        <p:nvPicPr>
          <p:cNvPr id="4" name="图片 -2147482604"/>
          <p:cNvPicPr>
            <a:picLocks noChangeAspect="1"/>
          </p:cNvPicPr>
          <p:nvPr/>
        </p:nvPicPr>
        <p:blipFill>
          <a:blip r:embed="rId1"/>
          <a:stretch>
            <a:fillRect/>
          </a:stretch>
        </p:blipFill>
        <p:spPr>
          <a:xfrm>
            <a:off x="2538095" y="1814830"/>
            <a:ext cx="6986905" cy="49885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63320" y="1468755"/>
            <a:ext cx="9865360" cy="5262245"/>
          </a:xfrm>
          <a:prstGeom prst="rect">
            <a:avLst/>
          </a:prstGeom>
          <a:noFill/>
        </p:spPr>
        <p:txBody>
          <a:bodyPr wrap="square" rtlCol="0" anchor="t">
            <a:spAutoFit/>
          </a:bodyPr>
          <a:p>
            <a:r>
              <a:rPr lang="zh-CN" altLang="en-US" sz="2400">
                <a:latin typeface="仿宋" panose="02010609060101010101" charset="-122"/>
                <a:ea typeface="仿宋" panose="02010609060101010101" charset="-122"/>
                <a:cs typeface="仿宋" panose="02010609060101010101" charset="-122"/>
              </a:rPr>
              <a:t> 通过最小化负对数似然函数进行</a:t>
            </a:r>
            <a:r>
              <a:rPr lang="zh-CN" altLang="en-US" sz="2400">
                <a:latin typeface="仿宋" panose="02010609060101010101" charset="-122"/>
                <a:ea typeface="仿宋" panose="02010609060101010101" charset="-122"/>
                <a:cs typeface="仿宋" panose="02010609060101010101" charset="-122"/>
                <a:sym typeface="+mn-ea"/>
              </a:rPr>
              <a:t>CRF训练：</a:t>
            </a:r>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r>
              <a:rPr lang="zh-CN" altLang="en-US" sz="2400">
                <a:latin typeface="仿宋" panose="02010609060101010101" charset="-122"/>
                <a:ea typeface="仿宋" panose="02010609060101010101" charset="-122"/>
                <a:cs typeface="仿宋" panose="02010609060101010101" charset="-122"/>
                <a:sym typeface="+mn-ea"/>
              </a:rPr>
              <a:t>向CNN添加正则化参数θ,CRF学习的优化问题为：</a:t>
            </a:r>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r>
              <a:rPr lang="zh-CN" altLang="en-US" sz="2400">
                <a:latin typeface="仿宋" panose="02010609060101010101" charset="-122"/>
                <a:ea typeface="仿宋" panose="02010609060101010101" charset="-122"/>
                <a:cs typeface="仿宋" panose="02010609060101010101" charset="-122"/>
                <a:sym typeface="+mn-ea"/>
              </a:rPr>
              <a:t>由于使用随机梯度（SGD）的方法来优化学习问题时需要进行上万次</a:t>
            </a:r>
            <a:r>
              <a:rPr lang="zh-CN" altLang="en-US" sz="2400">
                <a:latin typeface="仿宋" panose="02010609060101010101" charset="-122"/>
                <a:ea typeface="仿宋" panose="02010609060101010101" charset="-122"/>
                <a:cs typeface="仿宋" panose="02010609060101010101" charset="-122"/>
                <a:sym typeface="+mn-ea"/>
              </a:rPr>
              <a:t>迭代，</a:t>
            </a:r>
            <a:endParaRPr lang="zh-CN" altLang="en-US" sz="2400">
              <a:latin typeface="仿宋" panose="02010609060101010101" charset="-122"/>
              <a:ea typeface="仿宋" panose="02010609060101010101" charset="-122"/>
              <a:cs typeface="仿宋" panose="02010609060101010101" charset="-122"/>
              <a:sym typeface="+mn-ea"/>
            </a:endParaRPr>
          </a:p>
          <a:p>
            <a:r>
              <a:rPr lang="zh-CN" altLang="en-US" sz="2400">
                <a:latin typeface="仿宋" panose="02010609060101010101" charset="-122"/>
                <a:ea typeface="仿宋" panose="02010609060101010101" charset="-122"/>
                <a:cs typeface="仿宋" panose="02010609060101010101" charset="-122"/>
                <a:sym typeface="+mn-ea"/>
              </a:rPr>
              <a:t>因此这里采用近似的CRF学习方法，对CRFs进行</a:t>
            </a:r>
            <a:r>
              <a:rPr lang="zh-CN" altLang="en-US" sz="2400">
                <a:latin typeface="仿宋" panose="02010609060101010101" charset="-122"/>
                <a:ea typeface="仿宋" panose="02010609060101010101" charset="-122"/>
                <a:cs typeface="仿宋" panose="02010609060101010101" charset="-122"/>
                <a:sym typeface="+mn-ea"/>
              </a:rPr>
              <a:t>分段训练。</a:t>
            </a:r>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a:p>
            <a:endParaRPr lang="zh-CN" altLang="en-US" sz="2400">
              <a:latin typeface="仿宋" panose="02010609060101010101" charset="-122"/>
              <a:ea typeface="仿宋" panose="02010609060101010101" charset="-122"/>
              <a:cs typeface="仿宋" panose="02010609060101010101" charset="-122"/>
              <a:sym typeface="+mn-ea"/>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4 </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预测与</a:t>
            </a:r>
            <a:r>
              <a:rPr lang="en-US" altLang="zh-CN" sz="3200" spc="600" dirty="0" smtClean="0">
                <a:latin typeface="华文楷体" panose="02010600040101010101" charset="-122"/>
                <a:ea typeface="华文楷体" panose="02010600040101010101" charset="-122"/>
                <a:cs typeface="华文楷体" panose="02010600040101010101" charset="-122"/>
                <a:sym typeface="+mn-lt"/>
              </a:rPr>
              <a:t>CRF</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训练</a:t>
            </a:r>
            <a:endParaRPr lang="zh-CN" altLang="en-US" sz="3200" spc="600" dirty="0" smtClean="0">
              <a:latin typeface="华文楷体" panose="02010600040101010101" charset="-122"/>
              <a:ea typeface="华文楷体" panose="02010600040101010101" charset="-122"/>
              <a:cs typeface="华文楷体" panose="02010600040101010101" charset="-122"/>
              <a:sym typeface="+mn-lt"/>
            </a:endParaRPr>
          </a:p>
        </p:txBody>
      </p:sp>
      <p:pic>
        <p:nvPicPr>
          <p:cNvPr id="4" name="图片 -2147482582"/>
          <p:cNvPicPr>
            <a:picLocks noChangeAspect="1"/>
          </p:cNvPicPr>
          <p:nvPr/>
        </p:nvPicPr>
        <p:blipFill>
          <a:blip r:embed="rId1"/>
          <a:stretch>
            <a:fillRect/>
          </a:stretch>
        </p:blipFill>
        <p:spPr>
          <a:xfrm>
            <a:off x="2754630" y="1922780"/>
            <a:ext cx="6664960" cy="521335"/>
          </a:xfrm>
          <a:prstGeom prst="rect">
            <a:avLst/>
          </a:prstGeom>
          <a:noFill/>
          <a:ln w="9525">
            <a:noFill/>
          </a:ln>
        </p:spPr>
      </p:pic>
      <p:pic>
        <p:nvPicPr>
          <p:cNvPr id="6" name="图片 -2147482597"/>
          <p:cNvPicPr>
            <a:picLocks noChangeAspect="1"/>
          </p:cNvPicPr>
          <p:nvPr/>
        </p:nvPicPr>
        <p:blipFill>
          <a:blip r:embed="rId2"/>
          <a:stretch>
            <a:fillRect/>
          </a:stretch>
        </p:blipFill>
        <p:spPr>
          <a:xfrm>
            <a:off x="3204845" y="3007360"/>
            <a:ext cx="4195445" cy="791845"/>
          </a:xfrm>
          <a:prstGeom prst="rect">
            <a:avLst/>
          </a:prstGeom>
          <a:noFill/>
          <a:ln w="9525">
            <a:noFill/>
          </a:ln>
        </p:spPr>
      </p:pic>
      <p:pic>
        <p:nvPicPr>
          <p:cNvPr id="7" name="图片 -2147482596"/>
          <p:cNvPicPr>
            <a:picLocks noChangeAspect="1"/>
          </p:cNvPicPr>
          <p:nvPr/>
        </p:nvPicPr>
        <p:blipFill>
          <a:blip r:embed="rId3"/>
          <a:stretch>
            <a:fillRect/>
          </a:stretch>
        </p:blipFill>
        <p:spPr>
          <a:xfrm>
            <a:off x="1526540" y="3917950"/>
            <a:ext cx="8037195" cy="11741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63320" y="984885"/>
            <a:ext cx="9865360" cy="5631180"/>
          </a:xfrm>
          <a:prstGeom prst="rect">
            <a:avLst/>
          </a:prstGeom>
          <a:noFill/>
        </p:spPr>
        <p:txBody>
          <a:bodyPr wrap="square" rtlCol="0" anchor="t">
            <a:spAutoFit/>
          </a:bodyPr>
          <a:p>
            <a:r>
              <a:rPr lang="zh-CN" altLang="en-US" sz="2400">
                <a:latin typeface="Times New Roman" panose="02020603050405020304" charset="0"/>
                <a:ea typeface="仿宋" panose="02010609060101010101" charset="-122"/>
                <a:cs typeface="Times New Roman" panose="02020603050405020304" charset="0"/>
              </a:rPr>
              <a:t>在PASCAL VOC 2012，NYUDv2，PASCAL-Context，SIFT-flow，SUN-RGBD，KITTY，COCO和Cityscapes等</a:t>
            </a:r>
            <a:r>
              <a:rPr lang="zh-CN" altLang="en-US" sz="2400">
                <a:latin typeface="Times New Roman" panose="02020603050405020304" charset="0"/>
                <a:ea typeface="仿宋" panose="02010609060101010101" charset="-122"/>
                <a:cs typeface="Times New Roman" panose="02020603050405020304" charset="0"/>
                <a:sym typeface="+mn-ea"/>
              </a:rPr>
              <a:t>8个语义分割数据集上进行评估。</a:t>
            </a:r>
            <a:endParaRPr lang="zh-CN" altLang="en-US" sz="2400">
              <a:latin typeface="Times New Roman" panose="02020603050405020304" charset="0"/>
              <a:ea typeface="仿宋" panose="02010609060101010101" charset="-122"/>
              <a:cs typeface="Times New Roman" panose="02020603050405020304" charset="0"/>
              <a:sym typeface="+mn-ea"/>
            </a:endParaRPr>
          </a:p>
          <a:p>
            <a:endParaRPr lang="zh-CN" altLang="en-US" sz="2400">
              <a:latin typeface="Times New Roman" panose="02020603050405020304" charset="0"/>
              <a:ea typeface="仿宋" panose="02010609060101010101" charset="-122"/>
              <a:cs typeface="Times New Roman" panose="02020603050405020304" charset="0"/>
              <a:sym typeface="+mn-ea"/>
            </a:endParaRPr>
          </a:p>
          <a:p>
            <a:r>
              <a:rPr lang="en-US" altLang="zh-CN" sz="2400">
                <a:latin typeface="Times New Roman" panose="02020603050405020304" charset="0"/>
                <a:ea typeface="仿宋" panose="02010609060101010101" charset="-122"/>
                <a:cs typeface="Times New Roman" panose="02020603050405020304" charset="0"/>
                <a:sym typeface="+mn-ea"/>
              </a:rPr>
              <a:t>1</a:t>
            </a:r>
            <a:r>
              <a:rPr lang="zh-CN" altLang="en-US" sz="2400">
                <a:latin typeface="Times New Roman" panose="02020603050405020304" charset="0"/>
                <a:ea typeface="仿宋" panose="02010609060101010101" charset="-122"/>
                <a:cs typeface="Times New Roman" panose="02020603050405020304" charset="0"/>
                <a:sym typeface="+mn-ea"/>
              </a:rPr>
              <a:t>、NYUDv2数据集</a:t>
            </a:r>
            <a:endParaRPr lang="zh-CN" altLang="en-US" sz="2400">
              <a:latin typeface="Times New Roman" panose="02020603050405020304" charset="0"/>
              <a:ea typeface="仿宋" panose="02010609060101010101" charset="-122"/>
              <a:cs typeface="Times New Roman" panose="02020603050405020304" charset="0"/>
              <a:sym typeface="+mn-ea"/>
            </a:endParaRPr>
          </a:p>
          <a:p>
            <a:r>
              <a:rPr lang="zh-CN" altLang="en-US" sz="2400">
                <a:latin typeface="Times New Roman" panose="02020603050405020304" charset="0"/>
                <a:ea typeface="仿宋" panose="02010609060101010101" charset="-122"/>
                <a:cs typeface="Times New Roman" panose="02020603050405020304" charset="0"/>
                <a:sym typeface="+mn-ea"/>
              </a:rPr>
              <a:t>具有1449个RGB-D室内场景图像，分为40个类。使用包含795个图像的标准训练集和包含654个图像的测试集，仅在RGB图像上训练模型而不使用深度信息。</a:t>
            </a:r>
            <a:endParaRPr lang="zh-CN" altLang="en-US" sz="2400">
              <a:latin typeface="Times New Roman" panose="02020603050405020304" charset="0"/>
              <a:ea typeface="仿宋" panose="02010609060101010101" charset="-122"/>
              <a:cs typeface="Times New Roman" panose="02020603050405020304" charset="0"/>
              <a:sym typeface="+mn-ea"/>
            </a:endParaRPr>
          </a:p>
          <a:p>
            <a:endParaRPr lang="zh-CN" altLang="en-US" sz="2400">
              <a:latin typeface="Times New Roman" panose="02020603050405020304" charset="0"/>
              <a:ea typeface="仿宋" panose="02010609060101010101" charset="-122"/>
              <a:cs typeface="Times New Roman" panose="02020603050405020304" charset="0"/>
              <a:sym typeface="+mn-ea"/>
            </a:endParaRPr>
          </a:p>
          <a:p>
            <a:endParaRPr lang="zh-CN" altLang="en-US" sz="2400">
              <a:latin typeface="Times New Roman" panose="02020603050405020304" charset="0"/>
              <a:ea typeface="仿宋" panose="02010609060101010101" charset="-122"/>
              <a:cs typeface="Times New Roman" panose="02020603050405020304" charset="0"/>
              <a:sym typeface="+mn-ea"/>
            </a:endParaRPr>
          </a:p>
          <a:p>
            <a:endParaRPr lang="zh-CN" altLang="en-US" sz="2400">
              <a:latin typeface="Times New Roman" panose="02020603050405020304" charset="0"/>
              <a:ea typeface="仿宋" panose="02010609060101010101" charset="-122"/>
              <a:cs typeface="Times New Roman" panose="02020603050405020304" charset="0"/>
              <a:sym typeface="+mn-ea"/>
            </a:endParaRPr>
          </a:p>
          <a:p>
            <a:endParaRPr lang="zh-CN" altLang="en-US" sz="2400">
              <a:latin typeface="Times New Roman" panose="02020603050405020304" charset="0"/>
              <a:ea typeface="仿宋" panose="02010609060101010101" charset="-122"/>
              <a:cs typeface="Times New Roman" panose="02020603050405020304" charset="0"/>
              <a:sym typeface="+mn-ea"/>
            </a:endParaRPr>
          </a:p>
          <a:p>
            <a:endParaRPr lang="zh-CN" altLang="en-US" sz="2400">
              <a:latin typeface="Times New Roman" panose="02020603050405020304" charset="0"/>
              <a:ea typeface="仿宋" panose="02010609060101010101" charset="-122"/>
              <a:cs typeface="Times New Roman" panose="02020603050405020304" charset="0"/>
              <a:sym typeface="+mn-ea"/>
            </a:endParaRPr>
          </a:p>
          <a:p>
            <a:r>
              <a:rPr lang="zh-CN" altLang="en-US" sz="2400">
                <a:latin typeface="Times New Roman" panose="02020603050405020304" charset="0"/>
                <a:ea typeface="仿宋" panose="02010609060101010101" charset="-122"/>
                <a:cs typeface="Times New Roman" panose="02020603050405020304" charset="0"/>
                <a:sym typeface="+mn-ea"/>
              </a:rPr>
              <a:t>                          </a:t>
            </a:r>
            <a:r>
              <a:rPr lang="zh-CN" altLang="en-US" sz="2400" b="1">
                <a:latin typeface="Times New Roman" panose="02020603050405020304" charset="0"/>
                <a:ea typeface="仿宋" panose="02010609060101010101" charset="-122"/>
                <a:cs typeface="Times New Roman" panose="02020603050405020304" charset="0"/>
                <a:sym typeface="+mn-ea"/>
              </a:rPr>
              <a:t>在FeatMap-Net中展示了添加不同组件的结果</a:t>
            </a:r>
            <a:endParaRPr lang="zh-CN" altLang="en-US" sz="2400">
              <a:latin typeface="Times New Roman" panose="02020603050405020304" charset="0"/>
              <a:ea typeface="仿宋" panose="02010609060101010101" charset="-122"/>
              <a:cs typeface="Times New Roman" panose="02020603050405020304" charset="0"/>
              <a:sym typeface="+mn-ea"/>
            </a:endParaRPr>
          </a:p>
          <a:p>
            <a:r>
              <a:rPr lang="zh-CN" altLang="en-US" sz="2400">
                <a:latin typeface="Times New Roman" panose="02020603050405020304" charset="0"/>
                <a:ea typeface="仿宋" panose="02010609060101010101" charset="-122"/>
                <a:cs typeface="Times New Roman" panose="02020603050405020304" charset="0"/>
                <a:sym typeface="+mn-ea"/>
              </a:rPr>
              <a:t>另外，实验验证了具有二元势函数和一元势函数的CRF模型优于多个一元</a:t>
            </a:r>
            <a:r>
              <a:rPr lang="zh-CN" altLang="en-US" sz="2400">
                <a:latin typeface="Times New Roman" panose="02020603050405020304" charset="0"/>
                <a:ea typeface="仿宋" panose="02010609060101010101" charset="-122"/>
                <a:cs typeface="Times New Roman" panose="02020603050405020304" charset="0"/>
                <a:sym typeface="+mn-ea"/>
              </a:rPr>
              <a:t>势函数</a:t>
            </a:r>
            <a:r>
              <a:rPr lang="zh-CN" altLang="en-US" sz="2400">
                <a:latin typeface="Times New Roman" panose="02020603050405020304" charset="0"/>
                <a:ea typeface="仿宋" panose="02010609060101010101" charset="-122"/>
                <a:cs typeface="Times New Roman" panose="02020603050405020304" charset="0"/>
                <a:sym typeface="+mn-ea"/>
              </a:rPr>
              <a:t>集合</a:t>
            </a:r>
            <a:r>
              <a:rPr lang="zh-CN" altLang="en-US" sz="2400">
                <a:latin typeface="Times New Roman" panose="02020603050405020304" charset="0"/>
                <a:ea typeface="仿宋" panose="02010609060101010101" charset="-122"/>
                <a:cs typeface="Times New Roman" panose="02020603050405020304" charset="0"/>
                <a:sym typeface="+mn-ea"/>
              </a:rPr>
              <a:t>的模型</a:t>
            </a:r>
            <a:r>
              <a:rPr lang="zh-CN" altLang="en-US" sz="2400">
                <a:latin typeface="Times New Roman" panose="02020603050405020304" charset="0"/>
                <a:ea typeface="仿宋" panose="02010609060101010101" charset="-122"/>
                <a:cs typeface="Times New Roman" panose="02020603050405020304" charset="0"/>
                <a:sym typeface="+mn-ea"/>
              </a:rPr>
              <a:t>，这证明了学习二元势函数的有效性。</a:t>
            </a:r>
            <a:endParaRPr lang="zh-CN" altLang="en-US" sz="2400">
              <a:latin typeface="Times New Roman" panose="02020603050405020304" charset="0"/>
              <a:ea typeface="仿宋" panose="02010609060101010101" charset="-122"/>
              <a:cs typeface="Times New Roman" panose="02020603050405020304" charset="0"/>
              <a:sym typeface="+mn-ea"/>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a:t>
            </a:r>
            <a:r>
              <a:rPr lang="en-US" sz="3200" spc="600" dirty="0" smtClean="0">
                <a:latin typeface="华文楷体" panose="02010600040101010101" charset="-122"/>
                <a:ea typeface="华文楷体" panose="02010600040101010101" charset="-122"/>
                <a:cs typeface="华文楷体" panose="02010600040101010101" charset="-122"/>
                <a:sym typeface="+mn-lt"/>
              </a:rPr>
              <a:t>5 </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评估</a:t>
            </a:r>
            <a:endParaRPr lang="zh-CN" altLang="en-US" sz="3200" spc="600" dirty="0" smtClean="0">
              <a:latin typeface="华文楷体" panose="02010600040101010101" charset="-122"/>
              <a:ea typeface="华文楷体" panose="02010600040101010101" charset="-122"/>
              <a:cs typeface="华文楷体" panose="02010600040101010101" charset="-122"/>
              <a:sym typeface="+mn-lt"/>
            </a:endParaRPr>
          </a:p>
        </p:txBody>
      </p:sp>
      <p:pic>
        <p:nvPicPr>
          <p:cNvPr id="5" name="图片 -2147482587"/>
          <p:cNvPicPr>
            <a:picLocks noChangeAspect="1"/>
          </p:cNvPicPr>
          <p:nvPr/>
        </p:nvPicPr>
        <p:blipFill>
          <a:blip r:embed="rId1"/>
          <a:stretch>
            <a:fillRect/>
          </a:stretch>
        </p:blipFill>
        <p:spPr>
          <a:xfrm>
            <a:off x="2851785" y="3239135"/>
            <a:ext cx="7593965" cy="21475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027430" y="1007745"/>
            <a:ext cx="9865360" cy="4399915"/>
          </a:xfrm>
          <a:prstGeom prst="rect">
            <a:avLst/>
          </a:prstGeom>
          <a:noFill/>
        </p:spPr>
        <p:txBody>
          <a:bodyPr wrap="square" rtlCol="0" anchor="t">
            <a:spAutoFit/>
          </a:bodyPr>
          <a:p>
            <a:r>
              <a:rPr lang="zh-CN" altLang="en-US" sz="2800" b="1">
                <a:latin typeface="仿宋" panose="02010609060101010101" charset="-122"/>
                <a:ea typeface="仿宋" panose="02010609060101010101" charset="-122"/>
                <a:cs typeface="仿宋" panose="02010609060101010101" charset="-122"/>
              </a:rPr>
              <a:t> 分割体系结构的演变进程</a:t>
            </a:r>
            <a:endParaRPr lang="zh-CN" altLang="en-US" sz="2400">
              <a:latin typeface="仿宋" panose="02010609060101010101" charset="-122"/>
              <a:ea typeface="仿宋" panose="02010609060101010101" charset="-122"/>
              <a:cs typeface="仿宋" panose="02010609060101010101" charset="-122"/>
            </a:endParaRPr>
          </a:p>
          <a:p>
            <a:pPr lvl="2" algn="just"/>
            <a:endParaRPr lang="zh-CN" altLang="en-US" sz="2800">
              <a:latin typeface="仿宋" panose="02010609060101010101" charset="-122"/>
              <a:ea typeface="仿宋" panose="02010609060101010101" charset="-122"/>
              <a:cs typeface="仿宋" panose="02010609060101010101" charset="-122"/>
            </a:endParaRPr>
          </a:p>
          <a:p>
            <a:pPr lvl="2" algn="just"/>
            <a:r>
              <a:rPr lang="zh-CN" altLang="en-US" sz="2800">
                <a:latin typeface="仿宋" panose="02010609060101010101" charset="-122"/>
                <a:ea typeface="仿宋" panose="02010609060101010101" charset="-122"/>
                <a:cs typeface="仿宋" panose="02010609060101010101" charset="-122"/>
              </a:rPr>
              <a:t>1.FCN</a:t>
            </a:r>
            <a:endParaRPr lang="zh-CN" altLang="en-US" sz="2800">
              <a:latin typeface="仿宋" panose="02010609060101010101" charset="-122"/>
              <a:ea typeface="仿宋" panose="02010609060101010101" charset="-122"/>
              <a:cs typeface="仿宋" panose="02010609060101010101" charset="-122"/>
            </a:endParaRPr>
          </a:p>
          <a:p>
            <a:pPr lvl="2" algn="just"/>
            <a:r>
              <a:rPr lang="zh-CN" altLang="en-US" sz="2800">
                <a:latin typeface="仿宋" panose="02010609060101010101" charset="-122"/>
                <a:ea typeface="仿宋" panose="02010609060101010101" charset="-122"/>
                <a:cs typeface="仿宋" panose="02010609060101010101" charset="-122"/>
              </a:rPr>
              <a:t>2.SegNet</a:t>
            </a:r>
            <a:endParaRPr lang="zh-CN" altLang="en-US" sz="2800">
              <a:latin typeface="仿宋" panose="02010609060101010101" charset="-122"/>
              <a:ea typeface="仿宋" panose="02010609060101010101" charset="-122"/>
              <a:cs typeface="仿宋" panose="02010609060101010101" charset="-122"/>
            </a:endParaRPr>
          </a:p>
          <a:p>
            <a:pPr lvl="2" algn="just"/>
            <a:r>
              <a:rPr lang="zh-CN" altLang="en-US" sz="2800">
                <a:latin typeface="仿宋" panose="02010609060101010101" charset="-122"/>
                <a:ea typeface="仿宋" panose="02010609060101010101" charset="-122"/>
                <a:cs typeface="仿宋" panose="02010609060101010101" charset="-122"/>
              </a:rPr>
              <a:t>3.Dilated Convolutions   扩张卷积</a:t>
            </a:r>
            <a:endParaRPr lang="zh-CN" altLang="en-US" sz="2800">
              <a:latin typeface="仿宋" panose="02010609060101010101" charset="-122"/>
              <a:ea typeface="仿宋" panose="02010609060101010101" charset="-122"/>
              <a:cs typeface="仿宋" panose="02010609060101010101" charset="-122"/>
            </a:endParaRPr>
          </a:p>
          <a:p>
            <a:pPr lvl="2" algn="just"/>
            <a:r>
              <a:rPr lang="zh-CN" altLang="en-US" sz="2800">
                <a:latin typeface="仿宋" panose="02010609060101010101" charset="-122"/>
                <a:ea typeface="仿宋" panose="02010609060101010101" charset="-122"/>
                <a:cs typeface="仿宋" panose="02010609060101010101" charset="-122"/>
              </a:rPr>
              <a:t>4.DeepLab (v1 &amp; v2)</a:t>
            </a:r>
            <a:endParaRPr lang="zh-CN" altLang="en-US" sz="2800">
              <a:latin typeface="仿宋" panose="02010609060101010101" charset="-122"/>
              <a:ea typeface="仿宋" panose="02010609060101010101" charset="-122"/>
              <a:cs typeface="仿宋" panose="02010609060101010101" charset="-122"/>
            </a:endParaRPr>
          </a:p>
          <a:p>
            <a:pPr lvl="2" algn="just"/>
            <a:r>
              <a:rPr lang="zh-CN" altLang="en-US" sz="2800">
                <a:latin typeface="仿宋" panose="02010609060101010101" charset="-122"/>
                <a:ea typeface="仿宋" panose="02010609060101010101" charset="-122"/>
                <a:cs typeface="仿宋" panose="02010609060101010101" charset="-122"/>
              </a:rPr>
              <a:t>5.RefineNet</a:t>
            </a:r>
            <a:endParaRPr lang="zh-CN" altLang="en-US" sz="2800">
              <a:latin typeface="仿宋" panose="02010609060101010101" charset="-122"/>
              <a:ea typeface="仿宋" panose="02010609060101010101" charset="-122"/>
              <a:cs typeface="仿宋" panose="02010609060101010101" charset="-122"/>
            </a:endParaRPr>
          </a:p>
          <a:p>
            <a:pPr lvl="2" algn="just"/>
            <a:r>
              <a:rPr lang="zh-CN" altLang="en-US" sz="2800">
                <a:latin typeface="仿宋" panose="02010609060101010101" charset="-122"/>
                <a:ea typeface="仿宋" panose="02010609060101010101" charset="-122"/>
                <a:cs typeface="仿宋" panose="02010609060101010101" charset="-122"/>
              </a:rPr>
              <a:t>6.PSPNet</a:t>
            </a:r>
            <a:endParaRPr lang="zh-CN" altLang="en-US" sz="2800">
              <a:latin typeface="仿宋" panose="02010609060101010101" charset="-122"/>
              <a:ea typeface="仿宋" panose="02010609060101010101" charset="-122"/>
              <a:cs typeface="仿宋" panose="02010609060101010101" charset="-122"/>
            </a:endParaRPr>
          </a:p>
          <a:p>
            <a:pPr lvl="2" algn="just"/>
            <a:r>
              <a:rPr lang="zh-CN" altLang="en-US" sz="2800">
                <a:latin typeface="仿宋" panose="02010609060101010101" charset="-122"/>
                <a:ea typeface="仿宋" panose="02010609060101010101" charset="-122"/>
                <a:cs typeface="仿宋" panose="02010609060101010101" charset="-122"/>
              </a:rPr>
              <a:t>7.Large Kernel Matters</a:t>
            </a:r>
            <a:endParaRPr lang="zh-CN" altLang="en-US" sz="2800">
              <a:latin typeface="仿宋" panose="02010609060101010101" charset="-122"/>
              <a:ea typeface="仿宋" panose="02010609060101010101" charset="-122"/>
              <a:cs typeface="仿宋" panose="02010609060101010101" charset="-122"/>
            </a:endParaRPr>
          </a:p>
          <a:p>
            <a:pPr lvl="2" algn="just"/>
            <a:r>
              <a:rPr lang="zh-CN" altLang="en-US" sz="2800">
                <a:latin typeface="仿宋" panose="02010609060101010101" charset="-122"/>
                <a:ea typeface="仿宋" panose="02010609060101010101" charset="-122"/>
                <a:cs typeface="仿宋" panose="02010609060101010101" charset="-122"/>
              </a:rPr>
              <a:t>8.DeepLab v3</a:t>
            </a:r>
            <a:endParaRPr lang="zh-CN" altLang="en-US" sz="2800">
              <a:latin typeface="仿宋" panose="02010609060101010101" charset="-122"/>
              <a:ea typeface="仿宋" panose="02010609060101010101" charset="-122"/>
              <a:cs typeface="仿宋" panose="02010609060101010101" charset="-122"/>
            </a:endParaRPr>
          </a:p>
        </p:txBody>
      </p:sp>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899795" y="859790"/>
            <a:ext cx="10048875" cy="4954270"/>
          </a:xfrm>
          <a:prstGeom prst="rect">
            <a:avLst/>
          </a:prstGeom>
          <a:noFill/>
        </p:spPr>
        <p:txBody>
          <a:bodyPr wrap="square" rtlCol="0" anchor="t">
            <a:spAutoFit/>
          </a:bodyPr>
          <a:p>
            <a:r>
              <a:rPr sz="2800" b="1">
                <a:latin typeface="仿宋" panose="02010609060101010101" charset="-122"/>
                <a:ea typeface="仿宋" panose="02010609060101010101" charset="-122"/>
                <a:cs typeface="仿宋" panose="02010609060101010101" charset="-122"/>
              </a:rPr>
              <a:t>PASCAL VOC 2012数据集</a:t>
            </a:r>
            <a:r>
              <a:rPr lang="zh-CN" altLang="en-US" sz="2800" b="1">
                <a:latin typeface="仿宋" panose="02010609060101010101" charset="-122"/>
                <a:ea typeface="仿宋" panose="02010609060101010101" charset="-122"/>
                <a:cs typeface="仿宋" panose="02010609060101010101" charset="-122"/>
              </a:rPr>
              <a:t> </a:t>
            </a:r>
            <a:endParaRPr lang="zh-CN" altLang="en-US" sz="2800" b="1">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a:t>
            </a:r>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对于VOC训练集，此方法在20个中的18个类别中优于第二个最佳方法DPN，对于使用VOC + COCO训练集，此</a:t>
            </a:r>
            <a:r>
              <a:rPr lang="zh-CN" altLang="en-US" sz="2400">
                <a:latin typeface="仿宋" panose="02010609060101010101" charset="-122"/>
                <a:ea typeface="仿宋" panose="02010609060101010101" charset="-122"/>
                <a:cs typeface="仿宋" panose="02010609060101010101" charset="-122"/>
              </a:rPr>
              <a:t>方法在20个中的15个类别中优于DPN </a:t>
            </a:r>
            <a:endParaRPr lang="zh-CN" altLang="en-US" sz="240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a:t>
            </a:r>
            <a:r>
              <a:rPr lang="en-US" sz="3200" spc="600" dirty="0" smtClean="0">
                <a:latin typeface="华文楷体" panose="02010600040101010101" charset="-122"/>
                <a:ea typeface="华文楷体" panose="02010600040101010101" charset="-122"/>
                <a:cs typeface="华文楷体" panose="02010600040101010101" charset="-122"/>
                <a:sym typeface="+mn-lt"/>
              </a:rPr>
              <a:t>5 </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评估</a:t>
            </a:r>
            <a:endParaRPr lang="zh-CN" altLang="en-US" sz="3200" spc="600" dirty="0" smtClean="0">
              <a:latin typeface="华文楷体" panose="02010600040101010101" charset="-122"/>
              <a:ea typeface="华文楷体" panose="02010600040101010101" charset="-122"/>
              <a:cs typeface="华文楷体" panose="02010600040101010101" charset="-122"/>
              <a:sym typeface="+mn-lt"/>
            </a:endParaRPr>
          </a:p>
        </p:txBody>
      </p:sp>
      <p:pic>
        <p:nvPicPr>
          <p:cNvPr id="5" name="图片 -2147482584"/>
          <p:cNvPicPr>
            <a:picLocks noChangeAspect="1"/>
          </p:cNvPicPr>
          <p:nvPr/>
        </p:nvPicPr>
        <p:blipFill>
          <a:blip r:embed="rId1"/>
          <a:stretch>
            <a:fillRect/>
          </a:stretch>
        </p:blipFill>
        <p:spPr>
          <a:xfrm>
            <a:off x="297815" y="1497330"/>
            <a:ext cx="11642090" cy="32238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755650" y="6263640"/>
            <a:ext cx="10048875" cy="460375"/>
          </a:xfrm>
          <a:prstGeom prst="rect">
            <a:avLst/>
          </a:prstGeom>
          <a:noFill/>
        </p:spPr>
        <p:txBody>
          <a:bodyPr wrap="square" rtlCol="0" anchor="t">
            <a:spAutoFit/>
          </a:bodyPr>
          <a:p>
            <a:pPr algn="ctr"/>
            <a:r>
              <a:rPr lang="zh-CN" altLang="en-US" sz="2400">
                <a:latin typeface="仿宋" panose="02010609060101010101" charset="-122"/>
                <a:ea typeface="仿宋" panose="02010609060101010101" charset="-122"/>
                <a:cs typeface="仿宋" panose="02010609060101010101" charset="-122"/>
              </a:rPr>
              <a:t>    在</a:t>
            </a:r>
            <a:r>
              <a:rPr sz="2400" b="1">
                <a:latin typeface="仿宋" panose="02010609060101010101" charset="-122"/>
                <a:ea typeface="仿宋" panose="02010609060101010101" charset="-122"/>
                <a:cs typeface="仿宋" panose="02010609060101010101" charset="-122"/>
                <a:sym typeface="+mn-ea"/>
              </a:rPr>
              <a:t>PASCAL VOC 2012</a:t>
            </a:r>
            <a:r>
              <a:rPr lang="zh-CN" sz="2400" b="1">
                <a:latin typeface="仿宋" panose="02010609060101010101" charset="-122"/>
                <a:ea typeface="仿宋" panose="02010609060101010101" charset="-122"/>
                <a:cs typeface="仿宋" panose="02010609060101010101" charset="-122"/>
                <a:sym typeface="+mn-ea"/>
              </a:rPr>
              <a:t>数据集上的预测示</a:t>
            </a:r>
            <a:r>
              <a:rPr lang="zh-CN" sz="2400" b="1">
                <a:latin typeface="仿宋" panose="02010609060101010101" charset="-122"/>
                <a:ea typeface="仿宋" panose="02010609060101010101" charset="-122"/>
                <a:cs typeface="仿宋" panose="02010609060101010101" charset="-122"/>
                <a:sym typeface="+mn-ea"/>
              </a:rPr>
              <a:t>例</a:t>
            </a:r>
            <a:endParaRPr lang="zh-CN" sz="2400" b="1">
              <a:latin typeface="仿宋" panose="02010609060101010101" charset="-122"/>
              <a:ea typeface="仿宋" panose="02010609060101010101" charset="-122"/>
              <a:cs typeface="仿宋" panose="02010609060101010101" charset="-122"/>
              <a:sym typeface="+mn-ea"/>
            </a:endParaRPr>
          </a:p>
        </p:txBody>
      </p:sp>
      <p:sp>
        <p:nvSpPr>
          <p:cNvPr id="3" name="文本框 2"/>
          <p:cNvSpPr txBox="1"/>
          <p:nvPr/>
        </p:nvSpPr>
        <p:spPr>
          <a:xfrm>
            <a:off x="1181735" y="254000"/>
            <a:ext cx="6534785" cy="730885"/>
          </a:xfrm>
          <a:prstGeom prst="rect">
            <a:avLst/>
          </a:prstGeom>
          <a:noFill/>
        </p:spPr>
        <p:txBody>
          <a:bodyPr wrap="square" rtlCol="0">
            <a:spAutoFit/>
          </a:bodyPr>
          <a:p>
            <a:pPr>
              <a:lnSpc>
                <a:spcPct val="130000"/>
              </a:lnSpc>
            </a:pPr>
            <a:r>
              <a:rPr lang="en-US" altLang="zh-CN" sz="3200" spc="600" dirty="0" smtClean="0">
                <a:latin typeface="华文楷体" panose="02010600040101010101" charset="-122"/>
                <a:ea typeface="华文楷体" panose="02010600040101010101" charset="-122"/>
                <a:cs typeface="华文楷体" panose="02010600040101010101" charset="-122"/>
                <a:sym typeface="+mn-lt"/>
              </a:rPr>
              <a:t> </a:t>
            </a:r>
            <a:r>
              <a:rPr lang="en-US" sz="3200" spc="600" dirty="0" smtClean="0">
                <a:latin typeface="华文楷体" panose="02010600040101010101" charset="-122"/>
                <a:ea typeface="华文楷体" panose="02010600040101010101" charset="-122"/>
                <a:cs typeface="华文楷体" panose="02010600040101010101" charset="-122"/>
                <a:sym typeface="+mn-lt"/>
              </a:rPr>
              <a:t>5 </a:t>
            </a:r>
            <a:r>
              <a:rPr lang="zh-CN" altLang="en-US" sz="3200" spc="600" dirty="0" smtClean="0">
                <a:latin typeface="华文楷体" panose="02010600040101010101" charset="-122"/>
                <a:ea typeface="华文楷体" panose="02010600040101010101" charset="-122"/>
                <a:cs typeface="华文楷体" panose="02010600040101010101" charset="-122"/>
                <a:sym typeface="+mn-lt"/>
              </a:rPr>
              <a:t>评估</a:t>
            </a:r>
            <a:endParaRPr lang="zh-CN" altLang="en-US" sz="3200" spc="600" dirty="0" smtClean="0">
              <a:latin typeface="华文楷体" panose="02010600040101010101" charset="-122"/>
              <a:ea typeface="华文楷体" panose="02010600040101010101" charset="-122"/>
              <a:cs typeface="华文楷体" panose="02010600040101010101" charset="-122"/>
              <a:sym typeface="+mn-lt"/>
            </a:endParaRPr>
          </a:p>
        </p:txBody>
      </p:sp>
      <p:pic>
        <p:nvPicPr>
          <p:cNvPr id="4" name="图片 3"/>
          <p:cNvPicPr>
            <a:picLocks noChangeAspect="1"/>
          </p:cNvPicPr>
          <p:nvPr/>
        </p:nvPicPr>
        <p:blipFill>
          <a:blip r:embed="rId1"/>
          <a:stretch>
            <a:fillRect/>
          </a:stretch>
        </p:blipFill>
        <p:spPr>
          <a:xfrm>
            <a:off x="1540510" y="883285"/>
            <a:ext cx="8813165" cy="5380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55240" y="1254623"/>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_文本框 2"/>
          <p:cNvSpPr txBox="1"/>
          <p:nvPr>
            <p:custDataLst>
              <p:tags r:id="rId2"/>
            </p:custDataLst>
          </p:nvPr>
        </p:nvSpPr>
        <p:spPr>
          <a:xfrm>
            <a:off x="3710958" y="3100995"/>
            <a:ext cx="4752742" cy="646331"/>
          </a:xfrm>
          <a:prstGeom prst="rect">
            <a:avLst/>
          </a:prstGeom>
          <a:noFill/>
        </p:spPr>
        <p:txBody>
          <a:bodyPr wrap="square" rtlCol="0">
            <a:spAutoFit/>
          </a:bodyPr>
          <a:lstStyle/>
          <a:p>
            <a:pPr algn="ctr"/>
            <a:r>
              <a:rPr lang="en-US" altLang="zh-CN" sz="3600" spc="300" dirty="0" smtClean="0">
                <a:solidFill>
                  <a:schemeClr val="accent1"/>
                </a:solidFill>
                <a:cs typeface="+mn-ea"/>
                <a:sym typeface="+mn-lt"/>
              </a:rPr>
              <a:t>THANK YOU</a:t>
            </a:r>
            <a:endParaRPr lang="zh-CN" altLang="en-US" sz="3600" spc="300" dirty="0">
              <a:solidFill>
                <a:schemeClr val="accent1"/>
              </a:solidFill>
              <a:cs typeface="+mn-ea"/>
              <a:sym typeface="+mn-lt"/>
            </a:endParaRPr>
          </a:p>
        </p:txBody>
      </p:sp>
      <p:sp>
        <p:nvSpPr>
          <p:cNvPr id="13" name="PA_文本框 4"/>
          <p:cNvSpPr txBox="1"/>
          <p:nvPr>
            <p:custDataLst>
              <p:tags r:id="rId3"/>
            </p:custDataLst>
          </p:nvPr>
        </p:nvSpPr>
        <p:spPr>
          <a:xfrm>
            <a:off x="2814206" y="2132916"/>
            <a:ext cx="6557701" cy="923330"/>
          </a:xfrm>
          <a:prstGeom prst="rect">
            <a:avLst/>
          </a:prstGeom>
          <a:noFill/>
        </p:spPr>
        <p:txBody>
          <a:bodyPr wrap="square" rtlCol="0">
            <a:spAutoFit/>
          </a:bodyPr>
          <a:lstStyle/>
          <a:p>
            <a:pPr algn="ctr"/>
            <a:r>
              <a:rPr lang="zh-CN" altLang="en-US" sz="5400" spc="600" dirty="0" smtClean="0">
                <a:cs typeface="+mn-ea"/>
                <a:sym typeface="+mn-lt"/>
              </a:rPr>
              <a:t>非常感谢您的聆听</a:t>
            </a:r>
            <a:endParaRPr lang="zh-CN" altLang="en-US" sz="5400" spc="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2"/>
                                        </p:tgtEl>
                                        <p:attrNameLst>
                                          <p:attrName>ppt_y</p:attrName>
                                        </p:attrNameLst>
                                      </p:cBhvr>
                                      <p:tavLst>
                                        <p:tav tm="0">
                                          <p:val>
                                            <p:strVal val="#ppt_y"/>
                                          </p:val>
                                        </p:tav>
                                        <p:tav tm="100000">
                                          <p:val>
                                            <p:strVal val="#ppt_y"/>
                                          </p:val>
                                        </p:tav>
                                      </p:tavLst>
                                    </p:anim>
                                    <p:anim calcmode="lin" valueType="num">
                                      <p:cBhvr>
                                        <p:cTn id="2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926465" y="2022475"/>
            <a:ext cx="9865360" cy="1568450"/>
          </a:xfrm>
          <a:prstGeom prst="rect">
            <a:avLst/>
          </a:prstGeom>
          <a:noFill/>
        </p:spPr>
        <p:txBody>
          <a:bodyPr wrap="square" rtlCol="0" anchor="t">
            <a:spAutoFit/>
          </a:bodyPr>
          <a:p>
            <a:r>
              <a:rPr lang="zh-CN" altLang="en-US" sz="2400">
                <a:latin typeface="仿宋" panose="02010609060101010101" charset="-122"/>
                <a:ea typeface="仿宋" panose="02010609060101010101" charset="-122"/>
                <a:cs typeface="仿宋" panose="02010609060101010101" charset="-122"/>
              </a:rPr>
              <a:t>    </a:t>
            </a:r>
            <a:r>
              <a:rPr lang="zh-CN" altLang="en-US" sz="2400">
                <a:latin typeface="仿宋" panose="02010609060101010101" charset="-122"/>
                <a:ea typeface="仿宋" panose="02010609060101010101" charset="-122"/>
                <a:cs typeface="仿宋" panose="02010609060101010101" charset="-122"/>
                <a:sym typeface="+mn-ea"/>
              </a:rPr>
              <a:t>深度神经网络虽然能够有效提取局部特征并且利用小感受野做出良好的预测，但它们缺乏利用全局上下文信息的能力，无法直接建模预测之间的相互作用。因此研究者提出将CNNs</a:t>
            </a:r>
            <a:r>
              <a:rPr lang="zh-CN" altLang="en-US" sz="2400">
                <a:latin typeface="仿宋" panose="02010609060101010101" charset="-122"/>
                <a:ea typeface="仿宋" panose="02010609060101010101" charset="-122"/>
                <a:cs typeface="仿宋" panose="02010609060101010101" charset="-122"/>
                <a:sym typeface="+mn-ea"/>
              </a:rPr>
              <a:t>有效</a:t>
            </a:r>
            <a:r>
              <a:rPr lang="zh-CN" altLang="en-US" sz="2400">
                <a:latin typeface="仿宋" panose="02010609060101010101" charset="-122"/>
                <a:ea typeface="仿宋" panose="02010609060101010101" charset="-122"/>
                <a:cs typeface="仿宋" panose="02010609060101010101" charset="-122"/>
                <a:sym typeface="+mn-ea"/>
              </a:rPr>
              <a:t>提取特征的能力与CRFs的建模能力</a:t>
            </a:r>
            <a:r>
              <a:rPr lang="zh-CN" altLang="en-US" sz="2400">
                <a:latin typeface="仿宋" panose="02010609060101010101" charset="-122"/>
                <a:ea typeface="仿宋" panose="02010609060101010101" charset="-122"/>
                <a:cs typeface="仿宋" panose="02010609060101010101" charset="-122"/>
                <a:sym typeface="+mn-ea"/>
              </a:rPr>
              <a:t>相结合</a:t>
            </a:r>
            <a:r>
              <a:rPr lang="zh-CN" altLang="en-US" sz="2400">
                <a:latin typeface="仿宋" panose="02010609060101010101" charset="-122"/>
                <a:ea typeface="仿宋" panose="02010609060101010101" charset="-122"/>
                <a:cs typeface="仿宋" panose="02010609060101010101" charset="-122"/>
                <a:sym typeface="+mn-ea"/>
              </a:rPr>
              <a:t>。</a:t>
            </a:r>
            <a:endParaRPr lang="zh-CN" altLang="en-US" sz="2400">
              <a:latin typeface="仿宋" panose="02010609060101010101" charset="-122"/>
              <a:ea typeface="仿宋" panose="02010609060101010101" charset="-122"/>
              <a:cs typeface="仿宋" panose="02010609060101010101" charset="-122"/>
            </a:endParaRPr>
          </a:p>
        </p:txBody>
      </p:sp>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81735" y="968375"/>
            <a:ext cx="9865360" cy="5692775"/>
          </a:xfrm>
          <a:prstGeom prst="rect">
            <a:avLst/>
          </a:prstGeom>
          <a:noFill/>
        </p:spPr>
        <p:txBody>
          <a:bodyPr wrap="square" rtlCol="0" anchor="t">
            <a:spAutoFit/>
          </a:bodyPr>
          <a:p>
            <a:r>
              <a:rPr lang="zh-CN" altLang="en-US" sz="2800" b="1">
                <a:latin typeface="仿宋" panose="02010609060101010101" charset="-122"/>
                <a:ea typeface="仿宋" panose="02010609060101010101" charset="-122"/>
                <a:cs typeface="仿宋" panose="02010609060101010101" charset="-122"/>
              </a:rPr>
              <a:t>条件随机场</a:t>
            </a:r>
            <a:r>
              <a:rPr lang="en-US" altLang="zh-CN" sz="2800" b="1">
                <a:latin typeface="仿宋" panose="02010609060101010101" charset="-122"/>
                <a:ea typeface="仿宋" panose="02010609060101010101" charset="-122"/>
                <a:cs typeface="仿宋" panose="02010609060101010101" charset="-122"/>
              </a:rPr>
              <a:t>CRF</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条件随机场(CRFs)是一种无向图形模型，在特定观测序列的标签序列上定义一个对数线性分布，相邻对yt-1和yt之间的关系被建模为以x输入为条件的MarkovRandom场。CRFs相对于隐马尔科夫模型的主要优势在于其条件性质，它使得HMM所需的独立性假设放宽，以确保易于推断。 </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设全局条件为X，表示观测序列的随机变量。定义G =(V,E)是一个无向图，节点v∈V，与Y中的元素Yv一一对应。如果每个随机变量Yv对G服从马尔科夫性质，则(Y, X)为条件随机场。</a:t>
            </a:r>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just"/>
            <a:endParaRPr lang="zh-CN" altLang="en-US" sz="2400">
              <a:latin typeface="仿宋" panose="02010609060101010101" charset="-122"/>
              <a:ea typeface="仿宋" panose="02010609060101010101" charset="-122"/>
              <a:cs typeface="仿宋" panose="02010609060101010101" charset="-122"/>
            </a:endParaRPr>
          </a:p>
          <a:p>
            <a:pPr algn="ctr"/>
            <a:r>
              <a:rPr lang="zh-CN" altLang="en-US" sz="2400">
                <a:latin typeface="仿宋" panose="02010609060101010101" charset="-122"/>
                <a:ea typeface="仿宋" panose="02010609060101010101" charset="-122"/>
                <a:cs typeface="仿宋" panose="02010609060101010101" charset="-122"/>
              </a:rPr>
              <a:t>序列链结构CRFs的图形结构</a:t>
            </a:r>
            <a:endParaRPr lang="zh-CN" altLang="en-US" sz="2400">
              <a:latin typeface="仿宋" panose="02010609060101010101" charset="-122"/>
              <a:ea typeface="仿宋" panose="02010609060101010101" charset="-122"/>
              <a:cs typeface="仿宋" panose="02010609060101010101" charset="-122"/>
            </a:endParaRPr>
          </a:p>
        </p:txBody>
      </p:sp>
      <p:sp>
        <p:nvSpPr>
          <p:cNvPr id="34" name="文本框 33"/>
          <p:cNvSpPr txBox="1"/>
          <p:nvPr/>
        </p:nvSpPr>
        <p:spPr>
          <a:xfrm>
            <a:off x="1181735" y="254000"/>
            <a:ext cx="6534785" cy="583565"/>
          </a:xfrm>
          <a:prstGeom prst="rect">
            <a:avLst/>
          </a:prstGeom>
          <a:noFill/>
        </p:spPr>
        <p:txBody>
          <a:bodyPr wrap="square" rtlCol="0">
            <a:spAutoFit/>
          </a:bodyPr>
          <a:p>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pic>
        <p:nvPicPr>
          <p:cNvPr id="-2147482623" name="图片 -2147482624"/>
          <p:cNvPicPr>
            <a:picLocks noChangeAspect="1"/>
          </p:cNvPicPr>
          <p:nvPr/>
        </p:nvPicPr>
        <p:blipFill>
          <a:blip r:embed="rId1"/>
          <a:stretch>
            <a:fillRect/>
          </a:stretch>
        </p:blipFill>
        <p:spPr>
          <a:xfrm>
            <a:off x="3615690" y="3982720"/>
            <a:ext cx="4998085" cy="22320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63320" y="837565"/>
            <a:ext cx="9865360" cy="6431280"/>
          </a:xfrm>
          <a:prstGeom prst="rect">
            <a:avLst/>
          </a:prstGeom>
          <a:noFill/>
        </p:spPr>
        <p:txBody>
          <a:bodyPr wrap="square" rtlCol="0" anchor="t">
            <a:spAutoFit/>
          </a:bodyPr>
          <a:p>
            <a:r>
              <a:rPr lang="zh-CN" altLang="en-US" sz="2800" b="1">
                <a:latin typeface="Times New Roman" panose="02020603050405020304" charset="0"/>
                <a:ea typeface="仿宋" panose="02010609060101010101" charset="-122"/>
                <a:cs typeface="Times New Roman" panose="02020603050405020304" charset="0"/>
                <a:sym typeface="+mn-ea"/>
              </a:rPr>
              <a:t>条件随机场</a:t>
            </a:r>
            <a:r>
              <a:rPr lang="en-US" altLang="zh-CN" sz="2800" b="1">
                <a:latin typeface="Times New Roman" panose="02020603050405020304" charset="0"/>
                <a:ea typeface="仿宋" panose="02010609060101010101" charset="-122"/>
                <a:cs typeface="Times New Roman" panose="02020603050405020304" charset="0"/>
                <a:sym typeface="+mn-ea"/>
              </a:rPr>
              <a:t>CRF</a:t>
            </a:r>
            <a:r>
              <a:rPr lang="zh-CN" altLang="en-US" sz="2800" b="1">
                <a:latin typeface="Times New Roman" panose="02020603050405020304" charset="0"/>
                <a:ea typeface="仿宋" panose="02010609060101010101" charset="-122"/>
                <a:cs typeface="Times New Roman" panose="02020603050405020304" charset="0"/>
              </a:rPr>
              <a:t> </a:t>
            </a:r>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    最初，Lafferty等人定义给定观测序列x作为势函数的标准化积，则特定标签序列y的概率： </a:t>
            </a:r>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    t</a:t>
            </a:r>
            <a:r>
              <a:rPr lang="zh-CN" altLang="en-US" sz="2400" baseline="-25000">
                <a:latin typeface="Times New Roman" panose="02020603050405020304" charset="0"/>
                <a:ea typeface="仿宋" panose="02010609060101010101" charset="-122"/>
                <a:cs typeface="Times New Roman" panose="02020603050405020304" charset="0"/>
              </a:rPr>
              <a:t>j</a:t>
            </a:r>
            <a:r>
              <a:rPr lang="zh-CN" altLang="en-US" sz="2400">
                <a:latin typeface="Times New Roman" panose="02020603050405020304" charset="0"/>
                <a:ea typeface="仿宋" panose="02010609060101010101" charset="-122"/>
                <a:cs typeface="Times New Roman" panose="02020603050405020304" charset="0"/>
              </a:rPr>
              <a:t>(yi-1,yi,x,i)是整个观察序列和标签序列中位置i和i-1处的标签的过渡特性函数，s</a:t>
            </a:r>
            <a:r>
              <a:rPr lang="zh-CN" altLang="en-US" sz="2400" baseline="-25000">
                <a:latin typeface="Times New Roman" panose="02020603050405020304" charset="0"/>
                <a:ea typeface="仿宋" panose="02010609060101010101" charset="-122"/>
                <a:cs typeface="Times New Roman" panose="02020603050405020304" charset="0"/>
              </a:rPr>
              <a:t>k</a:t>
            </a:r>
            <a:r>
              <a:rPr lang="zh-CN" altLang="en-US" sz="2400">
                <a:latin typeface="Times New Roman" panose="02020603050405020304" charset="0"/>
                <a:ea typeface="仿宋" panose="02010609060101010101" charset="-122"/>
                <a:cs typeface="Times New Roman" panose="02020603050405020304" charset="0"/>
              </a:rPr>
              <a:t>(yi, x, i)是在位置i和观测序列的标签的状态特征函数，λ</a:t>
            </a:r>
            <a:r>
              <a:rPr lang="zh-CN" altLang="en-US" sz="2400" baseline="-25000">
                <a:latin typeface="Times New Roman" panose="02020603050405020304" charset="0"/>
                <a:ea typeface="仿宋" panose="02010609060101010101" charset="-122"/>
                <a:cs typeface="Times New Roman" panose="02020603050405020304" charset="0"/>
              </a:rPr>
              <a:t>j</a:t>
            </a:r>
            <a:r>
              <a:rPr lang="zh-CN" altLang="en-US" sz="2400">
                <a:latin typeface="Times New Roman" panose="02020603050405020304" charset="0"/>
                <a:ea typeface="仿宋" panose="02010609060101010101" charset="-122"/>
                <a:cs typeface="Times New Roman" panose="02020603050405020304" charset="0"/>
              </a:rPr>
              <a:t>和μ</a:t>
            </a:r>
            <a:r>
              <a:rPr lang="zh-CN" altLang="en-US" sz="2400" baseline="-25000">
                <a:latin typeface="Times New Roman" panose="02020603050405020304" charset="0"/>
                <a:ea typeface="仿宋" panose="02010609060101010101" charset="-122"/>
                <a:cs typeface="Times New Roman" panose="02020603050405020304" charset="0"/>
              </a:rPr>
              <a:t>k</a:t>
            </a:r>
            <a:r>
              <a:rPr lang="zh-CN" altLang="en-US" sz="2400">
                <a:latin typeface="Times New Roman" panose="02020603050405020304" charset="0"/>
                <a:ea typeface="仿宋" panose="02010609060101010101" charset="-122"/>
                <a:cs typeface="Times New Roman" panose="02020603050405020304" charset="0"/>
              </a:rPr>
              <a:t>是要从训练数据估计的参数。</a:t>
            </a:r>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其中每个</a:t>
            </a:r>
            <a:r>
              <a:rPr lang="en-US" altLang="zh-CN" sz="2400">
                <a:latin typeface="Times New Roman" panose="02020603050405020304" charset="0"/>
                <a:ea typeface="仿宋" panose="02010609060101010101" charset="-122"/>
                <a:cs typeface="Times New Roman" panose="02020603050405020304" charset="0"/>
              </a:rPr>
              <a:t>f</a:t>
            </a:r>
            <a:r>
              <a:rPr lang="zh-CN" altLang="en-US" sz="2400" baseline="-25000">
                <a:latin typeface="Times New Roman" panose="02020603050405020304" charset="0"/>
                <a:ea typeface="仿宋" panose="02010609060101010101" charset="-122"/>
                <a:cs typeface="Times New Roman" panose="02020603050405020304" charset="0"/>
              </a:rPr>
              <a:t>j</a:t>
            </a:r>
            <a:r>
              <a:rPr lang="zh-CN" altLang="en-US" sz="2400">
                <a:latin typeface="Times New Roman" panose="02020603050405020304" charset="0"/>
                <a:ea typeface="仿宋" panose="02010609060101010101" charset="-122"/>
                <a:cs typeface="Times New Roman" panose="02020603050405020304" charset="0"/>
              </a:rPr>
              <a:t>（yi-1，yi，x，i）是状态函数s（yi-1，yi，x，i）或转换函数t（yi-1，yi，x，i）</a:t>
            </a:r>
            <a:r>
              <a:rPr lang="zh-CN" altLang="en-US" sz="2400">
                <a:latin typeface="Times New Roman" panose="02020603050405020304" charset="0"/>
                <a:ea typeface="仿宋" panose="02010609060101010101" charset="-122"/>
                <a:cs typeface="Times New Roman" panose="02020603050405020304" charset="0"/>
              </a:rPr>
              <a:t>。这使得给定观察序列x的标签序列y的概率被写为：</a:t>
            </a:r>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p:txBody>
      </p:sp>
      <p:sp>
        <p:nvSpPr>
          <p:cNvPr id="34" name="文本框 33"/>
          <p:cNvSpPr txBox="1"/>
          <p:nvPr/>
        </p:nvSpPr>
        <p:spPr>
          <a:xfrm>
            <a:off x="1181735" y="254000"/>
            <a:ext cx="6534785" cy="583565"/>
          </a:xfrm>
          <a:prstGeom prst="rect">
            <a:avLst/>
          </a:prstGeom>
          <a:noFill/>
        </p:spPr>
        <p:txBody>
          <a:bodyPr wrap="square" rtlCol="0">
            <a:spAutoFit/>
          </a:bodyPr>
          <a:p>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pic>
        <p:nvPicPr>
          <p:cNvPr id="-2147482622" name="图片 -2147482623"/>
          <p:cNvPicPr>
            <a:picLocks noChangeAspect="1"/>
          </p:cNvPicPr>
          <p:nvPr/>
        </p:nvPicPr>
        <p:blipFill>
          <a:blip r:embed="rId1"/>
          <a:stretch>
            <a:fillRect/>
          </a:stretch>
        </p:blipFill>
        <p:spPr>
          <a:xfrm>
            <a:off x="2583180" y="2004060"/>
            <a:ext cx="7296150" cy="759460"/>
          </a:xfrm>
          <a:prstGeom prst="rect">
            <a:avLst/>
          </a:prstGeom>
          <a:noFill/>
          <a:ln w="9525">
            <a:noFill/>
          </a:ln>
        </p:spPr>
      </p:pic>
      <p:pic>
        <p:nvPicPr>
          <p:cNvPr id="-2147482619" name="图片 -2147482620"/>
          <p:cNvPicPr>
            <a:picLocks noChangeAspect="1"/>
          </p:cNvPicPr>
          <p:nvPr/>
        </p:nvPicPr>
        <p:blipFill>
          <a:blip r:embed="rId2"/>
          <a:stretch>
            <a:fillRect/>
          </a:stretch>
        </p:blipFill>
        <p:spPr>
          <a:xfrm>
            <a:off x="1568450" y="3990340"/>
            <a:ext cx="4173855" cy="475615"/>
          </a:xfrm>
          <a:prstGeom prst="rect">
            <a:avLst/>
          </a:prstGeom>
          <a:noFill/>
          <a:ln w="9525">
            <a:noFill/>
          </a:ln>
        </p:spPr>
      </p:pic>
      <p:pic>
        <p:nvPicPr>
          <p:cNvPr id="-2147482585" name="图片 -2147482586"/>
          <p:cNvPicPr>
            <a:picLocks noChangeAspect="1"/>
          </p:cNvPicPr>
          <p:nvPr/>
        </p:nvPicPr>
        <p:blipFill>
          <a:blip r:embed="rId3"/>
          <a:stretch>
            <a:fillRect/>
          </a:stretch>
        </p:blipFill>
        <p:spPr>
          <a:xfrm>
            <a:off x="6033135" y="3691890"/>
            <a:ext cx="3846195" cy="887730"/>
          </a:xfrm>
          <a:prstGeom prst="rect">
            <a:avLst/>
          </a:prstGeom>
          <a:noFill/>
          <a:ln w="9525">
            <a:noFill/>
          </a:ln>
        </p:spPr>
      </p:pic>
      <p:pic>
        <p:nvPicPr>
          <p:cNvPr id="-2147482616" name="图片 -2147482617"/>
          <p:cNvPicPr>
            <a:picLocks noChangeAspect="1"/>
          </p:cNvPicPr>
          <p:nvPr/>
        </p:nvPicPr>
        <p:blipFill>
          <a:blip r:embed="rId4"/>
          <a:stretch>
            <a:fillRect/>
          </a:stretch>
        </p:blipFill>
        <p:spPr>
          <a:xfrm>
            <a:off x="3166110" y="5403215"/>
            <a:ext cx="5612130" cy="9988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81735" y="925195"/>
            <a:ext cx="9865360" cy="6800850"/>
          </a:xfrm>
          <a:prstGeom prst="rect">
            <a:avLst/>
          </a:prstGeom>
          <a:noFill/>
        </p:spPr>
        <p:txBody>
          <a:bodyPr wrap="square" rtlCol="0" anchor="t">
            <a:spAutoFit/>
          </a:bodyPr>
          <a:p>
            <a:r>
              <a:rPr sz="2800" b="1" dirty="0">
                <a:latin typeface="Times New Roman" panose="02020603050405020304" charset="0"/>
                <a:ea typeface="微软雅黑" panose="020B0503020204020204" charset="-122"/>
                <a:cs typeface="Times New Roman" panose="02020603050405020304" charset="0"/>
                <a:sym typeface="+mn-ea"/>
              </a:rPr>
              <a:t>Fully Connected CRFs</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仿宋" panose="02010609060101010101" charset="-122"/>
                <a:ea typeface="仿宋" panose="02010609060101010101" charset="-122"/>
                <a:cs typeface="仿宋" panose="02010609060101010101" charset="-122"/>
              </a:rPr>
              <a:t>    </a:t>
            </a:r>
            <a:r>
              <a:rPr lang="zh-CN" altLang="en-US" sz="2400">
                <a:latin typeface="仿宋" panose="02010609060101010101" charset="-122"/>
                <a:ea typeface="仿宋" panose="02010609060101010101" charset="-122"/>
                <a:cs typeface="仿宋" panose="02010609060101010101" charset="-122"/>
                <a:sym typeface="+mn-ea"/>
              </a:rPr>
              <a:t>考虑一个由n个像素组成的输入图像 I 和具有 k 个类的语义注释。I 被模型化成随机场X={X1,X2...Xn}，Xi在{1,2...k}中取值，它表示像素i的标签。求解argmaxXP(X | I)即得到输入图像 I 的分割X，P(X | I)被建模为 Gibbs 分布上的CRF</a:t>
            </a:r>
            <a:r>
              <a:rPr lang="en-US" altLang="zh-CN" sz="2400">
                <a:latin typeface="仿宋" panose="02010609060101010101" charset="-122"/>
                <a:ea typeface="仿宋" panose="02010609060101010101" charset="-122"/>
                <a:cs typeface="仿宋" panose="02010609060101010101" charset="-122"/>
                <a:sym typeface="+mn-ea"/>
              </a:rPr>
              <a:t>:</a:t>
            </a:r>
            <a:endParaRPr lang="en-US" altLang="zh-CN" sz="2400">
              <a:latin typeface="仿宋" panose="02010609060101010101" charset="-122"/>
              <a:ea typeface="仿宋" panose="02010609060101010101" charset="-122"/>
              <a:cs typeface="仿宋" panose="02010609060101010101" charset="-122"/>
              <a:sym typeface="+mn-ea"/>
            </a:endParaRPr>
          </a:p>
          <a:p>
            <a:pPr algn="just"/>
            <a:endParaRPr lang="en-US" altLang="zh-CN" sz="2400">
              <a:latin typeface="仿宋" panose="02010609060101010101" charset="-122"/>
              <a:ea typeface="仿宋" panose="02010609060101010101" charset="-122"/>
              <a:cs typeface="仿宋" panose="02010609060101010101" charset="-122"/>
              <a:sym typeface="+mn-ea"/>
            </a:endParaRPr>
          </a:p>
          <a:p>
            <a:pPr algn="just"/>
            <a:endParaRPr lang="en-US" altLang="zh-CN" sz="2400">
              <a:latin typeface="仿宋" panose="02010609060101010101" charset="-122"/>
              <a:ea typeface="仿宋" panose="02010609060101010101" charset="-122"/>
              <a:cs typeface="仿宋" panose="02010609060101010101" charset="-122"/>
              <a:sym typeface="+mn-ea"/>
            </a:endParaRPr>
          </a:p>
          <a:p>
            <a:pPr algn="just"/>
            <a:r>
              <a:rPr lang="zh-CN" altLang="en-US" sz="2400">
                <a:latin typeface="仿宋" panose="02010609060101010101" charset="-122"/>
                <a:ea typeface="仿宋" panose="02010609060101010101" charset="-122"/>
                <a:cs typeface="仿宋" panose="02010609060101010101" charset="-122"/>
                <a:sym typeface="+mn-ea"/>
              </a:rPr>
              <a:t>  能量函数E(x|I)由下式给出：</a:t>
            </a:r>
            <a:endParaRPr sz="2400" dirty="0">
              <a:latin typeface="Times New Roman" panose="02020603050405020304" charset="0"/>
              <a:ea typeface="微软雅黑" panose="020B0503020204020204" charset="-122"/>
              <a:cs typeface="Times New Roman" panose="02020603050405020304" charset="0"/>
            </a:endParaRPr>
          </a:p>
          <a:p>
            <a:pPr algn="just"/>
            <a:endParaRPr sz="2400" dirty="0">
              <a:latin typeface="Times New Roman" panose="02020603050405020304" charset="0"/>
              <a:ea typeface="微软雅黑" panose="020B0503020204020204" charset="-122"/>
              <a:cs typeface="Times New Roman" panose="02020603050405020304" charset="0"/>
            </a:endParaRPr>
          </a:p>
          <a:p>
            <a:pPr algn="just"/>
            <a:endParaRPr sz="2400" dirty="0">
              <a:latin typeface="Times New Roman" panose="02020603050405020304" charset="0"/>
              <a:ea typeface="微软雅黑" panose="020B0503020204020204" charset="-122"/>
              <a:cs typeface="Times New Roman" panose="02020603050405020304" charset="0"/>
            </a:endParaRPr>
          </a:p>
          <a:p>
            <a:pPr algn="just"/>
            <a:r>
              <a:rPr sz="2400" dirty="0">
                <a:latin typeface="Times New Roman" panose="02020603050405020304" charset="0"/>
                <a:ea typeface="微软雅黑" panose="020B0503020204020204" charset="-122"/>
                <a:cs typeface="Times New Roman" panose="02020603050405020304" charset="0"/>
                <a:sym typeface="+mn-ea"/>
              </a:rPr>
              <a:t>                        </a:t>
            </a:r>
            <a:endParaRPr sz="2400" dirty="0">
              <a:latin typeface="Times New Roman" panose="02020603050405020304" charset="0"/>
              <a:ea typeface="微软雅黑" panose="020B0503020204020204" charset="-122"/>
              <a:cs typeface="Times New Roman" panose="02020603050405020304" charset="0"/>
              <a:sym typeface="+mn-ea"/>
            </a:endParaRPr>
          </a:p>
          <a:p>
            <a:pPr algn="just"/>
            <a:r>
              <a:rPr lang="zh-CN" altLang="en-US" sz="2400">
                <a:latin typeface="仿宋" panose="02010609060101010101" charset="-122"/>
                <a:ea typeface="仿宋" panose="02010609060101010101" charset="-122"/>
                <a:cs typeface="仿宋" panose="02010609060101010101" charset="-122"/>
                <a:sym typeface="+mn-ea"/>
              </a:rPr>
              <a:t>  其中，</a:t>
            </a:r>
            <a:r>
              <a:rPr sz="2400" dirty="0">
                <a:latin typeface="Times New Roman" panose="02020603050405020304" charset="0"/>
                <a:ea typeface="微软雅黑" panose="020B0503020204020204" charset="-122"/>
                <a:cs typeface="Times New Roman" panose="02020603050405020304" charset="0"/>
                <a:sym typeface="+mn-ea"/>
              </a:rPr>
              <a:t>ψ</a:t>
            </a:r>
            <a:r>
              <a:rPr sz="2400" baseline="-25000" dirty="0">
                <a:latin typeface="Times New Roman" panose="02020603050405020304" charset="0"/>
                <a:ea typeface="微软雅黑" panose="020B0503020204020204" charset="-122"/>
                <a:cs typeface="Times New Roman" panose="02020603050405020304" charset="0"/>
                <a:sym typeface="+mn-ea"/>
              </a:rPr>
              <a:t>u</a:t>
            </a:r>
            <a:r>
              <a:rPr sz="2400" dirty="0">
                <a:latin typeface="Times New Roman" panose="02020603050405020304" charset="0"/>
                <a:ea typeface="微软雅黑" panose="020B0503020204020204" charset="-122"/>
                <a:cs typeface="Times New Roman" panose="02020603050405020304" charset="0"/>
                <a:sym typeface="+mn-ea"/>
              </a:rPr>
              <a:t>(xi|I)  一元势能  </a:t>
            </a:r>
            <a:r>
              <a:rPr lang="zh-CN" sz="2400" dirty="0">
                <a:latin typeface="Times New Roman" panose="02020603050405020304" charset="0"/>
                <a:ea typeface="微软雅黑" panose="020B0503020204020204" charset="-122"/>
                <a:cs typeface="Times New Roman" panose="02020603050405020304" charset="0"/>
                <a:sym typeface="+mn-ea"/>
              </a:rPr>
              <a:t>，</a:t>
            </a:r>
            <a:r>
              <a:rPr sz="2400" dirty="0">
                <a:latin typeface="Times New Roman" panose="02020603050405020304" charset="0"/>
                <a:ea typeface="微软雅黑" panose="020B0503020204020204" charset="-122"/>
                <a:cs typeface="Times New Roman" panose="02020603050405020304" charset="0"/>
                <a:sym typeface="+mn-ea"/>
              </a:rPr>
              <a:t>ψ</a:t>
            </a:r>
            <a:r>
              <a:rPr sz="2400" baseline="-25000" dirty="0">
                <a:latin typeface="Times New Roman" panose="02020603050405020304" charset="0"/>
                <a:ea typeface="微软雅黑" panose="020B0503020204020204" charset="-122"/>
                <a:cs typeface="Times New Roman" panose="02020603050405020304" charset="0"/>
                <a:sym typeface="+mn-ea"/>
              </a:rPr>
              <a:t>p</a:t>
            </a:r>
            <a:r>
              <a:rPr sz="2400" dirty="0">
                <a:latin typeface="Times New Roman" panose="02020603050405020304" charset="0"/>
                <a:ea typeface="微软雅黑" panose="020B0503020204020204" charset="-122"/>
                <a:cs typeface="Times New Roman" panose="02020603050405020304" charset="0"/>
                <a:sym typeface="+mn-ea"/>
              </a:rPr>
              <a:t>(xi,xj|I)  二元势能</a:t>
            </a:r>
            <a:r>
              <a:rPr lang="zh-CN" sz="2400" dirty="0">
                <a:latin typeface="Times New Roman" panose="02020603050405020304" charset="0"/>
                <a:ea typeface="微软雅黑" panose="020B0503020204020204" charset="-122"/>
                <a:cs typeface="Times New Roman" panose="02020603050405020304" charset="0"/>
                <a:sym typeface="+mn-ea"/>
              </a:rPr>
              <a:t>。</a:t>
            </a:r>
            <a:r>
              <a:rPr lang="zh-CN" altLang="en-US" sz="2400">
                <a:latin typeface="Times New Roman" panose="02020603050405020304" charset="0"/>
                <a:ea typeface="仿宋" panose="02010609060101010101" charset="-122"/>
                <a:cs typeface="Times New Roman" panose="02020603050405020304" charset="0"/>
                <a:sym typeface="+mn-ea"/>
              </a:rPr>
              <a:t>在FullCRFs中，ψ</a:t>
            </a:r>
            <a:r>
              <a:rPr lang="zh-CN" altLang="en-US" sz="2400" baseline="-25000">
                <a:latin typeface="Times New Roman" panose="02020603050405020304" charset="0"/>
                <a:ea typeface="仿宋" panose="02010609060101010101" charset="-122"/>
                <a:cs typeface="Times New Roman" panose="02020603050405020304" charset="0"/>
                <a:sym typeface="+mn-ea"/>
              </a:rPr>
              <a:t>p</a:t>
            </a:r>
            <a:r>
              <a:rPr lang="zh-CN" altLang="en-US" sz="2400">
                <a:latin typeface="Times New Roman" panose="02020603050405020304" charset="0"/>
                <a:ea typeface="仿宋" panose="02010609060101010101" charset="-122"/>
                <a:cs typeface="Times New Roman" panose="02020603050405020304" charset="0"/>
                <a:sym typeface="+mn-ea"/>
              </a:rPr>
              <a:t>被定义为高斯内核的加权和。</a:t>
            </a:r>
            <a:endParaRPr lang="zh-CN" altLang="en-US" sz="2400">
              <a:latin typeface="Times New Roman" panose="02020603050405020304" charset="0"/>
              <a:ea typeface="仿宋" panose="02010609060101010101" charset="-122"/>
              <a:cs typeface="Times New Roman" panose="02020603050405020304" charset="0"/>
              <a:sym typeface="+mn-ea"/>
            </a:endParaRPr>
          </a:p>
          <a:p>
            <a:pPr algn="just"/>
            <a:r>
              <a:rPr lang="zh-CN" altLang="en-US" sz="2400">
                <a:latin typeface="Times New Roman" panose="02020603050405020304" charset="0"/>
                <a:ea typeface="仿宋" panose="02010609060101010101" charset="-122"/>
                <a:cs typeface="Times New Roman" panose="02020603050405020304" charset="0"/>
                <a:sym typeface="+mn-ea"/>
              </a:rPr>
              <a:t>     </a:t>
            </a:r>
            <a:r>
              <a:rPr lang="zh-CN" altLang="en-US" sz="2400">
                <a:latin typeface="Times New Roman" panose="02020603050405020304" charset="0"/>
                <a:ea typeface="仿宋" panose="02010609060101010101" charset="-122"/>
                <a:cs typeface="Times New Roman" panose="02020603050405020304" charset="0"/>
                <a:sym typeface="+mn-ea"/>
              </a:rPr>
              <a:t>FullCRFs的推理采用</a:t>
            </a:r>
            <a:r>
              <a:rPr lang="zh-CN" altLang="en-US" sz="2400" b="1">
                <a:latin typeface="Times New Roman" panose="02020603050405020304" charset="0"/>
                <a:ea typeface="仿宋" panose="02010609060101010101" charset="-122"/>
                <a:cs typeface="Times New Roman" panose="02020603050405020304" charset="0"/>
                <a:sym typeface="+mn-ea"/>
              </a:rPr>
              <a:t>平均场算法</a:t>
            </a:r>
            <a:r>
              <a:rPr lang="zh-CN" altLang="en-US" sz="2400">
                <a:latin typeface="Times New Roman" panose="02020603050405020304" charset="0"/>
                <a:ea typeface="仿宋" panose="02010609060101010101" charset="-122"/>
                <a:cs typeface="Times New Roman" panose="02020603050405020304" charset="0"/>
                <a:sym typeface="+mn-ea"/>
              </a:rPr>
              <a:t>，由于精确计算是像素数的二次方，信息传递是CRF计算的瓶颈。</a:t>
            </a:r>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sym typeface="+mn-ea"/>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仿宋" panose="02010609060101010101" charset="-122"/>
              <a:ea typeface="仿宋" panose="02010609060101010101" charset="-122"/>
              <a:cs typeface="仿宋" panose="02010609060101010101" charset="-122"/>
            </a:endParaRPr>
          </a:p>
        </p:txBody>
      </p:sp>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pic>
        <p:nvPicPr>
          <p:cNvPr id="3" name="图片 2"/>
          <p:cNvPicPr>
            <a:picLocks noChangeAspect="1"/>
          </p:cNvPicPr>
          <p:nvPr/>
        </p:nvPicPr>
        <p:blipFill>
          <a:blip r:embed="rId1"/>
          <a:stretch>
            <a:fillRect/>
          </a:stretch>
        </p:blipFill>
        <p:spPr>
          <a:xfrm>
            <a:off x="3400425" y="2849880"/>
            <a:ext cx="5390515" cy="762000"/>
          </a:xfrm>
          <a:prstGeom prst="rect">
            <a:avLst/>
          </a:prstGeom>
        </p:spPr>
      </p:pic>
      <p:pic>
        <p:nvPicPr>
          <p:cNvPr id="4" name="图片 3"/>
          <p:cNvPicPr>
            <a:picLocks noChangeAspect="1"/>
          </p:cNvPicPr>
          <p:nvPr/>
        </p:nvPicPr>
        <p:blipFill>
          <a:blip r:embed="rId2"/>
          <a:stretch>
            <a:fillRect/>
          </a:stretch>
        </p:blipFill>
        <p:spPr>
          <a:xfrm>
            <a:off x="2940685" y="3964305"/>
            <a:ext cx="6309995" cy="974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63320" y="1153160"/>
            <a:ext cx="9865360" cy="4954270"/>
          </a:xfrm>
          <a:prstGeom prst="rect">
            <a:avLst/>
          </a:prstGeom>
          <a:noFill/>
        </p:spPr>
        <p:txBody>
          <a:bodyPr wrap="square" rtlCol="0" anchor="t">
            <a:spAutoFit/>
          </a:bodyPr>
          <a:p>
            <a:r>
              <a:rPr lang="zh-CN" altLang="en-US" sz="2800" b="1">
                <a:latin typeface="Times New Roman" panose="02020603050405020304" charset="0"/>
                <a:ea typeface="仿宋" panose="02010609060101010101" charset="-122"/>
                <a:cs typeface="Times New Roman" panose="02020603050405020304" charset="0"/>
                <a:sym typeface="+mn-ea"/>
              </a:rPr>
              <a:t>卷积条件随机场（ConvCRF）：</a:t>
            </a:r>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    </a:t>
            </a:r>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  </a:t>
            </a:r>
            <a:r>
              <a:rPr lang="zh-CN" altLang="en-US" sz="2400">
                <a:latin typeface="仿宋" panose="02010609060101010101" charset="-122"/>
                <a:ea typeface="仿宋" panose="02010609060101010101" charset="-122"/>
                <a:cs typeface="仿宋" panose="02010609060101010101" charset="-122"/>
                <a:sym typeface="+mn-ea"/>
              </a:rPr>
              <a:t>条件随机场的学习速度非常缓慢，且难以优化。主要原因：许多利用条件随机场的方法完全依赖于手动设定的高斯特征。此外，CRF的推断比CNN的推断要慢两个数量级，训练时间较长。因此，</a:t>
            </a:r>
            <a:r>
              <a:rPr lang="zh-CN" altLang="en-US" sz="2400">
                <a:latin typeface="仿宋" panose="02010609060101010101" charset="-122"/>
                <a:ea typeface="仿宋" panose="02010609060101010101" charset="-122"/>
                <a:cs typeface="仿宋" panose="02010609060101010101" charset="-122"/>
                <a:sym typeface="+mn-ea"/>
              </a:rPr>
              <a:t>Marvin等人提出</a:t>
            </a:r>
            <a:r>
              <a:rPr lang="zh-CN" altLang="en-US" sz="2400">
                <a:latin typeface="仿宋" panose="02010609060101010101" charset="-122"/>
                <a:ea typeface="仿宋" panose="02010609060101010101" charset="-122"/>
                <a:cs typeface="仿宋" panose="02010609060101010101" charset="-122"/>
                <a:sym typeface="+mn-ea"/>
              </a:rPr>
              <a:t>ConvCRF的方法。</a:t>
            </a:r>
            <a:endParaRPr lang="zh-CN" altLang="en-US" sz="2400">
              <a:latin typeface="仿宋" panose="02010609060101010101" charset="-122"/>
              <a:ea typeface="仿宋" panose="02010609060101010101" charset="-122"/>
              <a:cs typeface="仿宋" panose="02010609060101010101" charset="-122"/>
            </a:endParaRPr>
          </a:p>
          <a:p>
            <a:pPr algn="just"/>
            <a:r>
              <a:rPr lang="zh-CN" altLang="en-US" sz="2400">
                <a:latin typeface="Times New Roman" panose="02020603050405020304" charset="0"/>
                <a:ea typeface="仿宋" panose="02010609060101010101" charset="-122"/>
                <a:cs typeface="Times New Roman" panose="02020603050405020304" charset="0"/>
              </a:rPr>
              <a:t>    </a:t>
            </a:r>
            <a:r>
              <a:rPr lang="zh-CN" altLang="en-US" sz="2400">
                <a:latin typeface="Times New Roman" panose="02020603050405020304" charset="0"/>
                <a:ea typeface="仿宋" panose="02010609060101010101" charset="-122"/>
                <a:cs typeface="Times New Roman" panose="02020603050405020304" charset="0"/>
                <a:sym typeface="+mn-ea"/>
              </a:rPr>
              <a:t>ConvCRF用条件独立假设补充 FullCRF。如果两个像素 i，j 的曼哈顿距离 d 存在d(i, j) &gt; k ，那么认为他们的标签分布是条件独立的，并把超参数 k 称为滤波器尺寸。将信息传递步骤设置为带截断高斯核的卷积，从而确保ConvCRF中的高效信息传递。</a:t>
            </a:r>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sym typeface="+mn-ea"/>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p:txBody>
      </p:sp>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p:cNvSpPr txBox="1"/>
          <p:nvPr/>
        </p:nvSpPr>
        <p:spPr>
          <a:xfrm>
            <a:off x="1181735" y="1468755"/>
            <a:ext cx="9865360" cy="4215765"/>
          </a:xfrm>
          <a:prstGeom prst="rect">
            <a:avLst/>
          </a:prstGeom>
          <a:noFill/>
        </p:spPr>
        <p:txBody>
          <a:bodyPr wrap="square" rtlCol="0" anchor="t">
            <a:spAutoFit/>
          </a:bodyPr>
          <a:p>
            <a:r>
              <a:rPr lang="zh-CN" altLang="en-US" sz="2800" b="1">
                <a:latin typeface="Times New Roman" panose="02020603050405020304" charset="0"/>
                <a:ea typeface="仿宋" panose="02010609060101010101" charset="-122"/>
                <a:cs typeface="Times New Roman" panose="02020603050405020304" charset="0"/>
              </a:rPr>
              <a:t>输入数据 </a:t>
            </a:r>
            <a:endParaRPr lang="zh-CN" altLang="en-US" sz="2800" b="1">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   </a:t>
            </a:r>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    灰度图像，彩色图像，深度数据（RGB-D），热像图，单幅图像vs立体图像vs协同分割(co-segmentation：为多个图像寻找一致性分割的问题），2D vs 3D 。</a:t>
            </a:r>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b="1">
                <a:latin typeface="Times New Roman" panose="02020603050405020304" charset="0"/>
                <a:ea typeface="仿宋" panose="02010609060101010101" charset="-122"/>
                <a:cs typeface="Times New Roman" panose="02020603050405020304" charset="0"/>
              </a:rPr>
              <a:t>文献参考：</a:t>
            </a:r>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 </a:t>
            </a:r>
            <a:r>
              <a:rPr lang="zh-CN" altLang="en-US" sz="2400">
                <a:latin typeface="Times New Roman" panose="02020603050405020304" charset="0"/>
                <a:ea typeface="仿宋" panose="02010609060101010101" charset="-122"/>
                <a:cs typeface="Times New Roman" panose="02020603050405020304" charset="0"/>
                <a:sym typeface="+mn-ea"/>
              </a:rPr>
              <a:t>《</a:t>
            </a:r>
            <a:r>
              <a:rPr lang="zh-CN" altLang="en-US" sz="2400" u="sng">
                <a:latin typeface="Times New Roman" panose="02020603050405020304" charset="0"/>
                <a:ea typeface="仿宋" panose="02010609060101010101" charset="-122"/>
                <a:cs typeface="Times New Roman" panose="02020603050405020304" charset="0"/>
                <a:sym typeface="+mn-ea"/>
              </a:rPr>
              <a:t>融合深度图像</a:t>
            </a:r>
            <a:r>
              <a:rPr lang="zh-CN" altLang="en-US" sz="2400">
                <a:latin typeface="Times New Roman" panose="02020603050405020304" charset="0"/>
                <a:ea typeface="仿宋" panose="02010609060101010101" charset="-122"/>
                <a:cs typeface="Times New Roman" panose="02020603050405020304" charset="0"/>
                <a:sym typeface="+mn-ea"/>
              </a:rPr>
              <a:t>的卷积神经网络语义分割方法》</a:t>
            </a:r>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《Multi-modal </a:t>
            </a:r>
            <a:r>
              <a:rPr lang="zh-CN" altLang="en-US" sz="2400" u="sng">
                <a:latin typeface="Times New Roman" panose="02020603050405020304" charset="0"/>
                <a:ea typeface="仿宋" panose="02010609060101010101" charset="-122"/>
                <a:cs typeface="Times New Roman" panose="02020603050405020304" charset="0"/>
              </a:rPr>
              <a:t>RGB–Depth–Thermal</a:t>
            </a:r>
            <a:r>
              <a:rPr lang="zh-CN" altLang="en-US" sz="2400">
                <a:latin typeface="Times New Roman" panose="02020603050405020304" charset="0"/>
                <a:ea typeface="仿宋" panose="02010609060101010101" charset="-122"/>
                <a:cs typeface="Times New Roman" panose="02020603050405020304" charset="0"/>
              </a:rPr>
              <a:t> Human Body Segmentation》</a:t>
            </a:r>
            <a:endParaRPr lang="zh-CN" altLang="en-US" sz="2400">
              <a:latin typeface="Times New Roman" panose="02020603050405020304" charset="0"/>
              <a:ea typeface="仿宋" panose="02010609060101010101" charset="-122"/>
              <a:cs typeface="Times New Roman" panose="02020603050405020304" charset="0"/>
            </a:endParaRPr>
          </a:p>
          <a:p>
            <a:pPr algn="just"/>
            <a:r>
              <a:rPr lang="zh-CN" altLang="en-US" sz="2400">
                <a:latin typeface="Times New Roman" panose="02020603050405020304" charset="0"/>
                <a:ea typeface="仿宋" panose="02010609060101010101" charset="-122"/>
                <a:cs typeface="Times New Roman" panose="02020603050405020304" charset="0"/>
              </a:rPr>
              <a:t>《Exploring</a:t>
            </a:r>
            <a:r>
              <a:rPr lang="zh-CN" altLang="en-US" sz="2400" u="sng">
                <a:latin typeface="Times New Roman" panose="02020603050405020304" charset="0"/>
                <a:ea typeface="仿宋" panose="02010609060101010101" charset="-122"/>
                <a:cs typeface="Times New Roman" panose="02020603050405020304" charset="0"/>
              </a:rPr>
              <a:t> Context with Deep Structured models</a:t>
            </a:r>
            <a:r>
              <a:rPr lang="zh-CN" altLang="en-US" sz="2400">
                <a:latin typeface="Times New Roman" panose="02020603050405020304" charset="0"/>
                <a:ea typeface="仿宋" panose="02010609060101010101" charset="-122"/>
                <a:cs typeface="Times New Roman" panose="02020603050405020304" charset="0"/>
              </a:rPr>
              <a:t> for Semantic Segmentation》</a:t>
            </a:r>
            <a:endParaRPr lang="zh-CN" altLang="en-US" sz="2400">
              <a:latin typeface="Times New Roman" panose="02020603050405020304" charset="0"/>
              <a:ea typeface="仿宋" panose="02010609060101010101" charset="-122"/>
              <a:cs typeface="Times New Roman" panose="02020603050405020304" charset="0"/>
            </a:endParaRPr>
          </a:p>
          <a:p>
            <a:pPr algn="just"/>
            <a:endParaRPr lang="zh-CN" altLang="en-US" sz="2400">
              <a:latin typeface="Times New Roman" panose="02020603050405020304" charset="0"/>
              <a:ea typeface="仿宋" panose="02010609060101010101" charset="-122"/>
              <a:cs typeface="Times New Roman" panose="02020603050405020304" charset="0"/>
              <a:sym typeface="+mn-ea"/>
            </a:endParaRPr>
          </a:p>
        </p:txBody>
      </p:sp>
      <p:sp>
        <p:nvSpPr>
          <p:cNvPr id="34" name="文本框 33"/>
          <p:cNvSpPr txBox="1"/>
          <p:nvPr/>
        </p:nvSpPr>
        <p:spPr>
          <a:xfrm>
            <a:off x="1181735" y="254000"/>
            <a:ext cx="6534785" cy="583565"/>
          </a:xfrm>
          <a:prstGeom prst="rect">
            <a:avLst/>
          </a:prstGeom>
          <a:noFill/>
        </p:spPr>
        <p:txBody>
          <a:bodyPr wrap="square" rtlCol="0">
            <a:spAutoFit/>
          </a:bodyPr>
          <a:p>
            <a:pPr lvl="0"/>
            <a:r>
              <a:rPr lang="en-US" altLang="zh-CN" sz="3200" spc="600" dirty="0" smtClean="0">
                <a:latin typeface="华文新魏" panose="02010800040101010101" charset="-122"/>
                <a:ea typeface="华文新魏" panose="02010800040101010101" charset="-122"/>
                <a:cs typeface="华文新魏" panose="02010800040101010101" charset="-122"/>
                <a:sym typeface="+mn-lt"/>
              </a:rPr>
              <a:t> </a:t>
            </a:r>
            <a:r>
              <a:rPr lang="zh-CN" altLang="en-US" sz="3200" spc="600" dirty="0" smtClean="0">
                <a:latin typeface="华文新魏" panose="02010800040101010101" charset="-122"/>
                <a:ea typeface="华文新魏" panose="02010800040101010101" charset="-122"/>
                <a:cs typeface="华文新魏" panose="02010800040101010101" charset="-122"/>
                <a:sym typeface="+mn-lt"/>
              </a:rPr>
              <a:t>语义分割</a:t>
            </a:r>
            <a:endParaRPr lang="zh-CN" altLang="en-US" sz="3200" spc="600" dirty="0">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MH" val="20170730164240"/>
  <p:tag name="MH_LIBRARY" val="CONTENTS"/>
  <p:tag name="MH_TYPE" val="NUMBER"/>
  <p:tag name="ID" val="553518"/>
  <p:tag name="MH_ORDER" val="4"/>
</p:tagLst>
</file>

<file path=ppt/tags/tag11.xml><?xml version="1.0" encoding="utf-8"?>
<p:tagLst xmlns:p="http://schemas.openxmlformats.org/presentationml/2006/main">
  <p:tag name="MH" val="20170730164240"/>
  <p:tag name="MH_LIBRARY" val="CONTENTS"/>
  <p:tag name="MH_TYPE" val="OTHERS"/>
  <p:tag name="ID" val="553518"/>
  <p:tag name="PA" val="v3.2.0"/>
</p:tagLst>
</file>

<file path=ppt/tags/tag12.xml><?xml version="1.0" encoding="utf-8"?>
<p:tagLst xmlns:p="http://schemas.openxmlformats.org/presentationml/2006/main">
  <p:tag name="MH" val="20170730164240"/>
  <p:tag name="MH_LIBRARY" val="CONTENTS"/>
  <p:tag name="MH_TYPE" val="OTHERS"/>
  <p:tag name="ID" val="553518"/>
  <p:tag name="PA" val="v3.2.0"/>
</p:tagLst>
</file>

<file path=ppt/tags/tag13.xml><?xml version="1.0" encoding="utf-8"?>
<p:tagLst xmlns:p="http://schemas.openxmlformats.org/presentationml/2006/main">
  <p:tag name="MH" val="20170730164240"/>
  <p:tag name="MH_LIBRARY" val="CONTENTS"/>
  <p:tag name="MH_TYPE" val="ENTRY"/>
  <p:tag name="ID" val="553518"/>
  <p:tag name="MH_ORDER" val="4"/>
</p:tagLst>
</file>

<file path=ppt/tags/tag14.xml><?xml version="1.0" encoding="utf-8"?>
<p:tagLst xmlns:p="http://schemas.openxmlformats.org/presentationml/2006/main">
  <p:tag name="MH" val="20170730164240"/>
  <p:tag name="MH_LIBRARY" val="CONTENTS"/>
  <p:tag name="MH_TYPE" val="NUMBER"/>
  <p:tag name="ID" val="553518"/>
  <p:tag name="MH_ORDER" val="4"/>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p="http://schemas.openxmlformats.org/presentationml/2006/main">
  <p:tag name="MH" val="20170730164240"/>
  <p:tag name="MH_LIBRARY" val="CONTENTS"/>
  <p:tag name="MH_TYPE" val="ENTRY"/>
  <p:tag name="ID" val="553518"/>
  <p:tag name="MH_ORDER" val="1"/>
</p:tagLst>
</file>

<file path=ppt/tags/tag4.xml><?xml version="1.0" encoding="utf-8"?>
<p:tagLst xmlns:p="http://schemas.openxmlformats.org/presentationml/2006/main">
  <p:tag name="MH" val="20170730164240"/>
  <p:tag name="MH_LIBRARY" val="CONTENTS"/>
  <p:tag name="MH_TYPE" val="NUMBER"/>
  <p:tag name="ID" val="553518"/>
  <p:tag name="MH_ORDER" val="1"/>
</p:tagLst>
</file>

<file path=ppt/tags/tag5.xml><?xml version="1.0" encoding="utf-8"?>
<p:tagLst xmlns:p="http://schemas.openxmlformats.org/presentationml/2006/main">
  <p:tag name="MH" val="20170730164240"/>
  <p:tag name="MH_LIBRARY" val="CONTENTS"/>
  <p:tag name="MH_TYPE" val="ENTRY"/>
  <p:tag name="ID" val="553518"/>
  <p:tag name="MH_ORDER" val="2"/>
</p:tagLst>
</file>

<file path=ppt/tags/tag6.xml><?xml version="1.0" encoding="utf-8"?>
<p:tagLst xmlns:p="http://schemas.openxmlformats.org/presentationml/2006/main">
  <p:tag name="MH" val="20170730164240"/>
  <p:tag name="MH_LIBRARY" val="CONTENTS"/>
  <p:tag name="MH_TYPE" val="NUMBER"/>
  <p:tag name="ID" val="553518"/>
  <p:tag name="MH_ORDER" val="2"/>
</p:tagLst>
</file>

<file path=ppt/tags/tag7.xml><?xml version="1.0" encoding="utf-8"?>
<p:tagLst xmlns:p="http://schemas.openxmlformats.org/presentationml/2006/main">
  <p:tag name="MH" val="20170730164240"/>
  <p:tag name="MH_LIBRARY" val="CONTENTS"/>
  <p:tag name="MH_TYPE" val="ENTRY"/>
  <p:tag name="ID" val="553518"/>
  <p:tag name="MH_ORDER" val="3"/>
</p:tagLst>
</file>

<file path=ppt/tags/tag8.xml><?xml version="1.0" encoding="utf-8"?>
<p:tagLst xmlns:p="http://schemas.openxmlformats.org/presentationml/2006/main">
  <p:tag name="MH" val="20170730164240"/>
  <p:tag name="MH_LIBRARY" val="CONTENTS"/>
  <p:tag name="MH_TYPE" val="NUMBER"/>
  <p:tag name="ID" val="553518"/>
  <p:tag name="MH_ORDER" val="3"/>
</p:tagLst>
</file>

<file path=ppt/tags/tag9.xml><?xml version="1.0" encoding="utf-8"?>
<p:tagLst xmlns:p="http://schemas.openxmlformats.org/presentationml/2006/main">
  <p:tag name="MH" val="20170730164240"/>
  <p:tag name="MH_LIBRARY" val="CONTENTS"/>
  <p:tag name="MH_TYPE" val="ENTRY"/>
  <p:tag name="ID" val="553518"/>
  <p:tag name="MH_ORDER" val="4"/>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fontScheme name="4rhhs1mz">
      <a:majorFont>
        <a:latin typeface="微软雅黑 Light"/>
        <a:ea typeface="锐字工房云字库细圆GBK"/>
        <a:cs typeface=""/>
      </a:majorFont>
      <a:minorFont>
        <a:latin typeface="微软雅黑 Light"/>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9.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30.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3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3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5328</Words>
  <Application>WPS 演示</Application>
  <PresentationFormat>宽屏</PresentationFormat>
  <Paragraphs>312</Paragraphs>
  <Slides>32</Slides>
  <Notes>24</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32</vt:i4>
      </vt:variant>
    </vt:vector>
  </HeadingPairs>
  <TitlesOfParts>
    <vt:vector size="57" baseType="lpstr">
      <vt:lpstr>Arial</vt:lpstr>
      <vt:lpstr>宋体</vt:lpstr>
      <vt:lpstr>Wingdings</vt:lpstr>
      <vt:lpstr>华文细黑</vt:lpstr>
      <vt:lpstr>Arial Narrow</vt:lpstr>
      <vt:lpstr>仿宋</vt:lpstr>
      <vt:lpstr>Times New Roman</vt:lpstr>
      <vt:lpstr>微软雅黑 Light</vt:lpstr>
      <vt:lpstr>锐字工房云字库细圆GBK</vt:lpstr>
      <vt:lpstr>Segoe Print</vt:lpstr>
      <vt:lpstr>微软雅黑</vt:lpstr>
      <vt:lpstr>Arial Unicode MS</vt:lpstr>
      <vt:lpstr>等线</vt:lpstr>
      <vt:lpstr>华文新魏</vt:lpstr>
      <vt:lpstr>华文琥珀</vt:lpstr>
      <vt:lpstr>华文行楷</vt:lpstr>
      <vt:lpstr>华文宋体</vt:lpstr>
      <vt:lpstr>华文楷体</vt:lpstr>
      <vt:lpstr>华文仿宋</vt:lpstr>
      <vt:lpstr>新宋体</vt:lpstr>
      <vt:lpstr>楷体</vt:lpstr>
      <vt:lpstr>方正舒体</vt:lpstr>
      <vt:lpstr>隶书</vt:lpstr>
      <vt:lpstr>黑体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淡雅码头</dc:title>
  <dc:creator>第一PPT</dc:creator>
  <cp:keywords>www.1ppt.com</cp:keywords>
  <dc:description>第一PPT</dc:description>
  <cp:lastModifiedBy>kangmengmeng</cp:lastModifiedBy>
  <cp:revision>69</cp:revision>
  <dcterms:created xsi:type="dcterms:W3CDTF">2017-07-30T15:30:00Z</dcterms:created>
  <dcterms:modified xsi:type="dcterms:W3CDTF">2018-10-17T05:58:18Z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