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303" r:id="rId2"/>
    <p:sldId id="265" r:id="rId3"/>
    <p:sldId id="324" r:id="rId4"/>
    <p:sldId id="344" r:id="rId5"/>
    <p:sldId id="357" r:id="rId6"/>
    <p:sldId id="349" r:id="rId7"/>
    <p:sldId id="359" r:id="rId8"/>
    <p:sldId id="311" r:id="rId9"/>
    <p:sldId id="309" r:id="rId10"/>
    <p:sldId id="350" r:id="rId11"/>
    <p:sldId id="352" r:id="rId12"/>
    <p:sldId id="354" r:id="rId13"/>
    <p:sldId id="355" r:id="rId14"/>
    <p:sldId id="356" r:id="rId15"/>
    <p:sldId id="358" r:id="rId16"/>
    <p:sldId id="353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8" autoAdjust="0"/>
    <p:restoredTop sz="89130" autoAdjust="0"/>
  </p:normalViewPr>
  <p:slideViewPr>
    <p:cSldViewPr snapToGrid="0" snapToObjects="1">
      <p:cViewPr>
        <p:scale>
          <a:sx n="75" d="100"/>
          <a:sy n="75" d="100"/>
        </p:scale>
        <p:origin x="738" y="10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E6281-ACF4-4A86-AE35-8075AADD5B9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2A874549-6EB8-4238-BEB0-D24806FCC928}">
      <dgm:prSet/>
      <dgm:spPr/>
      <dgm:t>
        <a:bodyPr/>
        <a:lstStyle/>
        <a:p>
          <a:pPr rtl="0"/>
          <a:r>
            <a:rPr lang="zh-CN" dirty="0" smtClean="0"/>
            <a:t>全连接的卷积神经网络</a:t>
          </a:r>
          <a:endParaRPr lang="zh-CN" dirty="0"/>
        </a:p>
      </dgm:t>
    </dgm:pt>
    <dgm:pt modelId="{94F1B4A9-558C-4929-9C1B-03B7F80C3675}" type="parTrans" cxnId="{8340C12B-64D3-4A24-AD7C-0B6094B1F112}">
      <dgm:prSet/>
      <dgm:spPr/>
      <dgm:t>
        <a:bodyPr/>
        <a:lstStyle/>
        <a:p>
          <a:endParaRPr lang="zh-CN" altLang="en-US"/>
        </a:p>
      </dgm:t>
    </dgm:pt>
    <dgm:pt modelId="{5563D397-F42F-45B9-9521-E1A80A27722F}" type="sibTrans" cxnId="{8340C12B-64D3-4A24-AD7C-0B6094B1F112}">
      <dgm:prSet/>
      <dgm:spPr/>
      <dgm:t>
        <a:bodyPr/>
        <a:lstStyle/>
        <a:p>
          <a:endParaRPr lang="zh-CN" altLang="en-US"/>
        </a:p>
      </dgm:t>
    </dgm:pt>
    <dgm:pt modelId="{DB315EE0-C3DC-495C-BAC8-BDFD20BFFB5F}">
      <dgm:prSet/>
      <dgm:spPr/>
      <dgm:t>
        <a:bodyPr/>
        <a:lstStyle/>
        <a:p>
          <a:pPr rtl="0"/>
          <a:r>
            <a:rPr lang="zh-CN" dirty="0" smtClean="0"/>
            <a:t>利用前面的</a:t>
          </a:r>
          <a:r>
            <a:rPr lang="en-US" dirty="0" smtClean="0"/>
            <a:t>Feature Map</a:t>
          </a:r>
          <a:r>
            <a:rPr lang="zh-CN" dirty="0" smtClean="0"/>
            <a:t>对后面出现的</a:t>
          </a:r>
          <a:r>
            <a:rPr lang="en-US" dirty="0" smtClean="0"/>
            <a:t>Feature Map</a:t>
          </a:r>
          <a:r>
            <a:rPr lang="zh-CN" dirty="0" smtClean="0"/>
            <a:t>进行扩充</a:t>
          </a:r>
          <a:endParaRPr lang="zh-CN" dirty="0"/>
        </a:p>
      </dgm:t>
    </dgm:pt>
    <dgm:pt modelId="{53F21DCE-4AC9-4809-B60C-E1044875B8FD}" type="parTrans" cxnId="{370728C6-23D8-430C-97C6-77EA746304CE}">
      <dgm:prSet/>
      <dgm:spPr/>
      <dgm:t>
        <a:bodyPr/>
        <a:lstStyle/>
        <a:p>
          <a:endParaRPr lang="zh-CN" altLang="en-US"/>
        </a:p>
      </dgm:t>
    </dgm:pt>
    <dgm:pt modelId="{5BB83D14-054E-42B8-8889-80ACAFC9C91A}" type="sibTrans" cxnId="{370728C6-23D8-430C-97C6-77EA746304CE}">
      <dgm:prSet/>
      <dgm:spPr/>
      <dgm:t>
        <a:bodyPr/>
        <a:lstStyle/>
        <a:p>
          <a:endParaRPr lang="zh-CN" altLang="en-US"/>
        </a:p>
      </dgm:t>
    </dgm:pt>
    <dgm:pt modelId="{E9EF346A-F587-4C8B-BE9F-83F102E49FBF}">
      <dgm:prSet/>
      <dgm:spPr/>
      <dgm:t>
        <a:bodyPr/>
        <a:lstStyle/>
        <a:p>
          <a:pPr rtl="0"/>
          <a:r>
            <a:rPr lang="zh-CN" dirty="0" smtClean="0"/>
            <a:t>对称的结构</a:t>
          </a:r>
          <a:endParaRPr lang="zh-CN" dirty="0"/>
        </a:p>
      </dgm:t>
    </dgm:pt>
    <dgm:pt modelId="{6211AAFA-8E50-4394-B501-024387734FFC}" type="parTrans" cxnId="{09D1ACFB-FDD2-4CC1-9AB0-7155F25EBA5C}">
      <dgm:prSet/>
      <dgm:spPr/>
      <dgm:t>
        <a:bodyPr/>
        <a:lstStyle/>
        <a:p>
          <a:endParaRPr lang="zh-CN" altLang="en-US"/>
        </a:p>
      </dgm:t>
    </dgm:pt>
    <dgm:pt modelId="{937735FA-DD23-4ED6-91B2-58B873D0FCAA}" type="sibTrans" cxnId="{09D1ACFB-FDD2-4CC1-9AB0-7155F25EBA5C}">
      <dgm:prSet/>
      <dgm:spPr/>
      <dgm:t>
        <a:bodyPr/>
        <a:lstStyle/>
        <a:p>
          <a:endParaRPr lang="zh-CN" altLang="en-US"/>
        </a:p>
      </dgm:t>
    </dgm:pt>
    <dgm:pt modelId="{EE6BA1D2-9911-448A-B2B2-46A5A67E6C6D}">
      <dgm:prSet/>
      <dgm:spPr/>
      <dgm:t>
        <a:bodyPr/>
        <a:lstStyle/>
        <a:p>
          <a:pPr rtl="0"/>
          <a:r>
            <a:rPr lang="zh-CN" dirty="0" smtClean="0"/>
            <a:t>常用于医学图像的分割任务中</a:t>
          </a:r>
          <a:endParaRPr lang="zh-CN" dirty="0"/>
        </a:p>
      </dgm:t>
    </dgm:pt>
    <dgm:pt modelId="{9C3A3990-A0EE-46D2-AAB6-184F627C08E0}" type="parTrans" cxnId="{1A41C541-8ECC-4C62-B5EF-86E8606EB453}">
      <dgm:prSet/>
      <dgm:spPr/>
      <dgm:t>
        <a:bodyPr/>
        <a:lstStyle/>
        <a:p>
          <a:endParaRPr lang="zh-CN" altLang="en-US"/>
        </a:p>
      </dgm:t>
    </dgm:pt>
    <dgm:pt modelId="{8BAAE1FD-7C62-4124-A2C7-CEFEB17B5715}" type="sibTrans" cxnId="{1A41C541-8ECC-4C62-B5EF-86E8606EB453}">
      <dgm:prSet/>
      <dgm:spPr/>
      <dgm:t>
        <a:bodyPr/>
        <a:lstStyle/>
        <a:p>
          <a:endParaRPr lang="zh-CN" altLang="en-US"/>
        </a:p>
      </dgm:t>
    </dgm:pt>
    <dgm:pt modelId="{41B0A1FE-1159-4BFE-AFCE-5B8DA0124E56}">
      <dgm:prSet/>
      <dgm:spPr/>
      <dgm:t>
        <a:bodyPr/>
        <a:lstStyle/>
        <a:p>
          <a:pPr rtl="0"/>
          <a:r>
            <a:rPr lang="zh-CN" altLang="en-US" dirty="0" smtClean="0"/>
            <a:t>赢得了</a:t>
          </a:r>
          <a:r>
            <a:rPr lang="en-US" altLang="zh-CN" dirty="0" smtClean="0"/>
            <a:t>ISBI Challenge</a:t>
          </a:r>
          <a:r>
            <a:rPr lang="zh-CN" altLang="en-US" dirty="0" smtClean="0"/>
            <a:t>的第一</a:t>
          </a:r>
          <a:endParaRPr lang="zh-CN" dirty="0"/>
        </a:p>
      </dgm:t>
    </dgm:pt>
    <dgm:pt modelId="{7FC725EC-B592-4F6A-9451-6A9803319BA3}" type="parTrans" cxnId="{0AA12435-C42F-4FD5-ABDB-0B9E1728E7E5}">
      <dgm:prSet/>
      <dgm:spPr/>
      <dgm:t>
        <a:bodyPr/>
        <a:lstStyle/>
        <a:p>
          <a:endParaRPr lang="zh-CN" altLang="en-US"/>
        </a:p>
      </dgm:t>
    </dgm:pt>
    <dgm:pt modelId="{D0F38FC6-CF3D-47D5-83AF-37F32EB1BC20}" type="sibTrans" cxnId="{0AA12435-C42F-4FD5-ABDB-0B9E1728E7E5}">
      <dgm:prSet/>
      <dgm:spPr/>
      <dgm:t>
        <a:bodyPr/>
        <a:lstStyle/>
        <a:p>
          <a:endParaRPr lang="zh-CN" altLang="en-US"/>
        </a:p>
      </dgm:t>
    </dgm:pt>
    <dgm:pt modelId="{107607B0-5B98-44A4-B191-958B109A395D}" type="pres">
      <dgm:prSet presAssocID="{589E6281-ACF4-4A86-AE35-8075AADD5B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5E85A2-4E5F-42B8-A1DE-76B561413884}" type="pres">
      <dgm:prSet presAssocID="{2A874549-6EB8-4238-BEB0-D24806FCC92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0EAD97-8C52-4992-BA83-0E1FF6D5D140}" type="pres">
      <dgm:prSet presAssocID="{5563D397-F42F-45B9-9521-E1A80A27722F}" presName="spacer" presStyleCnt="0"/>
      <dgm:spPr/>
    </dgm:pt>
    <dgm:pt modelId="{E80F773B-D731-48CD-B87F-9BE93629A158}" type="pres">
      <dgm:prSet presAssocID="{DB315EE0-C3DC-495C-BAC8-BDFD20BFFB5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7FDBB-CD96-49BE-A9AC-22EE69F40044}" type="pres">
      <dgm:prSet presAssocID="{5BB83D14-054E-42B8-8889-80ACAFC9C91A}" presName="spacer" presStyleCnt="0"/>
      <dgm:spPr/>
    </dgm:pt>
    <dgm:pt modelId="{5CBB95C9-82F8-4D23-9E7E-FF10BE9D5F31}" type="pres">
      <dgm:prSet presAssocID="{E9EF346A-F587-4C8B-BE9F-83F102E49FB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75163-F024-453F-AB0A-4EAB9668B47F}" type="pres">
      <dgm:prSet presAssocID="{937735FA-DD23-4ED6-91B2-58B873D0FCAA}" presName="spacer" presStyleCnt="0"/>
      <dgm:spPr/>
    </dgm:pt>
    <dgm:pt modelId="{8B391FB9-F87E-427B-8571-2D4EDE91029D}" type="pres">
      <dgm:prSet presAssocID="{EE6BA1D2-9911-448A-B2B2-46A5A67E6C6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890BD7-3DB1-46D8-896F-B37176B57068}" type="pres">
      <dgm:prSet presAssocID="{8BAAE1FD-7C62-4124-A2C7-CEFEB17B5715}" presName="spacer" presStyleCnt="0"/>
      <dgm:spPr/>
    </dgm:pt>
    <dgm:pt modelId="{C032CC04-70B2-4882-88F6-4087D3516BE8}" type="pres">
      <dgm:prSet presAssocID="{41B0A1FE-1159-4BFE-AFCE-5B8DA0124E5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472ACF-CAE7-4497-B97B-CDBB184EA320}" type="presOf" srcId="{EE6BA1D2-9911-448A-B2B2-46A5A67E6C6D}" destId="{8B391FB9-F87E-427B-8571-2D4EDE91029D}" srcOrd="0" destOrd="0" presId="urn:microsoft.com/office/officeart/2005/8/layout/vList2"/>
    <dgm:cxn modelId="{8F315127-6B47-4161-B283-F141746FD803}" type="presOf" srcId="{E9EF346A-F587-4C8B-BE9F-83F102E49FBF}" destId="{5CBB95C9-82F8-4D23-9E7E-FF10BE9D5F31}" srcOrd="0" destOrd="0" presId="urn:microsoft.com/office/officeart/2005/8/layout/vList2"/>
    <dgm:cxn modelId="{A92C859D-7990-4BA7-97E9-A0CF26586855}" type="presOf" srcId="{DB315EE0-C3DC-495C-BAC8-BDFD20BFFB5F}" destId="{E80F773B-D731-48CD-B87F-9BE93629A158}" srcOrd="0" destOrd="0" presId="urn:microsoft.com/office/officeart/2005/8/layout/vList2"/>
    <dgm:cxn modelId="{5473F53F-3195-4C42-9FFF-FEB37C7BE24E}" type="presOf" srcId="{589E6281-ACF4-4A86-AE35-8075AADD5B9A}" destId="{107607B0-5B98-44A4-B191-958B109A395D}" srcOrd="0" destOrd="0" presId="urn:microsoft.com/office/officeart/2005/8/layout/vList2"/>
    <dgm:cxn modelId="{370728C6-23D8-430C-97C6-77EA746304CE}" srcId="{589E6281-ACF4-4A86-AE35-8075AADD5B9A}" destId="{DB315EE0-C3DC-495C-BAC8-BDFD20BFFB5F}" srcOrd="1" destOrd="0" parTransId="{53F21DCE-4AC9-4809-B60C-E1044875B8FD}" sibTransId="{5BB83D14-054E-42B8-8889-80ACAFC9C91A}"/>
    <dgm:cxn modelId="{1A41C541-8ECC-4C62-B5EF-86E8606EB453}" srcId="{589E6281-ACF4-4A86-AE35-8075AADD5B9A}" destId="{EE6BA1D2-9911-448A-B2B2-46A5A67E6C6D}" srcOrd="3" destOrd="0" parTransId="{9C3A3990-A0EE-46D2-AAB6-184F627C08E0}" sibTransId="{8BAAE1FD-7C62-4124-A2C7-CEFEB17B5715}"/>
    <dgm:cxn modelId="{09D1ACFB-FDD2-4CC1-9AB0-7155F25EBA5C}" srcId="{589E6281-ACF4-4A86-AE35-8075AADD5B9A}" destId="{E9EF346A-F587-4C8B-BE9F-83F102E49FBF}" srcOrd="2" destOrd="0" parTransId="{6211AAFA-8E50-4394-B501-024387734FFC}" sibTransId="{937735FA-DD23-4ED6-91B2-58B873D0FCAA}"/>
    <dgm:cxn modelId="{8340C12B-64D3-4A24-AD7C-0B6094B1F112}" srcId="{589E6281-ACF4-4A86-AE35-8075AADD5B9A}" destId="{2A874549-6EB8-4238-BEB0-D24806FCC928}" srcOrd="0" destOrd="0" parTransId="{94F1B4A9-558C-4929-9C1B-03B7F80C3675}" sibTransId="{5563D397-F42F-45B9-9521-E1A80A27722F}"/>
    <dgm:cxn modelId="{0AA12435-C42F-4FD5-ABDB-0B9E1728E7E5}" srcId="{589E6281-ACF4-4A86-AE35-8075AADD5B9A}" destId="{41B0A1FE-1159-4BFE-AFCE-5B8DA0124E56}" srcOrd="4" destOrd="0" parTransId="{7FC725EC-B592-4F6A-9451-6A9803319BA3}" sibTransId="{D0F38FC6-CF3D-47D5-83AF-37F32EB1BC20}"/>
    <dgm:cxn modelId="{517C5CA0-A58D-4CA1-B40A-0C5EC2A2AFA0}" type="presOf" srcId="{41B0A1FE-1159-4BFE-AFCE-5B8DA0124E56}" destId="{C032CC04-70B2-4882-88F6-4087D3516BE8}" srcOrd="0" destOrd="0" presId="urn:microsoft.com/office/officeart/2005/8/layout/vList2"/>
    <dgm:cxn modelId="{409907D5-0BB1-4D3A-8C3F-09BAC2135BB6}" type="presOf" srcId="{2A874549-6EB8-4238-BEB0-D24806FCC928}" destId="{3B5E85A2-4E5F-42B8-A1DE-76B561413884}" srcOrd="0" destOrd="0" presId="urn:microsoft.com/office/officeart/2005/8/layout/vList2"/>
    <dgm:cxn modelId="{693A8416-FBD5-4FC7-97A6-423F50B7A60F}" type="presParOf" srcId="{107607B0-5B98-44A4-B191-958B109A395D}" destId="{3B5E85A2-4E5F-42B8-A1DE-76B561413884}" srcOrd="0" destOrd="0" presId="urn:microsoft.com/office/officeart/2005/8/layout/vList2"/>
    <dgm:cxn modelId="{7D778A29-B1A6-4BE1-8592-23A37FAEA4B9}" type="presParOf" srcId="{107607B0-5B98-44A4-B191-958B109A395D}" destId="{3B0EAD97-8C52-4992-BA83-0E1FF6D5D140}" srcOrd="1" destOrd="0" presId="urn:microsoft.com/office/officeart/2005/8/layout/vList2"/>
    <dgm:cxn modelId="{570DC3BD-00F6-4C10-87AF-23947FC7DF5C}" type="presParOf" srcId="{107607B0-5B98-44A4-B191-958B109A395D}" destId="{E80F773B-D731-48CD-B87F-9BE93629A158}" srcOrd="2" destOrd="0" presId="urn:microsoft.com/office/officeart/2005/8/layout/vList2"/>
    <dgm:cxn modelId="{BA15AA85-2DD3-4C3D-A874-66098190304E}" type="presParOf" srcId="{107607B0-5B98-44A4-B191-958B109A395D}" destId="{9637FDBB-CD96-49BE-A9AC-22EE69F40044}" srcOrd="3" destOrd="0" presId="urn:microsoft.com/office/officeart/2005/8/layout/vList2"/>
    <dgm:cxn modelId="{F7C4CDAB-333F-498F-BCDE-35FFAD7F4BD3}" type="presParOf" srcId="{107607B0-5B98-44A4-B191-958B109A395D}" destId="{5CBB95C9-82F8-4D23-9E7E-FF10BE9D5F31}" srcOrd="4" destOrd="0" presId="urn:microsoft.com/office/officeart/2005/8/layout/vList2"/>
    <dgm:cxn modelId="{629536AF-453F-43D6-B7AC-D269DD71C14E}" type="presParOf" srcId="{107607B0-5B98-44A4-B191-958B109A395D}" destId="{3DE75163-F024-453F-AB0A-4EAB9668B47F}" srcOrd="5" destOrd="0" presId="urn:microsoft.com/office/officeart/2005/8/layout/vList2"/>
    <dgm:cxn modelId="{8DDC391A-2DFA-40C0-B716-8CD421A9FBF1}" type="presParOf" srcId="{107607B0-5B98-44A4-B191-958B109A395D}" destId="{8B391FB9-F87E-427B-8571-2D4EDE91029D}" srcOrd="6" destOrd="0" presId="urn:microsoft.com/office/officeart/2005/8/layout/vList2"/>
    <dgm:cxn modelId="{404AA982-EAF6-4074-B8C9-C07979CC87C6}" type="presParOf" srcId="{107607B0-5B98-44A4-B191-958B109A395D}" destId="{05890BD7-3DB1-46D8-896F-B37176B57068}" srcOrd="7" destOrd="0" presId="urn:microsoft.com/office/officeart/2005/8/layout/vList2"/>
    <dgm:cxn modelId="{9168ED5D-4D39-4E1C-A4EC-2C2670641A98}" type="presParOf" srcId="{107607B0-5B98-44A4-B191-958B109A395D}" destId="{C032CC04-70B2-4882-88F6-4087D3516B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BFAC0-32B4-4701-98B9-6A0A6C5F45AF}" type="doc">
      <dgm:prSet loTypeId="urn:microsoft.com/office/officeart/2005/8/layout/vList5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15EF7B4E-AB87-4628-B877-1B5705C86191}">
      <dgm:prSet/>
      <dgm:spPr/>
      <dgm:t>
        <a:bodyPr/>
        <a:lstStyle/>
        <a:p>
          <a:pPr rtl="0"/>
          <a:r>
            <a:rPr lang="zh-CN" dirty="0" smtClean="0"/>
            <a:t>取得比较好的结果的原因：</a:t>
          </a:r>
          <a:endParaRPr lang="zh-CN" dirty="0"/>
        </a:p>
      </dgm:t>
    </dgm:pt>
    <dgm:pt modelId="{EB498B33-0842-4B28-B258-8077C989B50B}" type="parTrans" cxnId="{0C4481D1-3998-47E1-AC95-2398F2222D6C}">
      <dgm:prSet/>
      <dgm:spPr/>
      <dgm:t>
        <a:bodyPr/>
        <a:lstStyle/>
        <a:p>
          <a:endParaRPr lang="zh-CN" altLang="en-US"/>
        </a:p>
      </dgm:t>
    </dgm:pt>
    <dgm:pt modelId="{8D17851B-1558-4068-8832-D6E430422B68}" type="sibTrans" cxnId="{0C4481D1-3998-47E1-AC95-2398F2222D6C}">
      <dgm:prSet/>
      <dgm:spPr/>
      <dgm:t>
        <a:bodyPr/>
        <a:lstStyle/>
        <a:p>
          <a:endParaRPr lang="zh-CN" altLang="en-US"/>
        </a:p>
      </dgm:t>
    </dgm:pt>
    <dgm:pt modelId="{DDFF6148-B43F-4BF7-99C0-9AFB8A3DCC7D}">
      <dgm:prSet/>
      <dgm:spPr/>
      <dgm:t>
        <a:bodyPr/>
        <a:lstStyle/>
        <a:p>
          <a:pPr rtl="0"/>
          <a:r>
            <a:rPr lang="zh-CN" dirty="0" smtClean="0"/>
            <a:t>使用的不同层级的信息，或者说是使用低分辨率以及高分辨率的</a:t>
          </a:r>
          <a:r>
            <a:rPr lang="en-US" altLang="zh-CN" dirty="0" smtClean="0"/>
            <a:t>M</a:t>
          </a:r>
          <a:r>
            <a:rPr lang="en-US" dirty="0" smtClean="0"/>
            <a:t>ap</a:t>
          </a:r>
          <a:endParaRPr lang="zh-CN" dirty="0"/>
        </a:p>
      </dgm:t>
    </dgm:pt>
    <dgm:pt modelId="{D9331459-211C-4353-9CE2-602E166980B5}" type="parTrans" cxnId="{45A0743A-9022-4ABC-BD8D-A667E4AFF8A3}">
      <dgm:prSet/>
      <dgm:spPr/>
      <dgm:t>
        <a:bodyPr/>
        <a:lstStyle/>
        <a:p>
          <a:endParaRPr lang="zh-CN" altLang="en-US"/>
        </a:p>
      </dgm:t>
    </dgm:pt>
    <dgm:pt modelId="{650174C6-0120-4492-8CF3-26B5CE1495C7}" type="sibTrans" cxnId="{45A0743A-9022-4ABC-BD8D-A667E4AFF8A3}">
      <dgm:prSet/>
      <dgm:spPr/>
      <dgm:t>
        <a:bodyPr/>
        <a:lstStyle/>
        <a:p>
          <a:endParaRPr lang="zh-CN" altLang="en-US"/>
        </a:p>
      </dgm:t>
    </dgm:pt>
    <dgm:pt modelId="{9D412648-C8F5-4F0E-8F1F-8DA85752E6A4}">
      <dgm:prSet/>
      <dgm:spPr/>
      <dgm:t>
        <a:bodyPr/>
        <a:lstStyle/>
        <a:p>
          <a:pPr rtl="0"/>
          <a:r>
            <a:rPr lang="zh-CN" dirty="0" smtClean="0"/>
            <a:t>利用了弹性变换来进行数据增强</a:t>
          </a:r>
          <a:endParaRPr lang="zh-CN" dirty="0"/>
        </a:p>
      </dgm:t>
    </dgm:pt>
    <dgm:pt modelId="{07FAF980-3376-4820-AFA4-DD5D8943FB2F}" type="parTrans" cxnId="{59FE44F0-BC56-4648-BADD-1B357A88CB45}">
      <dgm:prSet/>
      <dgm:spPr/>
      <dgm:t>
        <a:bodyPr/>
        <a:lstStyle/>
        <a:p>
          <a:endParaRPr lang="zh-CN" altLang="en-US"/>
        </a:p>
      </dgm:t>
    </dgm:pt>
    <dgm:pt modelId="{9EB8DF44-8D5C-42CF-B267-7C286C16D4FE}" type="sibTrans" cxnId="{59FE44F0-BC56-4648-BADD-1B357A88CB45}">
      <dgm:prSet/>
      <dgm:spPr/>
      <dgm:t>
        <a:bodyPr/>
        <a:lstStyle/>
        <a:p>
          <a:endParaRPr lang="zh-CN" altLang="en-US"/>
        </a:p>
      </dgm:t>
    </dgm:pt>
    <dgm:pt modelId="{20DC3030-1D9E-4747-BB16-6DF2D5446712}" type="pres">
      <dgm:prSet presAssocID="{2D7BFAC0-32B4-4701-98B9-6A0A6C5F4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D2D6CE-7399-4959-9C73-86ED96CA0244}" type="pres">
      <dgm:prSet presAssocID="{15EF7B4E-AB87-4628-B877-1B5705C86191}" presName="linNode" presStyleCnt="0"/>
      <dgm:spPr/>
    </dgm:pt>
    <dgm:pt modelId="{A388CCC5-FFD2-4F1A-81CA-0F2D517558D3}" type="pres">
      <dgm:prSet presAssocID="{15EF7B4E-AB87-4628-B877-1B5705C86191}" presName="parentText" presStyleLbl="node1" presStyleIdx="0" presStyleCnt="1" custLinFactNeighborX="-7781" custLinFactNeighborY="-714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405830-76A1-4D64-A50B-E7F5FEF1765B}" type="pres">
      <dgm:prSet presAssocID="{15EF7B4E-AB87-4628-B877-1B5705C86191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A57257-15D4-43FA-9CBF-23A63CAF7632}" type="presOf" srcId="{15EF7B4E-AB87-4628-B877-1B5705C86191}" destId="{A388CCC5-FFD2-4F1A-81CA-0F2D517558D3}" srcOrd="0" destOrd="0" presId="urn:microsoft.com/office/officeart/2005/8/layout/vList5"/>
    <dgm:cxn modelId="{AD07BAD2-734B-420A-A8A1-24DEA517A4FA}" type="presOf" srcId="{9D412648-C8F5-4F0E-8F1F-8DA85752E6A4}" destId="{25405830-76A1-4D64-A50B-E7F5FEF1765B}" srcOrd="0" destOrd="1" presId="urn:microsoft.com/office/officeart/2005/8/layout/vList5"/>
    <dgm:cxn modelId="{45A0743A-9022-4ABC-BD8D-A667E4AFF8A3}" srcId="{15EF7B4E-AB87-4628-B877-1B5705C86191}" destId="{DDFF6148-B43F-4BF7-99C0-9AFB8A3DCC7D}" srcOrd="0" destOrd="0" parTransId="{D9331459-211C-4353-9CE2-602E166980B5}" sibTransId="{650174C6-0120-4492-8CF3-26B5CE1495C7}"/>
    <dgm:cxn modelId="{E2F96E15-7DC2-47B3-B2D3-5270D0CB74D2}" type="presOf" srcId="{2D7BFAC0-32B4-4701-98B9-6A0A6C5F45AF}" destId="{20DC3030-1D9E-4747-BB16-6DF2D5446712}" srcOrd="0" destOrd="0" presId="urn:microsoft.com/office/officeart/2005/8/layout/vList5"/>
    <dgm:cxn modelId="{59FE44F0-BC56-4648-BADD-1B357A88CB45}" srcId="{15EF7B4E-AB87-4628-B877-1B5705C86191}" destId="{9D412648-C8F5-4F0E-8F1F-8DA85752E6A4}" srcOrd="1" destOrd="0" parTransId="{07FAF980-3376-4820-AFA4-DD5D8943FB2F}" sibTransId="{9EB8DF44-8D5C-42CF-B267-7C286C16D4FE}"/>
    <dgm:cxn modelId="{0C4481D1-3998-47E1-AC95-2398F2222D6C}" srcId="{2D7BFAC0-32B4-4701-98B9-6A0A6C5F45AF}" destId="{15EF7B4E-AB87-4628-B877-1B5705C86191}" srcOrd="0" destOrd="0" parTransId="{EB498B33-0842-4B28-B258-8077C989B50B}" sibTransId="{8D17851B-1558-4068-8832-D6E430422B68}"/>
    <dgm:cxn modelId="{2F7E24C0-25F6-42EC-B090-9C8CB59B9538}" type="presOf" srcId="{DDFF6148-B43F-4BF7-99C0-9AFB8A3DCC7D}" destId="{25405830-76A1-4D64-A50B-E7F5FEF1765B}" srcOrd="0" destOrd="0" presId="urn:microsoft.com/office/officeart/2005/8/layout/vList5"/>
    <dgm:cxn modelId="{902FBCCC-EE0D-4293-A650-3C821D33EE99}" type="presParOf" srcId="{20DC3030-1D9E-4747-BB16-6DF2D5446712}" destId="{CED2D6CE-7399-4959-9C73-86ED96CA0244}" srcOrd="0" destOrd="0" presId="urn:microsoft.com/office/officeart/2005/8/layout/vList5"/>
    <dgm:cxn modelId="{F9995648-C94A-43E8-87FE-647629ECB166}" type="presParOf" srcId="{CED2D6CE-7399-4959-9C73-86ED96CA0244}" destId="{A388CCC5-FFD2-4F1A-81CA-0F2D517558D3}" srcOrd="0" destOrd="0" presId="urn:microsoft.com/office/officeart/2005/8/layout/vList5"/>
    <dgm:cxn modelId="{9036C0A4-1AFB-4900-8448-C8B4E128004A}" type="presParOf" srcId="{CED2D6CE-7399-4959-9C73-86ED96CA0244}" destId="{25405830-76A1-4D64-A50B-E7F5FEF176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E85A2-4E5F-42B8-A1DE-76B561413884}">
      <dsp:nvSpPr>
        <dsp:cNvPr id="0" name=""/>
        <dsp:cNvSpPr/>
      </dsp:nvSpPr>
      <dsp:spPr>
        <a:xfrm>
          <a:off x="0" y="81538"/>
          <a:ext cx="9279467" cy="533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全连接的卷积神经网络</a:t>
          </a:r>
          <a:endParaRPr lang="zh-CN" sz="1700" kern="1200" dirty="0"/>
        </a:p>
      </dsp:txBody>
      <dsp:txXfrm>
        <a:off x="26034" y="107572"/>
        <a:ext cx="9227399" cy="481232"/>
      </dsp:txXfrm>
    </dsp:sp>
    <dsp:sp modelId="{E80F773B-D731-48CD-B87F-9BE93629A158}">
      <dsp:nvSpPr>
        <dsp:cNvPr id="0" name=""/>
        <dsp:cNvSpPr/>
      </dsp:nvSpPr>
      <dsp:spPr>
        <a:xfrm>
          <a:off x="0" y="663799"/>
          <a:ext cx="9279467" cy="533300"/>
        </a:xfrm>
        <a:prstGeom prst="round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利用前面的</a:t>
          </a:r>
          <a:r>
            <a:rPr lang="en-US" sz="1700" kern="1200" dirty="0" smtClean="0"/>
            <a:t>Feature Map</a:t>
          </a:r>
          <a:r>
            <a:rPr lang="zh-CN" sz="1700" kern="1200" dirty="0" smtClean="0"/>
            <a:t>对后面出现的</a:t>
          </a:r>
          <a:r>
            <a:rPr lang="en-US" sz="1700" kern="1200" dirty="0" smtClean="0"/>
            <a:t>Feature Map</a:t>
          </a:r>
          <a:r>
            <a:rPr lang="zh-CN" sz="1700" kern="1200" dirty="0" smtClean="0"/>
            <a:t>进行扩充</a:t>
          </a:r>
          <a:endParaRPr lang="zh-CN" sz="1700" kern="1200" dirty="0"/>
        </a:p>
      </dsp:txBody>
      <dsp:txXfrm>
        <a:off x="26034" y="689833"/>
        <a:ext cx="9227399" cy="481232"/>
      </dsp:txXfrm>
    </dsp:sp>
    <dsp:sp modelId="{5CBB95C9-82F8-4D23-9E7E-FF10BE9D5F31}">
      <dsp:nvSpPr>
        <dsp:cNvPr id="0" name=""/>
        <dsp:cNvSpPr/>
      </dsp:nvSpPr>
      <dsp:spPr>
        <a:xfrm>
          <a:off x="0" y="1246060"/>
          <a:ext cx="9279467" cy="53330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对称的结构</a:t>
          </a:r>
          <a:endParaRPr lang="zh-CN" sz="1700" kern="1200" dirty="0"/>
        </a:p>
      </dsp:txBody>
      <dsp:txXfrm>
        <a:off x="26034" y="1272094"/>
        <a:ext cx="9227399" cy="481232"/>
      </dsp:txXfrm>
    </dsp:sp>
    <dsp:sp modelId="{8B391FB9-F87E-427B-8571-2D4EDE91029D}">
      <dsp:nvSpPr>
        <dsp:cNvPr id="0" name=""/>
        <dsp:cNvSpPr/>
      </dsp:nvSpPr>
      <dsp:spPr>
        <a:xfrm>
          <a:off x="0" y="1828320"/>
          <a:ext cx="9279467" cy="533300"/>
        </a:xfrm>
        <a:prstGeom prst="round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常用于医学图像的分割任务中</a:t>
          </a:r>
          <a:endParaRPr lang="zh-CN" sz="1700" kern="1200" dirty="0"/>
        </a:p>
      </dsp:txBody>
      <dsp:txXfrm>
        <a:off x="26034" y="1854354"/>
        <a:ext cx="9227399" cy="481232"/>
      </dsp:txXfrm>
    </dsp:sp>
    <dsp:sp modelId="{C032CC04-70B2-4882-88F6-4087D3516BE8}">
      <dsp:nvSpPr>
        <dsp:cNvPr id="0" name=""/>
        <dsp:cNvSpPr/>
      </dsp:nvSpPr>
      <dsp:spPr>
        <a:xfrm>
          <a:off x="0" y="2410581"/>
          <a:ext cx="9279467" cy="5333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赢得了</a:t>
          </a:r>
          <a:r>
            <a:rPr lang="en-US" altLang="zh-CN" sz="1700" kern="1200" dirty="0" smtClean="0"/>
            <a:t>ISBI Challenge</a:t>
          </a:r>
          <a:r>
            <a:rPr lang="zh-CN" altLang="en-US" sz="1700" kern="1200" dirty="0" smtClean="0"/>
            <a:t>的第一</a:t>
          </a:r>
          <a:endParaRPr lang="zh-CN" sz="1700" kern="1200" dirty="0"/>
        </a:p>
      </dsp:txBody>
      <dsp:txXfrm>
        <a:off x="26034" y="2436615"/>
        <a:ext cx="9227399" cy="48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5830-76A1-4D64-A50B-E7F5FEF1765B}">
      <dsp:nvSpPr>
        <dsp:cNvPr id="0" name=""/>
        <dsp:cNvSpPr/>
      </dsp:nvSpPr>
      <dsp:spPr>
        <a:xfrm rot="5400000">
          <a:off x="3958970" y="-1197863"/>
          <a:ext cx="1706881" cy="4529328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使用的不同层级的信息，或者说是使用低分辨率以及高分辨率的</a:t>
          </a:r>
          <a:r>
            <a:rPr lang="en-US" altLang="zh-CN" sz="2100" kern="1200" dirty="0" smtClean="0"/>
            <a:t>M</a:t>
          </a:r>
          <a:r>
            <a:rPr lang="en-US" sz="2100" kern="1200" dirty="0" smtClean="0"/>
            <a:t>ap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100" kern="1200" dirty="0" smtClean="0"/>
            <a:t>利用了弹性变换来进行数据增强</a:t>
          </a:r>
          <a:endParaRPr lang="zh-CN" sz="2100" kern="1200" dirty="0"/>
        </a:p>
      </dsp:txBody>
      <dsp:txXfrm rot="-5400000">
        <a:off x="2547747" y="296683"/>
        <a:ext cx="4446005" cy="1540235"/>
      </dsp:txXfrm>
    </dsp:sp>
    <dsp:sp modelId="{A388CCC5-FFD2-4F1A-81CA-0F2D517558D3}">
      <dsp:nvSpPr>
        <dsp:cNvPr id="0" name=""/>
        <dsp:cNvSpPr/>
      </dsp:nvSpPr>
      <dsp:spPr>
        <a:xfrm>
          <a:off x="0" y="0"/>
          <a:ext cx="2547747" cy="2133602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dirty="0" smtClean="0"/>
            <a:t>取得比较好的结果的原因：</a:t>
          </a:r>
          <a:endParaRPr lang="zh-CN" sz="3000" kern="1200" dirty="0"/>
        </a:p>
      </dsp:txBody>
      <dsp:txXfrm>
        <a:off x="104154" y="104154"/>
        <a:ext cx="2339439" cy="192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散度越小，说明两个分布越接近。</a:t>
                </a:r>
                <a:r>
                  <a:rPr lang="en-US" altLang="zh-CN" dirty="0" smtClean="0"/>
                  <a:t>GAN</a:t>
                </a:r>
                <a:r>
                  <a:rPr lang="zh-CN" altLang="en-US" dirty="0" smtClean="0"/>
                  <a:t>之前的生成模型多数是采用这种方法，这种方法的问题在于高斯混合模型并不能使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(𝑥;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zh-CN" altLang="en-US" dirty="0" smtClean="0"/>
                  <a:t>完全趋近于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𝑑𝑎𝑡𝑎 (𝑥)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1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共有</a:t>
                </a:r>
                <a:r>
                  <a:rPr lang="en-US" altLang="zh-CN" dirty="0" smtClean="0"/>
                  <a:t>23</a:t>
                </a:r>
                <a:r>
                  <a:rPr lang="zh-CN" altLang="en-US" dirty="0" smtClean="0"/>
                  <a:t>个卷积层，特征提取用的是</a:t>
                </a:r>
                <a:r>
                  <a:rPr lang="en-US" altLang="zh-CN" dirty="0" smtClean="0"/>
                  <a:t>3x3</a:t>
                </a:r>
                <a:r>
                  <a:rPr lang="zh-CN" altLang="en-US" dirty="0" smtClean="0"/>
                  <a:t>的卷积，用</a:t>
                </a:r>
                <a:r>
                  <a:rPr lang="en-US" altLang="zh-CN" dirty="0" err="1" smtClean="0"/>
                  <a:t>ReLU</a:t>
                </a:r>
                <a:r>
                  <a:rPr lang="zh-CN" altLang="en-US" dirty="0" smtClean="0"/>
                  <a:t>作为激活函数，</a:t>
                </a:r>
                <a:r>
                  <a:rPr lang="en-US" altLang="zh-CN" dirty="0" smtClean="0"/>
                  <a:t>2x2</a:t>
                </a:r>
                <a:r>
                  <a:rPr lang="zh-CN" altLang="en-US" dirty="0" smtClean="0"/>
                  <a:t>的最大池化层，步长是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散度越小，说明两个分布越接近。</a:t>
                </a:r>
                <a:r>
                  <a:rPr lang="en-US" altLang="zh-CN" dirty="0" smtClean="0"/>
                  <a:t>GAN</a:t>
                </a:r>
                <a:r>
                  <a:rPr lang="zh-CN" altLang="en-US" dirty="0" smtClean="0"/>
                  <a:t>之前的生成模型多数是采用这种方法，这种方法的问题在于高斯混合模型并不能使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(𝑥;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zh-CN" altLang="en-US" dirty="0" smtClean="0"/>
                  <a:t>完全趋近于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𝑑𝑎𝑡𝑎 (𝑥)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8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散度越小，说明两个分布越接近。</a:t>
                </a:r>
                <a:r>
                  <a:rPr lang="en-US" altLang="zh-CN" dirty="0" smtClean="0"/>
                  <a:t>GAN</a:t>
                </a:r>
                <a:r>
                  <a:rPr lang="zh-CN" altLang="en-US" dirty="0" smtClean="0"/>
                  <a:t>之前的生成模型多数是采用这种方法，这种方法的问题在于高斯混合模型并不能使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𝑔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(𝑥;</a:t>
                </a:r>
                <a:r>
                  <a:rPr lang="zh-TW" altLang="en-US" sz="1200" i="0">
                    <a:latin typeface="Cambria Math" panose="02040503050406030204" pitchFamily="18" charset="0"/>
                  </a:rPr>
                  <a:t>𝜃)</a:t>
                </a:r>
                <a:r>
                  <a:rPr lang="zh-CN" altLang="en-US" dirty="0" smtClean="0"/>
                  <a:t>完全趋近于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𝑝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𝑑𝑎𝑡𝑎 (𝑥)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0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799" y="1732228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U-Net</a:t>
            </a:r>
            <a:r>
              <a:rPr lang="zh-CN" altLang="en-US" sz="48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和多模态医学图像数据集</a:t>
            </a:r>
            <a:endParaRPr lang="en-US" altLang="zh-CN" sz="48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9087" y="5075322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2018.10.17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3755" y="359970"/>
            <a:ext cx="324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+mn-ea"/>
              </a:rPr>
              <a:t>实验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9" y="1328914"/>
            <a:ext cx="11569936" cy="46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2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3755" y="359970"/>
            <a:ext cx="324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+mn-ea"/>
              </a:rPr>
              <a:t>实验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53" y="1456267"/>
            <a:ext cx="9706548" cy="332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6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15439100"/>
              </p:ext>
            </p:extLst>
          </p:nvPr>
        </p:nvGraphicFramePr>
        <p:xfrm>
          <a:off x="3724275" y="2476499"/>
          <a:ext cx="7077076" cy="213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3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24571"/>
            <a:ext cx="8372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Multimodal Brain Tumor Segmentation Challenge 2018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69710" y="4604904"/>
            <a:ext cx="606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根据脑肿瘤形状、外貌以及组织结构进行分割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同时可以对患者的生命期进行预测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MRI</a:t>
            </a:r>
            <a:endParaRPr lang="zh-CN" altLang="en-US" sz="2000" dirty="0"/>
          </a:p>
        </p:txBody>
      </p:sp>
      <p:pic>
        <p:nvPicPr>
          <p:cNvPr id="5122" name="Picture 2" descr="https://www.med.upenn.edu/sbia/assets/user-content/BRATS_banner_noCa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1" y="2063235"/>
            <a:ext cx="762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563755" y="359970"/>
            <a:ext cx="495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Multimodal Medical Dataset</a:t>
            </a:r>
            <a:endParaRPr lang="zh-CN" altLang="en-US" sz="2400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52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med.upenn.edu/sbia/assets/user-content/BRATS_tas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0" y="1142293"/>
            <a:ext cx="8491882" cy="33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6703" y="4849091"/>
            <a:ext cx="900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胶质</a:t>
            </a:r>
            <a:r>
              <a:rPr lang="zh-CN" altLang="en-US" dirty="0" smtClean="0"/>
              <a:t>瘤子区域图：从左到右不同模态的肿瘤标注图片，最右边是整个整个数据集上的标注图片。黄色是整个肿瘤的形状，在</a:t>
            </a:r>
            <a:r>
              <a:rPr lang="en-US" altLang="zh-CN" dirty="0" smtClean="0"/>
              <a:t>T2-FLAIR(</a:t>
            </a:r>
            <a:r>
              <a:rPr lang="en-US" altLang="zh-CN" dirty="0" err="1" smtClean="0"/>
              <a:t>Fig.A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可见。红色是肿瘤的核，在</a:t>
            </a:r>
            <a:r>
              <a:rPr lang="en-US" altLang="zh-CN" dirty="0" smtClean="0"/>
              <a:t>T2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Fig.B</a:t>
            </a:r>
            <a:r>
              <a:rPr lang="zh-CN" altLang="en-US" dirty="0" smtClean="0"/>
              <a:t>）可见。浅蓝色是增强的肿瘤结构，包围着蓝色坏死的核，</a:t>
            </a:r>
            <a:r>
              <a:rPr lang="zh-CN" altLang="en-US" dirty="0"/>
              <a:t>在</a:t>
            </a:r>
            <a:r>
              <a:rPr lang="en-US" altLang="zh-CN" dirty="0"/>
              <a:t>T1Gd(</a:t>
            </a:r>
            <a:r>
              <a:rPr lang="en-US" altLang="zh-CN" dirty="0" err="1"/>
              <a:t>Fig.C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可见 。最后</a:t>
            </a:r>
            <a:r>
              <a:rPr lang="en-US" altLang="zh-CN" dirty="0" err="1" smtClean="0"/>
              <a:t>Fig.D</a:t>
            </a:r>
            <a:r>
              <a:rPr lang="zh-CN" altLang="en-US" dirty="0" smtClean="0"/>
              <a:t>是将前面三个模态进行融合得到的结果。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563755" y="359970"/>
            <a:ext cx="495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+mn-ea"/>
              </a:rPr>
              <a:t>Multimodal Medical Dataset</a:t>
            </a:r>
            <a:endParaRPr lang="zh-CN" altLang="en-US" sz="2400" dirty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40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63755" y="359970"/>
            <a:ext cx="495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Multimodal Medical Dataset</a:t>
            </a:r>
            <a:endParaRPr lang="zh-CN" altLang="en-US" sz="24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1434" y="1201153"/>
            <a:ext cx="450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Soft Tissue Sarcoma</a:t>
            </a:r>
            <a:r>
              <a:rPr lang="zh-CN" altLang="en-US" sz="24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（软组织瘤）</a:t>
            </a:r>
            <a:endParaRPr lang="en-US" altLang="zh-CN" sz="2400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01040"/>
              </p:ext>
            </p:extLst>
          </p:nvPr>
        </p:nvGraphicFramePr>
        <p:xfrm>
          <a:off x="421735" y="1757665"/>
          <a:ext cx="5349337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775">
                  <a:extLst>
                    <a:ext uri="{9D8B030D-6E8A-4147-A177-3AD203B41FA5}">
                      <a16:colId xmlns:a16="http://schemas.microsoft.com/office/drawing/2014/main" val="558589827"/>
                    </a:ext>
                  </a:extLst>
                </a:gridCol>
                <a:gridCol w="3587562">
                  <a:extLst>
                    <a:ext uri="{9D8B030D-6E8A-4147-A177-3AD203B41FA5}">
                      <a16:colId xmlns:a16="http://schemas.microsoft.com/office/drawing/2014/main" val="2978383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Collection </a:t>
                      </a:r>
                      <a:r>
                        <a:rPr lang="en-US" altLang="zh-CN" dirty="0" err="1" smtClean="0"/>
                        <a:t>Statiscs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7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Modalities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PDG-PET/CT,MR,RTSTRUCT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0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Patients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5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Studies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5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 of Series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r>
                        <a:rPr lang="en-US" altLang="zh-CN" baseline="0" dirty="0" smtClean="0"/>
                        <a:t> of Images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38,283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8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Images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8601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74" y="1431985"/>
            <a:ext cx="5265792" cy="48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373460" y="1637447"/>
            <a:ext cx="30481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 smtClean="0">
                <a:latin typeface="+mj-lt"/>
              </a:rPr>
              <a:t>CONTENT</a:t>
            </a:r>
            <a:endParaRPr lang="en-US" altLang="zh-CN" sz="4800" b="1" dirty="0">
              <a:latin typeface="+mj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55547" y="4476200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60616" y="4437115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017907" y="4045665"/>
            <a:ext cx="2536478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U-Net</a:t>
            </a:r>
          </a:p>
        </p:txBody>
      </p:sp>
      <p:sp>
        <p:nvSpPr>
          <p:cNvPr id="53" name="矩形 52"/>
          <p:cNvSpPr/>
          <p:nvPr/>
        </p:nvSpPr>
        <p:spPr>
          <a:xfrm>
            <a:off x="2426385" y="492863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097733" y="4912399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21602" y="4029432"/>
            <a:ext cx="2536478" cy="45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微软雅黑" charset="0"/>
                <a:cs typeface="Times New Roman" panose="02020603050405020304" pitchFamily="18" charset="0"/>
              </a:rPr>
              <a:t>数据集</a:t>
            </a:r>
            <a:endParaRPr lang="en-US" altLang="zh-CN" sz="2000" b="1" dirty="0" smtClean="0">
              <a:latin typeface="Times New Roman" panose="02020603050405020304" pitchFamily="18" charset="0"/>
              <a:ea typeface="微软雅黑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63755" y="359970"/>
            <a:ext cx="363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U-Net</a:t>
            </a:r>
          </a:p>
        </p:txBody>
      </p:sp>
      <p:sp>
        <p:nvSpPr>
          <p:cNvPr id="4" name="矩形 3"/>
          <p:cNvSpPr/>
          <p:nvPr/>
        </p:nvSpPr>
        <p:spPr>
          <a:xfrm>
            <a:off x="1371844" y="4959402"/>
            <a:ext cx="8985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222222"/>
                </a:solidFill>
                <a:latin typeface="+mn-ea"/>
              </a:rPr>
              <a:t>Ronneberger</a:t>
            </a:r>
            <a:r>
              <a:rPr lang="en-US" altLang="zh-CN" dirty="0" smtClean="0">
                <a:solidFill>
                  <a:srgbClr val="222222"/>
                </a:solidFill>
                <a:latin typeface="+mn-ea"/>
              </a:rPr>
              <a:t> O, Fischer P, </a:t>
            </a:r>
            <a:r>
              <a:rPr lang="en-US" altLang="zh-CN" dirty="0" err="1" smtClean="0">
                <a:solidFill>
                  <a:srgbClr val="222222"/>
                </a:solidFill>
                <a:latin typeface="+mn-ea"/>
              </a:rPr>
              <a:t>Brox</a:t>
            </a:r>
            <a:r>
              <a:rPr lang="en-US" altLang="zh-CN" dirty="0" smtClean="0">
                <a:solidFill>
                  <a:srgbClr val="222222"/>
                </a:solidFill>
                <a:latin typeface="+mn-ea"/>
              </a:rPr>
              <a:t> T. U-net: Convolutional networks for biomedical image segmentation[C]//International Conference on Medical image computing and computer-assisted intervention. Springer, Cham, 2015: 234-241.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252553581"/>
              </p:ext>
            </p:extLst>
          </p:nvPr>
        </p:nvGraphicFramePr>
        <p:xfrm>
          <a:off x="1693332" y="1467557"/>
          <a:ext cx="9279468" cy="3025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4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64" y="281709"/>
            <a:ext cx="9642491" cy="64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6364" y="563541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转置卷积</a:t>
            </a:r>
            <a:r>
              <a:rPr lang="en-US" altLang="zh-CN" dirty="0" smtClean="0">
                <a:solidFill>
                  <a:srgbClr val="00B0F0"/>
                </a:solidFill>
              </a:rPr>
              <a:t>/</a:t>
            </a:r>
            <a:r>
              <a:rPr lang="zh-CN" altLang="en-US" dirty="0" smtClean="0">
                <a:solidFill>
                  <a:srgbClr val="00B0F0"/>
                </a:solidFill>
              </a:rPr>
              <a:t>反卷积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026088"/>
            <a:ext cx="5272799" cy="15011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509" y="3568498"/>
            <a:ext cx="472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4x4</a:t>
            </a:r>
            <a:r>
              <a:rPr lang="zh-CN" altLang="en-US" dirty="0" smtClean="0"/>
              <a:t>，卷积核</a:t>
            </a:r>
            <a:r>
              <a:rPr lang="en-US" altLang="zh-CN" dirty="0" smtClean="0"/>
              <a:t>3x3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Padding 0</a:t>
            </a:r>
            <a:r>
              <a:rPr lang="zh-CN" altLang="en-US" dirty="0" smtClean="0"/>
              <a:t>，</a:t>
            </a:r>
            <a:r>
              <a:rPr lang="en-US" altLang="zh-CN" dirty="0"/>
              <a:t>S</a:t>
            </a:r>
            <a:r>
              <a:rPr lang="en-US" altLang="zh-CN" dirty="0" smtClean="0"/>
              <a:t>tride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 输出</a:t>
            </a:r>
            <a:r>
              <a:rPr lang="en-US" altLang="zh-CN" dirty="0" smtClean="0"/>
              <a:t>2x2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35271" y="1231628"/>
            <a:ext cx="394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</a:rPr>
              <a:t>卷积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10" y="2076454"/>
            <a:ext cx="5104556" cy="14508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94507" y="1239438"/>
            <a:ext cx="394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</a:rPr>
              <a:t>转置卷积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3747" y="3562793"/>
            <a:ext cx="509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2x2</a:t>
            </a:r>
            <a:r>
              <a:rPr lang="zh-CN" altLang="en-US" dirty="0" smtClean="0"/>
              <a:t>，卷积核</a:t>
            </a:r>
            <a:r>
              <a:rPr lang="en-US" altLang="zh-CN" dirty="0" smtClean="0"/>
              <a:t>3x3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Padding 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Stride 1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4x4 (</a:t>
            </a:r>
            <a:r>
              <a:rPr lang="zh-CN" altLang="en-US" dirty="0" smtClean="0"/>
              <a:t>可以看做是卷积输入</a:t>
            </a:r>
            <a:r>
              <a:rPr lang="en-US" altLang="zh-CN" dirty="0"/>
              <a:t>2x2</a:t>
            </a:r>
            <a:r>
              <a:rPr lang="zh-CN" altLang="en-US" dirty="0"/>
              <a:t>，卷积核</a:t>
            </a:r>
            <a:r>
              <a:rPr lang="en-US" altLang="zh-CN" dirty="0"/>
              <a:t>3x3</a:t>
            </a:r>
            <a:r>
              <a:rPr lang="zh-CN" altLang="en-US" dirty="0"/>
              <a:t>，</a:t>
            </a:r>
            <a:r>
              <a:rPr lang="en-US" altLang="zh-CN" dirty="0"/>
              <a:t>Padding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/>
              <a:t>Stride 1</a:t>
            </a:r>
            <a:r>
              <a:rPr lang="zh-CN" altLang="en-US" dirty="0"/>
              <a:t>，输出</a:t>
            </a:r>
            <a:r>
              <a:rPr lang="en-US" altLang="zh-CN" dirty="0" smtClean="0"/>
              <a:t>4x4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530108" y="4789126"/>
                <a:ext cx="5227782" cy="95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，输出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，将转置卷积看成左乘矩阵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4×16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108" y="4789126"/>
                <a:ext cx="5227782" cy="959109"/>
              </a:xfrm>
              <a:prstGeom prst="rect">
                <a:avLst/>
              </a:prstGeom>
              <a:blipFill>
                <a:blip r:embed="rId5"/>
                <a:stretch>
                  <a:fillRect l="-932" t="-2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599570"/>
              </p:ext>
            </p:extLst>
          </p:nvPr>
        </p:nvGraphicFramePr>
        <p:xfrm>
          <a:off x="1735272" y="5819895"/>
          <a:ext cx="1573176" cy="507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6" imgW="457200" imgH="203040" progId="Equation.DSMT4">
                  <p:embed/>
                </p:oleObj>
              </mc:Choice>
              <mc:Fallback>
                <p:oleObj name="Equation" r:id="rId6" imgW="457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5272" y="5819895"/>
                        <a:ext cx="1573176" cy="507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54412" y="4613874"/>
                <a:ext cx="52277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，将卷积看成左乘矩阵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4×16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12" y="4613874"/>
                <a:ext cx="5227782" cy="923330"/>
              </a:xfrm>
              <a:prstGeom prst="rect">
                <a:avLst/>
              </a:prstGeom>
              <a:blipFill>
                <a:blip r:embed="rId8"/>
                <a:stretch>
                  <a:fillRect l="-1050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71641"/>
              </p:ext>
            </p:extLst>
          </p:nvPr>
        </p:nvGraphicFramePr>
        <p:xfrm>
          <a:off x="8083550" y="5747964"/>
          <a:ext cx="1917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83550" y="5747964"/>
                        <a:ext cx="19177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3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3755" y="359970"/>
            <a:ext cx="363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训练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792734"/>
              </p:ext>
            </p:extLst>
          </p:nvPr>
        </p:nvGraphicFramePr>
        <p:xfrm>
          <a:off x="1563755" y="1476051"/>
          <a:ext cx="7433170" cy="91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5" name="Equation" r:id="rId3" imgW="2361960" imgH="291960" progId="Equation.DSMT4">
                  <p:embed/>
                </p:oleObj>
              </mc:Choice>
              <mc:Fallback>
                <p:oleObj name="Equation" r:id="rId3" imgW="23619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3755" y="1476051"/>
                        <a:ext cx="7433170" cy="91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714814"/>
              </p:ext>
            </p:extLst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70610"/>
              </p:ext>
            </p:extLst>
          </p:nvPr>
        </p:nvGraphicFramePr>
        <p:xfrm>
          <a:off x="1639110" y="3670937"/>
          <a:ext cx="4176682" cy="924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" name="Equation" r:id="rId7" imgW="1549080" imgH="342720" progId="Equation.DSMT4">
                  <p:embed/>
                </p:oleObj>
              </mc:Choice>
              <mc:Fallback>
                <p:oleObj name="Equation" r:id="rId7" imgW="1549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9110" y="3670937"/>
                        <a:ext cx="4176682" cy="924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250396" y="2740996"/>
                <a:ext cx="7607854" cy="371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像素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对应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channel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上的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激活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取</a:t>
                </a:r>
                <a:r>
                  <a:rPr lang="zh-CN" altLang="en-US" dirty="0" smtClean="0">
                    <a:latin typeface="+mn-ea"/>
                  </a:rPr>
                  <a:t>最大值时</a:t>
                </a:r>
                <a:r>
                  <a:rPr lang="en-US" altLang="zh-CN" dirty="0" smtClean="0">
                    <a:latin typeface="+mn-ea"/>
                  </a:rPr>
                  <a:t>,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96" y="2740996"/>
                <a:ext cx="7607854" cy="371384"/>
              </a:xfrm>
              <a:prstGeom prst="rect">
                <a:avLst/>
              </a:prstGeom>
              <a:blipFill>
                <a:blip r:embed="rId9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5699"/>
              </p:ext>
            </p:extLst>
          </p:nvPr>
        </p:nvGraphicFramePr>
        <p:xfrm>
          <a:off x="7469188" y="2701925"/>
          <a:ext cx="1236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" name="Equation" r:id="rId10" imgW="596880" imgH="228600" progId="Equation.DSMT4">
                  <p:embed/>
                </p:oleObj>
              </mc:Choice>
              <mc:Fallback>
                <p:oleObj name="Equation" r:id="rId10" imgW="596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69188" y="2701925"/>
                        <a:ext cx="12366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47016"/>
              </p:ext>
            </p:extLst>
          </p:nvPr>
        </p:nvGraphicFramePr>
        <p:xfrm>
          <a:off x="2318648" y="4854306"/>
          <a:ext cx="31607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" name="Equation" r:id="rId12" imgW="2006280" imgH="457200" progId="Equation.DSMT4">
                  <p:embed/>
                </p:oleObj>
              </mc:Choice>
              <mc:Fallback>
                <p:oleObj name="Equation" r:id="rId12" imgW="2006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18648" y="4854306"/>
                        <a:ext cx="3160713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14320"/>
              </p:ext>
            </p:extLst>
          </p:nvPr>
        </p:nvGraphicFramePr>
        <p:xfrm>
          <a:off x="6231465" y="3458170"/>
          <a:ext cx="5363635" cy="100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" name="Equation" r:id="rId14" imgW="2539800" imgH="419040" progId="Equation.DSMT4">
                  <p:embed/>
                </p:oleObj>
              </mc:Choice>
              <mc:Fallback>
                <p:oleObj name="Equation" r:id="rId14" imgW="25398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1465" y="3458170"/>
                        <a:ext cx="5363635" cy="1003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85745"/>
              </p:ext>
            </p:extLst>
          </p:nvPr>
        </p:nvGraphicFramePr>
        <p:xfrm>
          <a:off x="7132638" y="4650741"/>
          <a:ext cx="2981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" name="Equation" r:id="rId16" imgW="1892160" imgH="482400" progId="Equation.DSMT4">
                  <p:embed/>
                </p:oleObj>
              </mc:Choice>
              <mc:Fallback>
                <p:oleObj name="Equation" r:id="rId16" imgW="1892160" imgH="4824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32638" y="4650741"/>
                        <a:ext cx="29813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4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512"/>
            <a:ext cx="11796027" cy="50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63755" y="359970"/>
            <a:ext cx="324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50"/>
                </a:solidFill>
                <a:latin typeface="+mn-ea"/>
              </a:rPr>
              <a:t>数据增强</a:t>
            </a:r>
            <a:endParaRPr lang="zh-CN" altLang="en-US" sz="24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11" name="AutoShape 2" descr="data:image/png;base64,iVBORw0KGgoAAAANSUhEUgAAAXwAAAD8CAYAAAB0IB+mAAAABHNCSVQICAgIfAhkiAAAAAlwSFlzAAALEgAACxIB0t1+/AAAADl0RVh0U29mdHdhcmUAbWF0cGxvdGxpYiB2ZXJzaW9uIDIuMi4wLCBodHRwOi8vbWF0cGxvdGxpYi5vcmcvFvnyVgAAHXFJREFUeJzt3XmYXFWdxvHvD8IStoBEBBEMAlEWEwLphsRA2GEY2RQBQRaV1YBDBFki6iCLIyjLELZRRMOIKA4GcJQJa1wSpENk3yFABBTZhbAk8Js/zikSku5OV9e9dW7VeT/Pk6d8nmmq3ul0vzn33HPPMXdHRETa3xKpA4iISHOo8EVEMqHCFxHJhApfRCQTKnwRkUyo8EVEMqHCFxHJhApfRCQTKnwRkUyo8EVEMqHCFxHJhApfRCQTKnwRkUyo8EVEMqHCFxHJhApfRCQTKnwRkUyo8EVEMqHCFxHJhApfRCQTKnwRkUyo8EVEMqHCFxHJhApfRCQTKnwRkUyo8EVEMqHCFxHJhApfRCQTKnwRkUyo8EVEMqHCFxHJhApfRCQTKnwRkUyo8EVEMqHCFxHJhApfRCQTKnwRkUyo8EVEMqHCFxHJhApfRCQTKnwRkUyo8EVEMjEgdQDpPzNbHdgVWB+YA0wHbnL3eUmDSfbMbGlgR6ADWBZ4CLjW3Z9PGixz5u6pM0idzGxZ4N+B8cDSwNvAUoABs4Aj3f3/kgWUrJnZfsCZwJqAA3MJP6dvAt8DTnf3uekS5ktTOi3GzAYBNwEnAFcAGxNGUCsAnwHeAq43s/PNbMlkQSU7Zra0mV0I/Ax4hnD1uRzh53MEMBn4NvA7M1shWdCMaYTfQuJl8vXAlsB+7n5VN1+zLPBd4BjCPwgHazQlZTOzpQiFvgthdD/B3d/p5usOAi4Ffg/spJ/N5tIcfmu5GNgGOLC7sgdw9zeB8Wb2HHAG8LqZHe76l11KYmZLAD8hlP2R7n5xT1/r7j81M+LXnwqc2ISIEqnwW4SZ7Q58ETjN3S9f3Ne7+3fNbEXgJOAe4PySI0q+JgD7EUb1PZZ9TSz90cAJZjbV3X9XekIBNKXTEsxsZeB+4B/AyL5eBseR19XAp4FPufufy0spOTKzbYAbgZ8DB/T1StLMBgJdhHtPG7j7G+WllBoVfgsws/OAccDm7n5Hnf/tIMII/01ghLu/XkJEyZCZrQLcB7xKGIi8Vud/vw1wM3Cyu59eQkRZiFbpVJyZrQUcAVxWb9kDuPsrwMGEtfr/UWw6ydxZwGrA/vWWPYC730K4Ap1gZmsWHU4WpcKvvpPj66n9fQN3vxmYCIwzs80KSSVZi6PzLwM/6M9AZAFfB5YBji0kmPRKUzoVZmZDgEeAi9396AbfaxDhaccngVHu/m7DASVLcQnmXYSi/qS7z2nw/S4H9gTWdvcXC4goPdAIv9rGEZ6e/V6jbxSndo4DOglTPCL9dQSwAfC1Rss+OhNYnvDzLiXSCL+izGw54K/Aje6+d0HvaYT9dtYEhmplhNTLzD4APArMBHYo6vkOM/sNsDnwEXd/q4j3lEVphF9d+wOrUOD6+fjLeSLwETSakv45HliZMLovcrT4n8BgwtSOlEQj/IoyszsJG09tWvRTsmb2O8Jo6mPu/nKR7y3ty8w+BDwOTHb3/Qt+7yXiez/q7tsX+d4yn0b4FWRmw4HhwA9L2hJhAuHq4eslvLe0rxMIG6GdUvQbx0UElwLbmdm6Rb+/BCr8ajqQsKXsL8p4c3f/C3AlcIyZDS7jM6S9xHXyXwEmufvDJX3MZcC7wJdKev/sqfArxswGEPYl+V93f6HEjzqVsHXtv5X4GdI+TgKWBL5T1ge4+1+BG4D94gIDKZgKv3q2A1YHJpX5Ie5+P+Epx6PNbKUyP0taWzxZ7RDgJ+4+q+SPuxIYQlg+LAVT4VfP54GXgd824bPOAAYRLtVFenI04cSqs5rwWZMJJ7jt04TPyo5W6VRIfILx78B17n5Qkz7zemBTYEhBD9FIG4lbbD8F3Ozun23SZ15L+JlcW0+EF0sj/GoZS1g9c3UTP/N04IPoRpl07xDCuvszm/iZVxIeDhzdxM/Mgkb4FRLPAz0IGNzMp2DNbDqh9D/e3bF0kqd4xfk48Li7j23i564EPA+c5+5aOlwgjfArIj54sifw2wRbHpwDrEs4KEWkZl/CU9kN7+VUD3d/FbgF2K2Zn5sDFX51dBJW5/w6wWdfTZinHZ/gs6WC4rLI44F7gRRHEF4HDDWzoQk+u22p8KtjZ8JDJ//X7A9293mEvUzGmtmmzf58qaTtgY2B75f0tPfiXBdfd03w2W1Lc/gVYWa3EfY3G5Xo8wcRduec7O4HpMgg1WFm1wCjgLVS7V5pZncBLzfz/kG70wi/AsxsVcKUzvWpMsT98n8M7Kvj5vIWD975NGEvp5RbFV8HjDGzlRNmaCsq/GrYgXDQSdOncxZyHuHxeW2dnLcj4uvFSVOEAdASwLaJc7QNFX417Ay8BHSlDOHujwPXAIeZ2bIps0ga8e/9EOAad5+dOM6fgX8COybO0TZU+InF1RA7AVMqsgZ+IrAqerQ9V/sQ/v4npg7i7nOBm4GdtJlaMVT46Q0jLMdMNn+/kJuBB9G0TnZiqR4NPEBYB18FUwibqWmP/AKo8NPbOb6mnr8H3jsG8UKgw8w6UueRpuoENgMuSLQUsztT4qumdQqgwk9vR+Bud382dZAFTAJeR6P83IwjzJmXujV3nR4DnkCFXwgVfkJmtgxhg6iqXD4D7y3RvJywRFMnYmXAzFYjzN//1N3/mTpPTbzSuAXYMm4/Ig3QNzCtDsIZoVNTB+nGBcAyaBfNXBxC2PP+wtRBujEV+ADhyV9pgAo/ra3j6+9ThuiOu99LyHWkmS2ZOo+UJx6reQRwk7s/kDpPN2oDIj1x2yAVflpjgXtKPru2ERcQVkj8S+IcUq5dgbWowFLM7rj7E8CTzB8gST+p8BMxs6UJ8/dVnM6p+TXwLLp52+6OAmYDv0kdpBdTga20Hr8xKvx0RgLLAbcmztGj+ODLJcDOZrZ+6jxSPDPbgLB1wUVx19SquhUYDGyYOEdLU+GnU5uPrNz8/UL+C5gHHJk6iJRiHOHQ8B+lDrIYtSvhrVOGaHUq/HTGAve7+z9SB+lNfD7gauCLZrZc6jxSnHiU4EHAL6r+cwjMImzfrRu3DVDhJxDPCh1DhadzFnIB4SDr/VIHkUIdAKxARW/WLiiux7+VcEiP5vH7SYWfxghgeap9w3ZBfyAcdTdOv2ztIf49HgV0ufvtqfP00VRgNeDjqYO0KhV+GqPj6x+TpuijOLqaCGzC/OzS2rYFPkG4emsVtd8X/Qz2kwo/jdHAk+7+TOogdfgZ8CpaotkuxgEvAL9IHaQODwMvosLvNxV+GqOA6alD1MPdXwMuA/Yys9VT55H+M7O1gd0JRxi+mTpPX7n7u8BtqPD7TYXfZGa2FvARYFrqLP1wIbAUcGjqINKQqhxh2B/TgA3MbJXUQVqRCr/5aqOTlit8d3+YsD/5EXGlkbSYeIThocC17v5k6jz9UPu92SJpihalwm++UcAbwN2pg/TTRODDwB6pg0i/7EN4YrXySzF70AW8i6Z1+sWqc7BNHszsdmCOu2+dOkt/xJ0zHyXcdN46cRypQ1yK2QUMBDau0KlWdTGzmcCL7r596iytRiP8JjKzgYQ1+C03nVMTD1q/iPAAzCdT55G6bEE4wnBiq5Z9NA3YXNt210+F31wjgQG0cOFHlwJvAl9JHUTqchRhae3lqYM0aBrhCWEdiFInFX5z1eYdb0uaokFx//6fAwea2cqp88jixaW0nwMui0tsW1ltSbPm8eukwm+uUcAj7v586iAFuICwvfNBqYNInxxGWFLbSk/W9uQJ4G+o8Oumm7ZNZGbPADe6+4GpsxTBzKYTzhrdID4UIxUUD9t5ArjT3XdJHKcQZvZrYEN31746ddAIv0nM7MPAGsCM1FkKNBEYCuyQOoj06jOEn71WXYrZnS5gqB7Aqo8Kv3k64mtX0hTF+hXwd+CrqYNIr44iLKW9PnWQAtV2+ByZNEWLUeE3z0jgHeCu1EGK4u5vEbZb2CUelScVY2YjgE8BF7TZtFvtSrmj16+S91HhN08HcK+7z0kdpGAXAW8Bx6QOIt0aD7wG/CRxjkK5+8vAQ0Bn6iytRIXfBPEJx5G01/w9APFovEmEJZqDU+eR+czsI8DngUtjQbab2wkPYOlQnj5S4TfHEGBV2mv+fkHnAssyfxdGqYajCb/j56UOUpIuYHVgzdRBWoUKvzlqN5baboQP4O73E24IHmVmy6TOI2BmKwKHA79y91mp85SkduNW0zp9pMJvjg7gbeCe1EFKdDbwIcIUgqT3ZWAQ8IPUQUp0FzAX3bjtMz141QRmdguwvLu37UgkzqPeTdi6dpMW35yrpZnZAMIyzNnuvmXqPGUysy7gVXffLnWWVqARfsnMbAnCDoXtOn8PvHfQ+dnAMMIB2ZLOZ4CPAt9PHaQJuoCO+Hsmi6FvUvmGAivSpvP3C7mC8CDWcamD5CpeaR0HPAJclzhOM9xO+P3SFgt9oMIvX+2GbVuP8OG9B7HOA3aOD/xI840hzGmf02YPWvVEN27roMIvXwcwB3gwdZAmuZCw5/pJqYNk6gTgBeCnqYM0yUPAP9GN2z5R4ZdvJDDT3eelDtIM7v4KYQvevcxMl9lNFK+q/hU4tw2f6O5WPIFtBhrh94kKv0RxtcQI8pi/X9C5hO0Wjk8dJDMTCFdX7bQrZl90AZvoGZDFU+GXa0PCgdFtP3+/IHd/DvghYbuFtVPnyYGZbQh8Fji/TbdR6E0X4XCXYamDVJ0Kv1y1ecXcRvgwf0ngsUlT5OMk4A3C1VVuagMqbZW8GCr8co0EXiE8BJMVd38K+G/g0HieqpTEzNYF9gMubpPjM+v1FPA8unG7WCr8cnUAd2SyPK47pwNLE1aOSHlOJGwx0M7bKPQoPvTXhUb4i6XCL0m8gTSMzObvF+TujxKWBx5pZtrRsARm9jHgYMIWyM8kjpPSDGAjM1s+dZAqU+GXZxjhRlKO8/cLOpXwczYhdZA29W1gHnBG6iCJdRF+zjZJHaTKVPjlyeYJ2964+xPApYS5/I8mjtNW4sqcA4CJ7v506jyJ6cjDPlDhl6eDcCPpqdRBKuAMwIGTUwdpM98hHF/4vdRBUnP3Z4Gn0Tx+r1T45RkJdGmbYHD32cAlwBfjihJpkJmNJKy7PzvTlTndmYFG+L1S4Zcg3jjaCM3fL+i7hKdvc59rLsppwIuELakl6AKGmtmg1EGqSoVfjk0I39us5+8XFC+5zwL2NrNRqfO0MjPbGtgJ+K67v5o4TpXUBlibJU1RYSr8cuT8hG1vzgKeBc6O+7ZLncxsSeAcwr2hCxLHqZra75vm8Xugwi/HSODpOKqVyN1fB74JbAF8LnGcVnUw4QryeHd/I3GWSnH3F4BZaB6/RzrTtgRm9hDwgLvvkTpL1cQR6kzCKUUbxENTpA/MbCXgYeAxYIwWBCzKzH4BdLr7OqmzVJFG+AWLN4yGovn7bsX9y48D1gG+mjhOq5kAfAg4RmXfoxnAEDP7YOogVaTCL17thpHm73vg7jcAvwW+pS0X+iZuoTAemOTuGkz0rPa90Y3bbqjwi1e7YaTC791XgQGEG5CyeGcTtlDQFhW9m0l4yE/z+N1Q4RevA5gVbyBJD9z9McJump8zs39JnafKzGwPYHfgFG2h0Lu4TPUhtFKnW7ppWzAzmwXc7u77pM5SdXFH0bsIm8xtrFUnizKzFYH7gZeAzdx9buJIlWdmlwPbufuHU2epGo3wCxRvFA1B0zl9ElfofAX4GJqq6Ml3gDWBw1X2fdYFrGFmKvyFqPCLVbtRpJtqfeTuNxNOxjrBzD6ZOk+VmFkn4V7Hxe4+PXWeFqKdM3ugwi9WB+GG0czUQVrM14CXgZ+a2VKpw1SBmQ0EJhF2gDwpcZxWcyfwDprHX4QKv1gjgYe0v0l93P0fwOHACOAbieNUxWnAx4EvufsrqcO0EnefA9yHRviLUOEXqwPN3/eLu/8a+BnwDTPLeg21mW1JWHN/kbvfmDpPi+oCRmrPpvdT4Rck3iBaA83fN+Jo4DngCjNbIXWYFMzsA4R7GrOA4xPHaWUzgFUJiygkUuEXRztkNsjdXwL2B9Yjw50g42j0UsLAYV93fy1xpFZWG3hpHn8BKvzijCTcKLozdZBW5u63Eg4+P9DMDkwcp9nGAXsAJ2r7hIbdA7yN5vHfRw9eFcTMrgfWcPfhqbO0urij5o1AJ7CFu9+TOFLp4hLMPwBTgN20OVrjzOx24DV33zZ1lqrQCL8A8VJ8JJq/L0TcUXM/wlLNa8xscOJIpYr3fyYTlmAerLIvzAxgMzNTz0X6RhRjHcINIhV+QeLhMXsCHwZ+2a7r881sWeBqYCVgd+3BVKguwvd1/dRBqkKFX4zO+Hp70hRtxt1vBw4DtgHOb7cldnHk+SNgc+CAHKaumkxP3C5EhV+MDuBN4N7UQdqNu08C/oPwYNY3E8cp2pmEVUkT4nMIUqwHgDfQSp33DEgdoE10AjO1uVVpJhCWKp5iZn9z9/9KHahRZnYscCwwkfAPmhTM3eeZ2Uw0wn+PRvgNMrMBhE3TNH9fkngT81DCKVkXmdkXEkdqiJkdAXwfuAodV1i2GcCI+HuaPRV+4zYCBqL5+1LFq6fPAbcCk8zsoLSJ+sfMxgEXAb8hzNu/kzhSu+si/H5umDpIFajwG1e7XFThlyxuirUrYY3+ZWZ2WOJIdTGzrxGmcK4B9ornAUi5ajduNY+PCr8InYTTiB5LHSQHsfR3B34HXGJmp1Z99Y6ZLWlm5wA/AP4H2Ftl3zSPAK+ieXxAhV+ETqBL87DNE49C3IOwpPFkwhTPsmlTdS9uAvdL4BjgXGAfd387bap8uPu7wB1ohA+o8BtiZssBG6PpnKaLc/qHEQr/C8B0M1svbar3M7MNCT8bewLj3X285uyT6AKGxzOUs6bCb8wIYElU+El4cDrwaeCjwB1mtm/qKR4LvkgomlWBHdz93JSZMjcDWArI/ghNFX5jak/YaklmQu7+v4R/fB8Afg5cbWZrpMhiZmsTlo/+mPBzMcLdb0qRRd5T+/3Mfh5fhd+YTmC2u/8tdZDcufuTwBjCoSE7A/eb2bHNmts3s+XM7BuEo/W2JBzmsq27P9OMz5dePQm8gObxVfgN6kDTOZXh7vPc/SxgODCd8HDTQ2Z2SFnFH4v+SMJqkNMIS0Y3dveJ8YahJBYXVHShEb4Kv7/MbFVgXVT4lePuD7v7LsD2wD+AHwJPmdkpRd3YNbNPmNkZwGzgQuAJYIy77+nuTxTxGVKoGcBGcaFFtlT4/af5+4qLc+cdwHbAn4FvAY+YWZeZfdPMturryD+O5Lcxs383s78Q7hecSHjyd0tC2f+plP9HpAhdhL7bNHWQlLS/RP+NAt5FhV9p8XL+ZuDmeEN1b2Af4DvxS+aa2eOEKZlngNcIOywOBFYE1iTsp74O4ffFCf94HANcpTn6lvHn+DoK+GPKICnpiMN+MrMbgMHuPiJ1FqmfmX2AcJN3FDCUUOqrASsQyn4OofyfAx6Of6YBf3L3l1NklsaY2aPA3e7+mdRZUlHh90M8c/VlYJK7j0udR0QWz8wuB3YgnD2dZfFpDr9/NiKMBKenDiIifTYN+BAwJHGOZFT4/TM6vk5LmkJE6lEboI3u9avamAq/f0YDfwdmpQ4iIn12L+G+zKjUQVJR4ffPKGB6rvOAIq3I3ecRnpvRCF/6xsxWA9ZD0zkirWgaMCxuW50dFX79toivumEr0nqmE3a4zXKbBRV+/UYDcwmHKohIa7ktvmY5j6/Cr99o4C/x1CURaSHu/iLwIPCp1FlSUOHXIe670knGj2aLtIE/Ap+KD1BmRYVfn05gGWBq6iAi0m9TgUFkeAKWCr8+WxE2z9IIX6R11QZsY5OmSECFX5+xwD1xHlBEWpC7zyacX7BV4ihNp8LvIzNbinDD9veps4hIw6YCW6U+8L7ZVPh9txmwHJq/F2kHvwcGAxukDtJMKvy+q13+/SFpChEpQpbz+Cr8vhsLPOjuf08dREQa9jjhhLOs5vFV+H0Q1+uOQfP3Im0hbnw4FRib0zy+Cr9vhgMrofl7kXYyFViDsBliFlT4fbNtfFXhi7SPW+Prtr19UTtR4ffNjsB97v506iAiUpiHgdmE3+8sqPAXw8wGEm7sTEmdRUSKE+fxpwDbmdmA1HmaQYW/eFsS9s+5IXUQESncFMK+OiNTB2kGFf7i7QC8jVboiLSjmwj7Y2UxrWM6lrV3ZnYX8Ly7b5c6i4gUz8y6gLfcfUzqLGXTCL8XZrYGMAzN34u0synAFma2UuogZVPh9277+Kr5e5H2dQPhnNttUgcpmwq/dzsAzwN3pg4iIqWZDrxOBvP4KvwexO0UdgJucPd3U+cRkXK4+1vALcAu7b7Nggq/Z53AasC1qYOISOmuBYbQ5sceqvB7thswD7g+dRARKd11hOWZu6cOUiYty+yBmd0H/E3LMUXyYGbTgGXcfbPUWcqiEX43zGxdYEM0nSOSk8nApma2VuogZVHhd2+3+Hpd0hQi0kyT42vbTutoSqcbZvYnYAV3H546i4g0j5k9APzV3XdInaUMGuEvJF7OjQZ+mTqLiDTdZGBrM1s5dZAyqPAX9dn4elXSFCKSwmRgAG06raMpnYXEO/UD3X1E6iwi0lzxwavHgEfcfafUeYqmEf4CzGxtYBQa3YtkKR6KcgWwvZmtnjpP0VT473dAfP150hQiktLPCN24T+ogRdOUThQv5R4m3KFv+13zRKRnZvYXYK67d6bOUiSN8OcbDawH/CRxDhFJ73Kgw8w2Th2kSCr8+Q4mbJH6P4lziEh6kwhHmx6aOkiRVPhAPOlmX+Aqd38tdR4RScvdnweuBg40s4Gp8xRFhR8cDKwAXJA4h4hUxyXAysBeqYMUJfubtma2BPAA8JK7b5E6j4hUQ1zI8SDwCrC5t0FZaoQfjjEcCpyfOoiIVEcs+HOBDmBM4jiF0Ajf7EZgI2BIPOpMRAQAM1sOeAr4k7u3/HYLWY/wzWwUsB3wfZW9iCzM3ecAFwK7mtknUudpVNYjfDP7DbAFYXSv1TkisggzWw2YBVzr7p9PnacR2Y7wzawD+FfgHJW9iPTE3Z8DzgP2NbNhqfM0IssRfrz7PhX4OLC+u7+aOJKIVJiZrUIY5U9t5bn8XEf4ewJbAt9S2YvI4rj7S8CZwG5mtn3qPP2V3QjfzJYH7gHeAIa7+7zEkUSkBZjZssC9wDvAsFZc6JHjCP80YB3gKyp7Eekrd38TOIrw3M7XE8fpl6xG+GY2GvgjcJG7j0udR0Raj5ldSTgKdZS7z0idpx7ZFL6ZDQZmMv9y7J+JI4lIC4o3cO8mTAtv2kqr/LKY0jGzJQnHlq0G7KWyF5H+ijdwvwCsC1we9+NqCS0TtL/iEsxLCHvmHOXudySOJCItzt2nAuOBPQird1rCgNQByhTL/mzgy8Bp7v6jxJFEpH2cD6wPHGtmbwLfrPqOmm1b+Ga2NPBjYH/CX8y30iYSkXbi7m5m/wYsA3wDWNnMxrv73MTRetSWhW9m6xJOnt8cOBk4o+r/8opI63H3d83scOBV4FhgYzPb392fThytW201h29my5jZccCdhG0T9nb301X2IlIWD44DDgA6gfvNbJyZLZU42iLaYlmmmQ0iHFM4Hvgo8FvgSHd/KmUuEclLnF24hLDt+uOEG7pXVGVlYEsWfrwZux5hP5w9gR2BpQkPVZ3q7lMSxhORjMV+2gU4BdgMeB24njAQvRGYnWrWIWnhx2/MUvHPgAX+91LAIMIBwqvEP2sBHyNsi/BJYNX4Nk8BvwKudPeuZuYXEelJ7LdO4EuErdjXjP+n54G7CFcAs+Of5wj3AWp/5gBzF/gzz93faThTqsI3s3nAknX+Z88SvkkPArfFP/dpjl5EqiyW/zDC2bibAMOBIcAH63gbB25z99H9zqGuFBHJQ1ut0hERkZ6p8EVEMqHCFxHJhApfRCQTKnwRkUyo8EVEMqHCFxHJhApfRCQTKnwRkUyo8EVEMqHCFxHJhApfRCQTKnwRkUyo8EVEMqHCFxHJhApfRCQTKnwRkUyo8EVEMqHCFxHJhApfRCQTKnwRkUyo8EVEMqHCFxHJxP8DjEBmCpH4V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9644" y="1896656"/>
            <a:ext cx="5407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+mn-ea"/>
              </a:rPr>
              <a:t>旋转</a:t>
            </a:r>
            <a:endParaRPr lang="en-US" altLang="zh-CN" sz="4000" dirty="0" smtClean="0">
              <a:latin typeface="+mn-ea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atin typeface="+mn-ea"/>
              </a:rPr>
              <a:t>平移</a:t>
            </a:r>
            <a:endParaRPr lang="en-US" altLang="zh-CN" sz="4000" dirty="0" smtClean="0">
              <a:latin typeface="+mn-ea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solidFill>
                  <a:srgbClr val="00B050"/>
                </a:solidFill>
                <a:latin typeface="+mn-ea"/>
              </a:rPr>
              <a:t>弹性形变</a:t>
            </a:r>
            <a:endParaRPr lang="en-US" altLang="zh-CN" sz="4000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7911" y="4910667"/>
            <a:ext cx="8590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因为要学习到旋转和平移不变性，所以本文采用了弹性形变来进行数据增强，能够有更强的鲁棒性能。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358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63755" y="359970"/>
            <a:ext cx="324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+mn-ea"/>
              </a:rPr>
              <a:t>实验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99" y="1512711"/>
            <a:ext cx="10060456" cy="42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9758</TotalTime>
  <Words>426</Words>
  <Application>Microsoft Office PowerPoint</Application>
  <PresentationFormat>宽屏</PresentationFormat>
  <Paragraphs>63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Cambria Math</vt:lpstr>
      <vt:lpstr>Rockwell</vt:lpstr>
      <vt:lpstr>Segoe UI</vt:lpstr>
      <vt:lpstr>Times New Roman</vt:lpstr>
      <vt:lpstr>Wingdings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567</cp:revision>
  <dcterms:created xsi:type="dcterms:W3CDTF">2015-08-18T02:51:41Z</dcterms:created>
  <dcterms:modified xsi:type="dcterms:W3CDTF">2018-10-17T02:37:26Z</dcterms:modified>
  <cp:category/>
</cp:coreProperties>
</file>